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7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29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2022/12/31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9743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022030-CC98-427E-B292-02412C05EDD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1242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022030-CC98-427E-B292-02412C05EDD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7204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022030-CC98-427E-B292-02412C05EDD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9239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022030-CC98-427E-B292-02412C05EDD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4184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022030-CC98-427E-B292-02412C05EDD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8225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022030-CC98-427E-B292-02412C05EDD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9606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022030-CC98-427E-B292-02412C05EDD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5515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022030-CC98-427E-B292-02412C05EDD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9617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022030-CC98-427E-B292-02412C05EDD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5477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022030-CC98-427E-B292-02412C05EDD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8600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022030-CC98-427E-B292-02412C05EDD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66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022030-CC98-427E-B292-02412C05EDD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558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022030-CC98-427E-B292-02412C05EDD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2183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022030-CC98-427E-B292-02412C05EDD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5190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022030-CC98-427E-B292-02412C05EDD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1971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022030-CC98-427E-B292-02412C05EDD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3895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022030-CC98-427E-B292-02412C05EDD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5079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022030-CC98-427E-B292-02412C05EDD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5043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022030-CC98-427E-B292-02412C05EDD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1018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022030-CC98-427E-B292-02412C05EDD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7781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022030-CC98-427E-B292-02412C05EDD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8583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022030-CC98-427E-B292-02412C05EDD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1868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022030-CC98-427E-B292-02412C05EDD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890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2022/12/31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2022/12/31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2022/12/31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2527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2050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689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3450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5088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5328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583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084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6371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2851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638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2022/12/31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2022/12/31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2022/12/31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2022/12/31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2022/12/31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2022/12/31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9145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jianli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shouchaobao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796273" y="261071"/>
            <a:ext cx="4412690" cy="5003100"/>
            <a:chOff x="3782546" y="520864"/>
            <a:chExt cx="4412690" cy="5003100"/>
          </a:xfrm>
        </p:grpSpPr>
        <p:sp>
          <p:nvSpPr>
            <p:cNvPr id="7" name="文本框 6"/>
            <p:cNvSpPr txBox="1"/>
            <p:nvPr/>
          </p:nvSpPr>
          <p:spPr>
            <a:xfrm>
              <a:off x="3782546" y="520864"/>
              <a:ext cx="2736647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9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望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881782" y="1251769"/>
              <a:ext cx="231345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洞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603284" y="2877086"/>
              <a:ext cx="231345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庭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6529466" y="3584574"/>
              <a:ext cx="948273" cy="1404086"/>
              <a:chOff x="6529466" y="3584574"/>
              <a:chExt cx="948273" cy="1404086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21396492">
                <a:off x="6529466" y="3584574"/>
                <a:ext cx="948273" cy="1404086"/>
              </a:xfrm>
              <a:prstGeom prst="rect">
                <a:avLst/>
              </a:prstGeom>
            </p:spPr>
          </p:pic>
          <p:sp>
            <p:nvSpPr>
              <p:cNvPr id="12" name="文本框 11"/>
              <p:cNvSpPr txBox="1"/>
              <p:nvPr/>
            </p:nvSpPr>
            <p:spPr>
              <a:xfrm>
                <a:off x="6838454" y="3850921"/>
                <a:ext cx="400110" cy="871392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1400">
                    <a:solidFill>
                      <a:schemeClr val="bg1"/>
                    </a:solidFill>
                    <a:latin typeface="思源宋体 Heavy" panose="02020900000000000000" pitchFamily="18" charset="-122"/>
                    <a:ea typeface="思源宋体 Heavy" panose="02020900000000000000" pitchFamily="18" charset="-122"/>
                  </a:rPr>
                  <a:t>唐</a:t>
                </a:r>
                <a:r>
                  <a:rPr lang="en-US" altLang="zh-CN" sz="1400">
                    <a:solidFill>
                      <a:schemeClr val="bg1"/>
                    </a:solidFill>
                    <a:latin typeface="思源宋体 Heavy" panose="02020900000000000000" pitchFamily="18" charset="-122"/>
                    <a:ea typeface="思源宋体 Heavy" panose="02020900000000000000" pitchFamily="18" charset="-122"/>
                  </a:rPr>
                  <a:t>·</a:t>
                </a:r>
                <a:r>
                  <a:rPr lang="zh-CN" altLang="en-US" sz="1400">
                    <a:solidFill>
                      <a:schemeClr val="bg1"/>
                    </a:solidFill>
                    <a:latin typeface="思源宋体 Heavy" panose="02020900000000000000" pitchFamily="18" charset="-122"/>
                    <a:ea typeface="思源宋体 Heavy" panose="02020900000000000000" pitchFamily="18" charset="-122"/>
                  </a:rPr>
                  <a:t>刘禹锡</a:t>
                </a:r>
              </a:p>
            </p:txBody>
          </p:sp>
        </p:grpSp>
      </p:grpSp>
      <p:pic>
        <p:nvPicPr>
          <p:cNvPr id="13" name="中国风视频片头民族管弦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" out="5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164138" y="7689850"/>
            <a:ext cx="609600" cy="6096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0" y="5900567"/>
            <a:ext cx="12192000" cy="470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2988" y="766325"/>
            <a:ext cx="2745411" cy="3929044"/>
            <a:chOff x="1688703" y="898237"/>
            <a:chExt cx="2745411" cy="3929044"/>
          </a:xfrm>
        </p:grpSpPr>
        <p:sp>
          <p:nvSpPr>
            <p:cNvPr id="3" name="文本框 2"/>
            <p:cNvSpPr txBox="1"/>
            <p:nvPr/>
          </p:nvSpPr>
          <p:spPr>
            <a:xfrm>
              <a:off x="1688703" y="898237"/>
              <a:ext cx="231345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6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注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479733" y="2611290"/>
              <a:ext cx="19543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解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4023929" y="1556207"/>
            <a:ext cx="5580744" cy="4062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和：</a:t>
            </a:r>
            <a:r>
              <a:rPr lang="zh-CN" altLang="en-US" sz="16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这里指水色与月光融为一体</a:t>
            </a:r>
            <a:r>
              <a:rPr lang="en-US" altLang="zh-CN" sz="16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.</a:t>
            </a:r>
            <a:r>
              <a:rPr lang="zh-CN" altLang="en-US" sz="16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。</a:t>
            </a:r>
            <a:endParaRPr lang="en-US" altLang="zh-CN" sz="1600" dirty="0">
              <a:latin typeface="思源宋体 SemiBold" panose="02020600000000000000" pitchFamily="18" charset="-122"/>
              <a:ea typeface="思源宋体 SemiBold" panose="02020600000000000000" pitchFamily="18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潭面：</a:t>
            </a:r>
            <a:r>
              <a:rPr lang="zh-CN" altLang="en-US" sz="16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指湖面</a:t>
            </a:r>
            <a:r>
              <a:rPr lang="en-US" altLang="zh-CN" sz="16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.</a:t>
            </a:r>
            <a:r>
              <a:rPr lang="zh-CN" altLang="en-US" sz="16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。</a:t>
            </a:r>
            <a:endParaRPr lang="en-US" altLang="zh-CN" sz="1600" dirty="0">
              <a:latin typeface="思源宋体 SemiBold" panose="02020600000000000000" pitchFamily="18" charset="-122"/>
              <a:ea typeface="思源宋体 SemiBold" panose="02020600000000000000" pitchFamily="18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latin typeface="思源宋体 Heavy" panose="02020900000000000000" pitchFamily="18" charset="-122"/>
                <a:ea typeface="思源宋体 Heavy" panose="02020900000000000000" pitchFamily="18" charset="-122"/>
              </a:rPr>
              <a:t>镜未磨：</a:t>
            </a:r>
            <a:r>
              <a:rPr lang="zh-CN" altLang="en-US" sz="16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古人的镜子用铜制作、磨成。这里一 说是水面无风，波平如镜；一说是远望湖中的 景物，隐约不清，如同铣面没打磨时照物不清 楚</a:t>
            </a:r>
            <a:r>
              <a:rPr lang="en-US" altLang="zh-CN" sz="16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.</a:t>
            </a:r>
            <a:r>
              <a:rPr lang="zh-CN" altLang="en-US" sz="16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两说均可。</a:t>
            </a:r>
            <a:endParaRPr lang="en-US" altLang="zh-CN" sz="1600" dirty="0">
              <a:latin typeface="思源宋体 SemiBold" panose="02020600000000000000" pitchFamily="18" charset="-122"/>
              <a:ea typeface="思源宋体 SemiBold" panose="02020600000000000000" pitchFamily="18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白银盘：</a:t>
            </a:r>
            <a:r>
              <a:rPr lang="zh-CN" altLang="en-US" sz="16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形容洞庭湖</a:t>
            </a:r>
            <a:r>
              <a:rPr lang="en-US" altLang="zh-CN" sz="16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.</a:t>
            </a:r>
            <a:r>
              <a:rPr lang="zh-CN" altLang="en-US" sz="16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。</a:t>
            </a:r>
            <a:endParaRPr lang="en-US" altLang="zh-CN" sz="1600" dirty="0">
              <a:latin typeface="思源宋体 SemiBold" panose="02020600000000000000" pitchFamily="18" charset="-122"/>
              <a:ea typeface="思源宋体 SemiBold" panose="02020600000000000000" pitchFamily="18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latin typeface="思源宋体 Heavy" panose="02020900000000000000" pitchFamily="18" charset="-122"/>
                <a:ea typeface="思源宋体 Heavy" panose="02020900000000000000" pitchFamily="18" charset="-122"/>
              </a:rPr>
              <a:t>青螺：</a:t>
            </a:r>
            <a:r>
              <a:rPr lang="zh-CN" altLang="en-US" sz="16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青色的田螺，这里用来比喻湖中间的青山。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6925" y="885226"/>
            <a:ext cx="3783083" cy="41065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15367" y="3151126"/>
            <a:ext cx="6146800" cy="1686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>
                <a:solidFill>
                  <a:srgbClr val="C00000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镜</a:t>
            </a:r>
            <a:r>
              <a:rPr lang="zh-CN" altLang="en-US" sz="2800">
                <a:latin typeface="思源宋体 Heavy" panose="02020900000000000000" pitchFamily="18" charset="-122"/>
                <a:ea typeface="思源宋体 Heavy" panose="02020900000000000000" pitchFamily="18" charset="-122"/>
              </a:rPr>
              <a:t>（镜子）   </a:t>
            </a:r>
            <a:r>
              <a:rPr lang="zh-CN" altLang="en-US" sz="2800">
                <a:solidFill>
                  <a:srgbClr val="C00000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未</a:t>
            </a:r>
            <a:r>
              <a:rPr lang="zh-CN" altLang="en-US" sz="2800">
                <a:latin typeface="思源宋体 Heavy" panose="02020900000000000000" pitchFamily="18" charset="-122"/>
                <a:ea typeface="思源宋体 Heavy" panose="02020900000000000000" pitchFamily="18" charset="-122"/>
              </a:rPr>
              <a:t>（未曾）   </a:t>
            </a:r>
            <a:r>
              <a:rPr lang="zh-CN" altLang="en-US" sz="2800">
                <a:solidFill>
                  <a:srgbClr val="C00000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磨</a:t>
            </a:r>
            <a:r>
              <a:rPr lang="zh-CN" altLang="en-US" sz="2800">
                <a:latin typeface="思源宋体 Heavy" panose="02020900000000000000" pitchFamily="18" charset="-122"/>
                <a:ea typeface="思源宋体 Heavy" panose="02020900000000000000" pitchFamily="18" charset="-122"/>
              </a:rPr>
              <a:t>（磨平）</a:t>
            </a:r>
            <a:endParaRPr lang="en-US" altLang="zh-CN" sz="2800"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>
                <a:solidFill>
                  <a:srgbClr val="C00000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遥</a:t>
            </a:r>
            <a:r>
              <a:rPr lang="zh-CN" altLang="en-US" sz="2800">
                <a:latin typeface="思源宋体 Heavy" panose="02020900000000000000" pitchFamily="18" charset="-122"/>
                <a:ea typeface="思源宋体 Heavy" panose="02020900000000000000" pitchFamily="18" charset="-122"/>
              </a:rPr>
              <a:t>（遥望）   </a:t>
            </a:r>
            <a:r>
              <a:rPr lang="zh-CN" altLang="en-US" sz="2800">
                <a:solidFill>
                  <a:srgbClr val="C00000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银</a:t>
            </a:r>
            <a:r>
              <a:rPr lang="zh-CN" altLang="en-US" sz="2800">
                <a:latin typeface="思源宋体 Heavy" panose="02020900000000000000" pitchFamily="18" charset="-122"/>
                <a:ea typeface="思源宋体 Heavy" panose="02020900000000000000" pitchFamily="18" charset="-122"/>
              </a:rPr>
              <a:t>（银光）   </a:t>
            </a:r>
            <a:r>
              <a:rPr lang="zh-CN" altLang="en-US" sz="2800">
                <a:solidFill>
                  <a:srgbClr val="C00000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盘</a:t>
            </a:r>
            <a:r>
              <a:rPr lang="zh-CN" altLang="en-US" sz="2800">
                <a:latin typeface="思源宋体 Heavy" panose="02020900000000000000" pitchFamily="18" charset="-122"/>
                <a:ea typeface="思源宋体 Heavy" panose="02020900000000000000" pitchFamily="18" charset="-122"/>
              </a:rPr>
              <a:t>（盘子）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990721" y="1205235"/>
            <a:ext cx="2642227" cy="4078039"/>
            <a:chOff x="1309522" y="123617"/>
            <a:chExt cx="3078215" cy="4750947"/>
          </a:xfrm>
        </p:grpSpPr>
        <p:sp>
          <p:nvSpPr>
            <p:cNvPr id="4" name="文本框 3"/>
            <p:cNvSpPr txBox="1"/>
            <p:nvPr/>
          </p:nvSpPr>
          <p:spPr>
            <a:xfrm>
              <a:off x="1309522" y="123617"/>
              <a:ext cx="2276869" cy="25816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我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454489" y="2705264"/>
              <a:ext cx="1933248" cy="2169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写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590888" y="1764552"/>
              <a:ext cx="1933248" cy="2169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会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615367" y="1883994"/>
            <a:ext cx="2693888" cy="1168439"/>
            <a:chOff x="3947710" y="1628634"/>
            <a:chExt cx="2693888" cy="1168439"/>
          </a:xfrm>
        </p:grpSpPr>
        <p:sp>
          <p:nvSpPr>
            <p:cNvPr id="8" name="文本框 7"/>
            <p:cNvSpPr txBox="1"/>
            <p:nvPr/>
          </p:nvSpPr>
          <p:spPr>
            <a:xfrm>
              <a:off x="3947710" y="1988457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>
                  <a:solidFill>
                    <a:srgbClr val="C00000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磨</a:t>
              </a:r>
            </a:p>
          </p:txBody>
        </p:sp>
        <p:sp>
          <p:nvSpPr>
            <p:cNvPr id="9" name="左大括号 8"/>
            <p:cNvSpPr/>
            <p:nvPr/>
          </p:nvSpPr>
          <p:spPr>
            <a:xfrm>
              <a:off x="4587173" y="1726030"/>
              <a:ext cx="333830" cy="1020682"/>
            </a:xfrm>
            <a:prstGeom prst="leftBrac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004611" y="1628634"/>
              <a:ext cx="163698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err="1"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mó</a:t>
              </a:r>
              <a:r>
                <a:rPr lang="zh-CN" altLang="en-US" sz="2000"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（磨刀）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004611" y="2396963"/>
              <a:ext cx="163698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err="1"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mò</a:t>
              </a:r>
              <a:r>
                <a:rPr lang="zh-CN" altLang="en-US" sz="2000"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（推磨）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688767" y="1883994"/>
            <a:ext cx="2787439" cy="1168439"/>
            <a:chOff x="3947710" y="1628634"/>
            <a:chExt cx="2787439" cy="1168439"/>
          </a:xfrm>
        </p:grpSpPr>
        <p:sp>
          <p:nvSpPr>
            <p:cNvPr id="13" name="文本框 12"/>
            <p:cNvSpPr txBox="1"/>
            <p:nvPr/>
          </p:nvSpPr>
          <p:spPr>
            <a:xfrm>
              <a:off x="3947710" y="1988457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>
                  <a:solidFill>
                    <a:srgbClr val="C00000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和</a:t>
              </a:r>
            </a:p>
          </p:txBody>
        </p:sp>
        <p:sp>
          <p:nvSpPr>
            <p:cNvPr id="14" name="左大括号 13"/>
            <p:cNvSpPr/>
            <p:nvPr/>
          </p:nvSpPr>
          <p:spPr>
            <a:xfrm>
              <a:off x="4587173" y="1726030"/>
              <a:ext cx="333830" cy="1020682"/>
            </a:xfrm>
            <a:prstGeom prst="leftBrac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04611" y="1628634"/>
              <a:ext cx="15408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err="1"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hé</a:t>
              </a:r>
              <a:r>
                <a:rPr lang="zh-CN" altLang="en-US" sz="2000"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（和平）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004611" y="2396963"/>
              <a:ext cx="173053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err="1"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huó</a:t>
              </a:r>
              <a:r>
                <a:rPr lang="zh-CN" altLang="en-US" sz="2000"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（和面）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527167" y="1004975"/>
            <a:ext cx="2589735" cy="3182134"/>
            <a:chOff x="1565450" y="58386"/>
            <a:chExt cx="3017062" cy="3707211"/>
          </a:xfrm>
        </p:grpSpPr>
        <p:sp>
          <p:nvSpPr>
            <p:cNvPr id="3" name="文本框 2"/>
            <p:cNvSpPr txBox="1"/>
            <p:nvPr/>
          </p:nvSpPr>
          <p:spPr>
            <a:xfrm>
              <a:off x="1590888" y="58386"/>
              <a:ext cx="19543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读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923083" y="1903549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读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65450" y="1607108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一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438239" y="1110541"/>
            <a:ext cx="5539009" cy="4203856"/>
            <a:chOff x="4555501" y="873967"/>
            <a:chExt cx="5539009" cy="4203856"/>
          </a:xfrm>
        </p:grpSpPr>
        <p:sp>
          <p:nvSpPr>
            <p:cNvPr id="7" name="文本框 6"/>
            <p:cNvSpPr txBox="1"/>
            <p:nvPr/>
          </p:nvSpPr>
          <p:spPr>
            <a:xfrm>
              <a:off x="4592626" y="2038850"/>
              <a:ext cx="5501884" cy="30389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250000"/>
                </a:lnSpc>
              </a:pPr>
              <a:r>
                <a:rPr lang="zh-CN" altLang="en-US" sz="2000"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湖光秋月两相和，</a:t>
              </a:r>
              <a:endParaRPr lang="en-US" altLang="zh-CN" sz="2000"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  <a:p>
              <a:pPr algn="dist">
                <a:lnSpc>
                  <a:spcPct val="250000"/>
                </a:lnSpc>
              </a:pPr>
              <a:r>
                <a:rPr lang="zh-CN" altLang="en-US" sz="2000"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潭面无风镜未磨。</a:t>
              </a:r>
              <a:endParaRPr lang="en-US" altLang="zh-CN" sz="2000"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  <a:p>
              <a:pPr algn="dist">
                <a:lnSpc>
                  <a:spcPct val="250000"/>
                </a:lnSpc>
              </a:pPr>
              <a:r>
                <a:rPr lang="zh-CN" altLang="en-US" sz="2000"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遥望洞庭山水色，</a:t>
              </a:r>
              <a:endParaRPr lang="en-US" altLang="zh-CN" sz="2000"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  <a:p>
              <a:pPr algn="dist">
                <a:lnSpc>
                  <a:spcPct val="250000"/>
                </a:lnSpc>
              </a:pPr>
              <a:r>
                <a:rPr lang="zh-CN" altLang="en-US" sz="2000"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白银盘里一青螺。</a:t>
              </a: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6148818" y="873967"/>
              <a:ext cx="1677568" cy="807815"/>
              <a:chOff x="6451992" y="873967"/>
              <a:chExt cx="1677568" cy="807815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6451992" y="1158562"/>
                <a:ext cx="167756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800">
                    <a:latin typeface="思源宋体 Heavy" panose="02020900000000000000" pitchFamily="18" charset="-122"/>
                    <a:ea typeface="思源宋体 Heavy" panose="02020900000000000000" pitchFamily="18" charset="-122"/>
                  </a:rPr>
                  <a:t>望洞庭</a:t>
                </a: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6451992" y="875141"/>
                <a:ext cx="66005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err="1">
                    <a:latin typeface="思源宋体 SemiBold" panose="02020600000000000000" pitchFamily="18" charset="-122"/>
                    <a:ea typeface="思源宋体 SemiBold" panose="02020600000000000000" pitchFamily="18" charset="-122"/>
                  </a:rPr>
                  <a:t>wàng</a:t>
                </a:r>
                <a:endParaRPr lang="zh-CN" altLang="en-US" sz="1400">
                  <a:latin typeface="思源宋体 SemiBold" panose="02020600000000000000" pitchFamily="18" charset="-122"/>
                  <a:ea typeface="思源宋体 SemiBold" panose="02020600000000000000" pitchFamily="18" charset="-122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7009897" y="875141"/>
                <a:ext cx="63190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err="1">
                    <a:latin typeface="思源宋体 SemiBold" panose="02020600000000000000" pitchFamily="18" charset="-122"/>
                    <a:ea typeface="思源宋体 SemiBold" panose="02020600000000000000" pitchFamily="18" charset="-122"/>
                  </a:rPr>
                  <a:t>dòng</a:t>
                </a:r>
                <a:endParaRPr lang="zh-CN" altLang="en-US" sz="1400">
                  <a:latin typeface="思源宋体 SemiBold" panose="02020600000000000000" pitchFamily="18" charset="-122"/>
                  <a:ea typeface="思源宋体 SemiBold" panose="02020600000000000000" pitchFamily="18" charset="-122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7588448" y="873967"/>
                <a:ext cx="53732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err="1">
                    <a:latin typeface="思源宋体 SemiBold" panose="02020600000000000000" pitchFamily="18" charset="-122"/>
                    <a:ea typeface="思源宋体 SemiBold" panose="02020600000000000000" pitchFamily="18" charset="-122"/>
                  </a:rPr>
                  <a:t>tíng</a:t>
                </a:r>
                <a:endParaRPr lang="zh-CN" altLang="en-US" sz="1400">
                  <a:latin typeface="思源宋体 SemiBold" panose="02020600000000000000" pitchFamily="18" charset="-122"/>
                  <a:ea typeface="思源宋体 SemiBold" panose="02020600000000000000" pitchFamily="18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592626" y="2067668"/>
              <a:ext cx="4750481" cy="307777"/>
              <a:chOff x="4592626" y="2067668"/>
              <a:chExt cx="4750481" cy="307777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4592626" y="2067668"/>
                <a:ext cx="42120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err="1">
                    <a:latin typeface="思源宋体 SemiBold" panose="02020600000000000000" pitchFamily="18" charset="-122"/>
                    <a:ea typeface="思源宋体 SemiBold" panose="02020600000000000000" pitchFamily="18" charset="-122"/>
                  </a:rPr>
                  <a:t>hú</a:t>
                </a:r>
                <a:endParaRPr lang="zh-CN" altLang="en-US" sz="1400">
                  <a:latin typeface="思源宋体 SemiBold" panose="02020600000000000000" pitchFamily="18" charset="-122"/>
                  <a:ea typeface="思源宋体 SemiBold" panose="02020600000000000000" pitchFamily="18" charset="-122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5177569" y="2067668"/>
                <a:ext cx="73289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err="1">
                    <a:latin typeface="思源宋体 SemiBold" panose="02020600000000000000" pitchFamily="18" charset="-122"/>
                    <a:ea typeface="思源宋体 SemiBold" panose="02020600000000000000" pitchFamily="18" charset="-122"/>
                  </a:rPr>
                  <a:t>guāng</a:t>
                </a:r>
                <a:endParaRPr lang="zh-CN" altLang="en-US" sz="1400">
                  <a:latin typeface="思源宋体 SemiBold" panose="02020600000000000000" pitchFamily="18" charset="-122"/>
                  <a:ea typeface="思源宋体 SemiBold" panose="02020600000000000000" pitchFamily="18" charset="-122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6017449" y="2067668"/>
                <a:ext cx="47481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err="1">
                    <a:latin typeface="思源宋体 SemiBold" panose="02020600000000000000" pitchFamily="18" charset="-122"/>
                    <a:ea typeface="思源宋体 SemiBold" panose="02020600000000000000" pitchFamily="18" charset="-122"/>
                  </a:rPr>
                  <a:t>qīu</a:t>
                </a:r>
                <a:endParaRPr lang="zh-CN" altLang="en-US" sz="1400">
                  <a:latin typeface="思源宋体 SemiBold" panose="02020600000000000000" pitchFamily="18" charset="-122"/>
                  <a:ea typeface="思源宋体 SemiBold" panose="02020600000000000000" pitchFamily="18" charset="-122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6734969" y="2067668"/>
                <a:ext cx="50526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err="1">
                    <a:latin typeface="思源宋体 SemiBold" panose="02020600000000000000" pitchFamily="18" charset="-122"/>
                    <a:ea typeface="思源宋体 SemiBold" panose="02020600000000000000" pitchFamily="18" charset="-122"/>
                  </a:rPr>
                  <a:t>yuē</a:t>
                </a:r>
                <a:endParaRPr lang="zh-CN" altLang="en-US" sz="1400">
                  <a:latin typeface="思源宋体 SemiBold" panose="02020600000000000000" pitchFamily="18" charset="-122"/>
                  <a:ea typeface="思源宋体 SemiBold" panose="02020600000000000000" pitchFamily="18" charset="-122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8937227" y="2067668"/>
                <a:ext cx="40588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err="1">
                    <a:latin typeface="思源宋体 SemiBold" panose="02020600000000000000" pitchFamily="18" charset="-122"/>
                    <a:ea typeface="思源宋体 SemiBold" panose="02020600000000000000" pitchFamily="18" charset="-122"/>
                  </a:rPr>
                  <a:t>hé</a:t>
                </a:r>
                <a:endParaRPr lang="zh-CN" altLang="en-US" sz="1400">
                  <a:latin typeface="思源宋体 SemiBold" panose="02020600000000000000" pitchFamily="18" charset="-122"/>
                  <a:ea typeface="思源宋体 SemiBold" panose="02020600000000000000" pitchFamily="18" charset="-122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8125775" y="2067668"/>
                <a:ext cx="67839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err="1">
                    <a:latin typeface="思源宋体 SemiBold" panose="02020600000000000000" pitchFamily="18" charset="-122"/>
                    <a:ea typeface="思源宋体 SemiBold" panose="02020600000000000000" pitchFamily="18" charset="-122"/>
                  </a:rPr>
                  <a:t>xiāng</a:t>
                </a:r>
                <a:endParaRPr lang="zh-CN" altLang="en-US" sz="1400">
                  <a:latin typeface="思源宋体 SemiBold" panose="02020600000000000000" pitchFamily="18" charset="-122"/>
                  <a:ea typeface="思源宋体 SemiBold" panose="02020600000000000000" pitchFamily="18" charset="-122"/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7403295" y="2067668"/>
                <a:ext cx="63350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err="1">
                    <a:latin typeface="思源宋体 SemiBold" panose="02020600000000000000" pitchFamily="18" charset="-122"/>
                    <a:ea typeface="思源宋体 SemiBold" panose="02020600000000000000" pitchFamily="18" charset="-122"/>
                  </a:rPr>
                  <a:t>liǎng</a:t>
                </a:r>
                <a:endParaRPr lang="zh-CN" altLang="en-US" sz="1400">
                  <a:latin typeface="思源宋体 SemiBold" panose="02020600000000000000" pitchFamily="18" charset="-122"/>
                  <a:ea typeface="思源宋体 SemiBold" panose="02020600000000000000" pitchFamily="18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4566081" y="2827665"/>
              <a:ext cx="4810689" cy="307777"/>
              <a:chOff x="4566081" y="2067668"/>
              <a:chExt cx="4810689" cy="307777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4566081" y="2067668"/>
                <a:ext cx="47429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err="1">
                    <a:latin typeface="思源宋体 SemiBold" panose="02020600000000000000" pitchFamily="18" charset="-122"/>
                    <a:ea typeface="思源宋体 SemiBold" panose="02020600000000000000" pitchFamily="18" charset="-122"/>
                  </a:rPr>
                  <a:t>tán</a:t>
                </a:r>
                <a:endParaRPr lang="zh-CN" altLang="en-US" sz="1400">
                  <a:latin typeface="思源宋体 SemiBold" panose="02020600000000000000" pitchFamily="18" charset="-122"/>
                  <a:ea typeface="思源宋体 SemiBold" panose="02020600000000000000" pitchFamily="18" charset="-122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5220304" y="2067668"/>
                <a:ext cx="64742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err="1">
                    <a:latin typeface="思源宋体 SemiBold" panose="02020600000000000000" pitchFamily="18" charset="-122"/>
                    <a:ea typeface="思源宋体 SemiBold" panose="02020600000000000000" pitchFamily="18" charset="-122"/>
                  </a:rPr>
                  <a:t>miàn</a:t>
                </a:r>
                <a:endParaRPr lang="zh-CN" altLang="en-US" sz="1400">
                  <a:latin typeface="思源宋体 SemiBold" panose="02020600000000000000" pitchFamily="18" charset="-122"/>
                  <a:ea typeface="思源宋体 SemiBold" panose="02020600000000000000" pitchFamily="18" charset="-122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6027869" y="2067668"/>
                <a:ext cx="45397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err="1">
                    <a:latin typeface="思源宋体 SemiBold" panose="02020600000000000000" pitchFamily="18" charset="-122"/>
                    <a:ea typeface="思源宋体 SemiBold" panose="02020600000000000000" pitchFamily="18" charset="-122"/>
                  </a:rPr>
                  <a:t>wú</a:t>
                </a:r>
                <a:endParaRPr lang="zh-CN" altLang="en-US" sz="1400">
                  <a:latin typeface="思源宋体 SemiBold" panose="02020600000000000000" pitchFamily="18" charset="-122"/>
                  <a:ea typeface="思源宋体 SemiBold" panose="02020600000000000000" pitchFamily="18" charset="-122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6697298" y="2067668"/>
                <a:ext cx="58060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err="1">
                    <a:latin typeface="思源宋体 SemiBold" panose="02020600000000000000" pitchFamily="18" charset="-122"/>
                    <a:ea typeface="思源宋体 SemiBold" panose="02020600000000000000" pitchFamily="18" charset="-122"/>
                  </a:rPr>
                  <a:t>fēng</a:t>
                </a:r>
                <a:endParaRPr lang="zh-CN" altLang="en-US" sz="1400">
                  <a:latin typeface="思源宋体 SemiBold" panose="02020600000000000000" pitchFamily="18" charset="-122"/>
                  <a:ea typeface="思源宋体 SemiBold" panose="02020600000000000000" pitchFamily="18" charset="-122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8903563" y="2067668"/>
                <a:ext cx="47320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err="1">
                    <a:latin typeface="思源宋体 SemiBold" panose="02020600000000000000" pitchFamily="18" charset="-122"/>
                    <a:ea typeface="思源宋体 SemiBold" panose="02020600000000000000" pitchFamily="18" charset="-122"/>
                  </a:rPr>
                  <a:t>mó</a:t>
                </a:r>
                <a:endParaRPr lang="zh-CN" altLang="en-US" sz="1400">
                  <a:latin typeface="思源宋体 SemiBold" panose="02020600000000000000" pitchFamily="18" charset="-122"/>
                  <a:ea typeface="思源宋体 SemiBold" panose="02020600000000000000" pitchFamily="18" charset="-122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8217595" y="2067668"/>
                <a:ext cx="49475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err="1">
                    <a:latin typeface="思源宋体 SemiBold" panose="02020600000000000000" pitchFamily="18" charset="-122"/>
                    <a:ea typeface="思源宋体 SemiBold" panose="02020600000000000000" pitchFamily="18" charset="-122"/>
                  </a:rPr>
                  <a:t>wèi</a:t>
                </a:r>
                <a:endParaRPr lang="zh-CN" altLang="en-US" sz="1400">
                  <a:latin typeface="思源宋体 SemiBold" panose="02020600000000000000" pitchFamily="18" charset="-122"/>
                  <a:ea typeface="思源宋体 SemiBold" panose="02020600000000000000" pitchFamily="18" charset="-122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7456997" y="2067668"/>
                <a:ext cx="52610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err="1">
                    <a:latin typeface="思源宋体 SemiBold" panose="02020600000000000000" pitchFamily="18" charset="-122"/>
                    <a:ea typeface="思源宋体 SemiBold" panose="02020600000000000000" pitchFamily="18" charset="-122"/>
                  </a:rPr>
                  <a:t>jìng</a:t>
                </a:r>
                <a:endParaRPr lang="zh-CN" altLang="en-US" sz="1400">
                  <a:latin typeface="思源宋体 SemiBold" panose="02020600000000000000" pitchFamily="18" charset="-122"/>
                  <a:ea typeface="思源宋体 SemiBold" panose="02020600000000000000" pitchFamily="18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4555501" y="3587364"/>
              <a:ext cx="4770775" cy="307777"/>
              <a:chOff x="4555501" y="2067668"/>
              <a:chExt cx="4770775" cy="307777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4555501" y="2067668"/>
                <a:ext cx="49545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err="1">
                    <a:latin typeface="思源宋体 SemiBold" panose="02020600000000000000" pitchFamily="18" charset="-122"/>
                    <a:ea typeface="思源宋体 SemiBold" panose="02020600000000000000" pitchFamily="18" charset="-122"/>
                  </a:rPr>
                  <a:t>yáo</a:t>
                </a:r>
                <a:endParaRPr lang="zh-CN" altLang="en-US" sz="1400">
                  <a:latin typeface="思源宋体 SemiBold" panose="02020600000000000000" pitchFamily="18" charset="-122"/>
                  <a:ea typeface="思源宋体 SemiBold" panose="02020600000000000000" pitchFamily="18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5213988" y="2067668"/>
                <a:ext cx="66005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err="1">
                    <a:latin typeface="思源宋体 SemiBold" panose="02020600000000000000" pitchFamily="18" charset="-122"/>
                    <a:ea typeface="思源宋体 SemiBold" panose="02020600000000000000" pitchFamily="18" charset="-122"/>
                  </a:rPr>
                  <a:t>wàng</a:t>
                </a:r>
                <a:endParaRPr lang="zh-CN" altLang="en-US" sz="1400">
                  <a:latin typeface="思源宋体 SemiBold" panose="02020600000000000000" pitchFamily="18" charset="-122"/>
                  <a:ea typeface="思源宋体 SemiBold" panose="02020600000000000000" pitchFamily="18" charset="-122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5938903" y="2067668"/>
                <a:ext cx="63190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err="1">
                    <a:latin typeface="思源宋体 SemiBold" panose="02020600000000000000" pitchFamily="18" charset="-122"/>
                    <a:ea typeface="思源宋体 SemiBold" panose="02020600000000000000" pitchFamily="18" charset="-122"/>
                  </a:rPr>
                  <a:t>dòng</a:t>
                </a:r>
                <a:endParaRPr lang="zh-CN" altLang="en-US" sz="1400">
                  <a:latin typeface="思源宋体 SemiBold" panose="02020600000000000000" pitchFamily="18" charset="-122"/>
                  <a:ea typeface="思源宋体 SemiBold" panose="02020600000000000000" pitchFamily="18" charset="-122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6734969" y="2067668"/>
                <a:ext cx="53732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err="1">
                    <a:latin typeface="思源宋体 SemiBold" panose="02020600000000000000" pitchFamily="18" charset="-122"/>
                    <a:ea typeface="思源宋体 SemiBold" panose="02020600000000000000" pitchFamily="18" charset="-122"/>
                  </a:rPr>
                  <a:t>tíng</a:t>
                </a:r>
                <a:endParaRPr lang="zh-CN" altLang="en-US" sz="1400">
                  <a:latin typeface="思源宋体 SemiBold" panose="02020600000000000000" pitchFamily="18" charset="-122"/>
                  <a:ea typeface="思源宋体 SemiBold" panose="02020600000000000000" pitchFamily="18" charset="-122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8954058" y="2067668"/>
                <a:ext cx="3722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err="1">
                    <a:latin typeface="思源宋体 SemiBold" panose="02020600000000000000" pitchFamily="18" charset="-122"/>
                    <a:ea typeface="思源宋体 SemiBold" panose="02020600000000000000" pitchFamily="18" charset="-122"/>
                  </a:rPr>
                  <a:t>sè</a:t>
                </a:r>
                <a:endParaRPr lang="zh-CN" altLang="en-US" sz="1400">
                  <a:latin typeface="思源宋体 SemiBold" panose="02020600000000000000" pitchFamily="18" charset="-122"/>
                  <a:ea typeface="思源宋体 SemiBold" panose="02020600000000000000" pitchFamily="18" charset="-122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8181784" y="2067668"/>
                <a:ext cx="56637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err="1">
                    <a:latin typeface="思源宋体 SemiBold" panose="02020600000000000000" pitchFamily="18" charset="-122"/>
                    <a:ea typeface="思源宋体 SemiBold" panose="02020600000000000000" pitchFamily="18" charset="-122"/>
                  </a:rPr>
                  <a:t>shuǐ</a:t>
                </a:r>
                <a:endParaRPr lang="zh-CN" altLang="en-US" sz="1400">
                  <a:latin typeface="思源宋体 SemiBold" panose="02020600000000000000" pitchFamily="18" charset="-122"/>
                  <a:ea typeface="思源宋体 SemiBold" panose="02020600000000000000" pitchFamily="18" charset="-122"/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7361972" y="2067668"/>
                <a:ext cx="71615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err="1">
                    <a:latin typeface="思源宋体 SemiBold" panose="02020600000000000000" pitchFamily="18" charset="-122"/>
                    <a:ea typeface="思源宋体 SemiBold" panose="02020600000000000000" pitchFamily="18" charset="-122"/>
                  </a:rPr>
                  <a:t>shāng</a:t>
                </a:r>
                <a:endParaRPr lang="zh-CN" altLang="en-US" sz="1400">
                  <a:latin typeface="思源宋体 SemiBold" panose="02020600000000000000" pitchFamily="18" charset="-122"/>
                  <a:ea typeface="思源宋体 SemiBold" panose="02020600000000000000" pitchFamily="18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4570633" y="4347063"/>
              <a:ext cx="4804086" cy="307777"/>
              <a:chOff x="4570633" y="2067668"/>
              <a:chExt cx="4804086" cy="307777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4570633" y="2067668"/>
                <a:ext cx="46519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err="1">
                    <a:latin typeface="思源宋体 SemiBold" panose="02020600000000000000" pitchFamily="18" charset="-122"/>
                    <a:ea typeface="思源宋体 SemiBold" panose="02020600000000000000" pitchFamily="18" charset="-122"/>
                  </a:rPr>
                  <a:t>bái</a:t>
                </a:r>
                <a:endParaRPr lang="zh-CN" altLang="en-US" sz="1400">
                  <a:latin typeface="思源宋体 SemiBold" panose="02020600000000000000" pitchFamily="18" charset="-122"/>
                  <a:ea typeface="思源宋体 SemiBold" panose="02020600000000000000" pitchFamily="18" charset="-122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5309815" y="2067668"/>
                <a:ext cx="46839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err="1">
                    <a:latin typeface="思源宋体 SemiBold" panose="02020600000000000000" pitchFamily="18" charset="-122"/>
                    <a:ea typeface="思源宋体 SemiBold" panose="02020600000000000000" pitchFamily="18" charset="-122"/>
                  </a:rPr>
                  <a:t>yín</a:t>
                </a:r>
                <a:endParaRPr lang="zh-CN" altLang="en-US" sz="1400">
                  <a:latin typeface="思源宋体 SemiBold" panose="02020600000000000000" pitchFamily="18" charset="-122"/>
                  <a:ea typeface="思源宋体 SemiBold" panose="02020600000000000000" pitchFamily="18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5992859" y="2067668"/>
                <a:ext cx="52399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err="1">
                    <a:latin typeface="思源宋体 SemiBold" panose="02020600000000000000" pitchFamily="18" charset="-122"/>
                    <a:ea typeface="思源宋体 SemiBold" panose="02020600000000000000" pitchFamily="18" charset="-122"/>
                  </a:rPr>
                  <a:t>pán</a:t>
                </a:r>
                <a:endParaRPr lang="zh-CN" altLang="en-US" sz="1400">
                  <a:latin typeface="思源宋体 SemiBold" panose="02020600000000000000" pitchFamily="18" charset="-122"/>
                  <a:ea typeface="思源宋体 SemiBold" panose="02020600000000000000" pitchFamily="18" charset="-122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6834355" y="2067668"/>
                <a:ext cx="30649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err="1">
                    <a:latin typeface="思源宋体 SemiBold" panose="02020600000000000000" pitchFamily="18" charset="-122"/>
                    <a:ea typeface="思源宋体 SemiBold" panose="02020600000000000000" pitchFamily="18" charset="-122"/>
                  </a:rPr>
                  <a:t>lǐ</a:t>
                </a:r>
                <a:endParaRPr lang="zh-CN" altLang="en-US" sz="1400">
                  <a:latin typeface="思源宋体 SemiBold" panose="02020600000000000000" pitchFamily="18" charset="-122"/>
                  <a:ea typeface="思源宋体 SemiBold" panose="02020600000000000000" pitchFamily="18" charset="-122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8905616" y="2067668"/>
                <a:ext cx="46910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err="1">
                    <a:latin typeface="思源宋体 SemiBold" panose="02020600000000000000" pitchFamily="18" charset="-122"/>
                    <a:ea typeface="思源宋体 SemiBold" panose="02020600000000000000" pitchFamily="18" charset="-122"/>
                  </a:rPr>
                  <a:t>luó</a:t>
                </a:r>
                <a:endParaRPr lang="zh-CN" altLang="en-US" sz="1400">
                  <a:latin typeface="思源宋体 SemiBold" panose="02020600000000000000" pitchFamily="18" charset="-122"/>
                  <a:ea typeface="思源宋体 SemiBold" panose="02020600000000000000" pitchFamily="18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8173865" y="2067668"/>
                <a:ext cx="58221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err="1">
                    <a:latin typeface="思源宋体 SemiBold" panose="02020600000000000000" pitchFamily="18" charset="-122"/>
                    <a:ea typeface="思源宋体 SemiBold" panose="02020600000000000000" pitchFamily="18" charset="-122"/>
                  </a:rPr>
                  <a:t>qīng</a:t>
                </a:r>
                <a:endParaRPr lang="zh-CN" altLang="en-US" sz="1400">
                  <a:latin typeface="思源宋体 SemiBold" panose="02020600000000000000" pitchFamily="18" charset="-122"/>
                  <a:ea typeface="思源宋体 SemiBold" panose="02020600000000000000" pitchFamily="18" charset="-122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7545964" y="2067668"/>
                <a:ext cx="34817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err="1">
                    <a:latin typeface="思源宋体 SemiBold" panose="02020600000000000000" pitchFamily="18" charset="-122"/>
                    <a:ea typeface="思源宋体 SemiBold" panose="02020600000000000000" pitchFamily="18" charset="-122"/>
                  </a:rPr>
                  <a:t>yī</a:t>
                </a:r>
                <a:endParaRPr lang="zh-CN" altLang="en-US" sz="1400">
                  <a:latin typeface="思源宋体 SemiBold" panose="02020600000000000000" pitchFamily="18" charset="-122"/>
                  <a:ea typeface="思源宋体 SemiBold" panose="02020600000000000000" pitchFamily="18" charset="-122"/>
                </a:endParaRPr>
              </a:p>
            </p:txBody>
          </p:sp>
        </p:grpSp>
      </p:grpSp>
      <p:pic>
        <p:nvPicPr>
          <p:cNvPr id="45" name="图片 4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84597" y="4615192"/>
            <a:ext cx="2829857" cy="24759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48566" y="1081313"/>
            <a:ext cx="2661883" cy="4771024"/>
            <a:chOff x="1105880" y="333828"/>
            <a:chExt cx="2661883" cy="4771024"/>
          </a:xfrm>
        </p:grpSpPr>
        <p:sp>
          <p:nvSpPr>
            <p:cNvPr id="3" name="文本框 2"/>
            <p:cNvSpPr txBox="1"/>
            <p:nvPr/>
          </p:nvSpPr>
          <p:spPr>
            <a:xfrm>
              <a:off x="1131145" y="333828"/>
              <a:ext cx="19543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诗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05880" y="2446134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翻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965803" y="1618794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句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108334" y="3242804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译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4516136" y="1421502"/>
            <a:ext cx="5727192" cy="3751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湖光秋月两相相，潭面无风镜未磨。 </a:t>
            </a:r>
            <a:endParaRPr lang="en-US" altLang="zh-CN" sz="2000" dirty="0"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译文：秋天的夜晚，洞庭湖水清澈透明，天空 的月亮银光闪闪，湖水和月亮交相辉映，显 得那么宁静、和谐，湖上一点风也没有，湖 面就像没有被磨拭的铜镜一样。 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思源宋体 SemiBold" panose="02020600000000000000" pitchFamily="18" charset="-122"/>
              <a:ea typeface="思源宋体 SemiBold" panose="02020600000000000000" pitchFamily="18" charset="-122"/>
            </a:endParaRPr>
          </a:p>
          <a:p>
            <a:pPr>
              <a:lnSpc>
                <a:spcPct val="200000"/>
              </a:lnSpc>
            </a:pPr>
            <a:endParaRPr lang="en-US" altLang="zh-CN" sz="1100" dirty="0"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latin typeface="思源宋体 Heavy" panose="02020900000000000000" pitchFamily="18" charset="-122"/>
                <a:ea typeface="思源宋体 Heavy" panose="02020900000000000000" pitchFamily="18" charset="-122"/>
              </a:rPr>
              <a:t>遥望洞庭山水色，白银盘里一青螺。 </a:t>
            </a:r>
            <a:endParaRPr lang="en-US" altLang="zh-CN" sz="2000" dirty="0"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译文：远远望去，那在月亮光映照下的洞庭湖 就像一个白银做成的盘子，而那湖中青翠的 君山则像放在银盘里的一个小巧玲珑的青螺。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3053" y="1375738"/>
            <a:ext cx="3783083" cy="41065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523832" y="1610493"/>
            <a:ext cx="2883077" cy="3225879"/>
            <a:chOff x="4676232" y="1566952"/>
            <a:chExt cx="2883077" cy="3225879"/>
          </a:xfrm>
        </p:grpSpPr>
        <p:sp>
          <p:nvSpPr>
            <p:cNvPr id="2" name="矩形 1"/>
            <p:cNvSpPr/>
            <p:nvPr/>
          </p:nvSpPr>
          <p:spPr>
            <a:xfrm>
              <a:off x="4676233" y="1566952"/>
              <a:ext cx="1620957" cy="1862048"/>
            </a:xfrm>
            <a:prstGeom prst="rect">
              <a:avLst/>
            </a:prstGeom>
          </p:spPr>
          <p:txBody>
            <a:bodyPr vert="horz" wrap="none" anchor="ctr">
              <a:spAutoFit/>
            </a:bodyPr>
            <a:lstStyle/>
            <a:p>
              <a:pPr algn="ctr"/>
              <a:r>
                <a:rPr lang="zh-CN" altLang="en-US" sz="11500" spc="-3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诗</a:t>
              </a:r>
              <a:endParaRPr lang="en-US" altLang="zh-CN" sz="11500" spc="-300">
                <a:solidFill>
                  <a:schemeClr val="tx1">
                    <a:lumMod val="95000"/>
                    <a:lumOff val="5000"/>
                  </a:schemeClr>
                </a:solidFill>
                <a:latin typeface="字魂24号-镇魂手书" panose="00000500000000000000" pitchFamily="2" charset="-122"/>
                <a:ea typeface="字魂24号-镇魂手书" panose="00000500000000000000" pitchFamily="2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4676232" y="2930783"/>
              <a:ext cx="1620958" cy="1862048"/>
            </a:xfrm>
            <a:prstGeom prst="rect">
              <a:avLst/>
            </a:prstGeom>
          </p:spPr>
          <p:txBody>
            <a:bodyPr vert="horz" wrap="none" anchor="ctr">
              <a:spAutoFit/>
            </a:bodyPr>
            <a:lstStyle/>
            <a:p>
              <a:pPr algn="ctr"/>
              <a:r>
                <a:rPr lang="zh-CN" altLang="en-US" sz="11500" spc="-3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赏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5938352" y="1566952"/>
              <a:ext cx="1620957" cy="1862048"/>
            </a:xfrm>
            <a:prstGeom prst="rect">
              <a:avLst/>
            </a:prstGeom>
          </p:spPr>
          <p:txBody>
            <a:bodyPr vert="horz" wrap="none" anchor="ctr">
              <a:spAutoFit/>
            </a:bodyPr>
            <a:lstStyle/>
            <a:p>
              <a:pPr algn="ctr"/>
              <a:r>
                <a:rPr lang="zh-CN" altLang="en-US" sz="11500" spc="-3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文</a:t>
              </a:r>
              <a:endParaRPr lang="en-US" altLang="zh-CN" sz="11500" spc="-300">
                <a:solidFill>
                  <a:schemeClr val="tx1">
                    <a:lumMod val="95000"/>
                    <a:lumOff val="5000"/>
                  </a:schemeClr>
                </a:solidFill>
                <a:latin typeface="字魂24号-镇魂手书" panose="00000500000000000000" pitchFamily="2" charset="-122"/>
                <a:ea typeface="字魂24号-镇魂手书" panose="00000500000000000000" pitchFamily="2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938351" y="2930783"/>
              <a:ext cx="1620958" cy="1862048"/>
            </a:xfrm>
            <a:prstGeom prst="rect">
              <a:avLst/>
            </a:prstGeom>
          </p:spPr>
          <p:txBody>
            <a:bodyPr vert="horz" wrap="none" anchor="ctr">
              <a:spAutoFit/>
            </a:bodyPr>
            <a:lstStyle/>
            <a:p>
              <a:pPr algn="ctr"/>
              <a:r>
                <a:rPr lang="zh-CN" altLang="en-US" sz="11500" spc="-3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析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409925" y="1014275"/>
            <a:ext cx="2400713" cy="4134031"/>
            <a:chOff x="1590888" y="58386"/>
            <a:chExt cx="2796849" cy="4816178"/>
          </a:xfrm>
        </p:grpSpPr>
        <p:sp>
          <p:nvSpPr>
            <p:cNvPr id="3" name="文本框 2"/>
            <p:cNvSpPr txBox="1"/>
            <p:nvPr/>
          </p:nvSpPr>
          <p:spPr>
            <a:xfrm>
              <a:off x="1590888" y="58386"/>
              <a:ext cx="2276869" cy="25816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想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454489" y="2705264"/>
              <a:ext cx="1933248" cy="2169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想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90888" y="1764551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一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578765" y="2367851"/>
            <a:ext cx="4921569" cy="2197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·</a:t>
            </a:r>
            <a:r>
              <a:rPr lang="zh-CN" altLang="en-US" sz="2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诗文运用了几次比喻手法？</a:t>
            </a:r>
            <a:endParaRPr lang="en-US" altLang="zh-CN" sz="2400" dirty="0">
              <a:latin typeface="思源宋体 SemiBold" panose="02020600000000000000" pitchFamily="18" charset="-122"/>
              <a:ea typeface="思源宋体 SemiBold" panose="02020600000000000000" pitchFamily="18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·</a:t>
            </a:r>
            <a:r>
              <a:rPr lang="zh-CN" altLang="en-US" sz="2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分别把什么比喻成什么？</a:t>
            </a:r>
            <a:endParaRPr lang="en-US" altLang="zh-CN" sz="2400" dirty="0">
              <a:latin typeface="思源宋体 SemiBold" panose="02020600000000000000" pitchFamily="18" charset="-122"/>
              <a:ea typeface="思源宋体 SemiBold" panose="02020600000000000000" pitchFamily="18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·</a:t>
            </a:r>
            <a:r>
              <a:rPr lang="zh-CN" altLang="en-US" sz="2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诗文表达了作者怎样的情感？</a:t>
            </a:r>
            <a:endParaRPr lang="en-US" altLang="zh-CN" sz="2400" dirty="0">
              <a:latin typeface="思源宋体 SemiBold" panose="02020600000000000000" pitchFamily="18" charset="-122"/>
              <a:ea typeface="思源宋体 SemiBold" panose="02020600000000000000" pitchFamily="18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58645" y="938492"/>
            <a:ext cx="3783083" cy="41065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95981" y="2345226"/>
            <a:ext cx="5654973" cy="2778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1</a:t>
            </a:r>
            <a:r>
              <a:rPr lang="zh-CN" altLang="en-US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、想一想，诗人描写的是什么时向洞庭湖的景色？</a:t>
            </a:r>
            <a:endParaRPr lang="en-US" altLang="zh-CN" dirty="0">
              <a:latin typeface="思源宋体 SemiBold" panose="02020600000000000000" pitchFamily="18" charset="-122"/>
              <a:ea typeface="思源宋体 SemiBold" panose="02020600000000000000" pitchFamily="18" charset="-122"/>
            </a:endParaRPr>
          </a:p>
          <a:p>
            <a:pPr>
              <a:lnSpc>
                <a:spcPct val="200000"/>
              </a:lnSpc>
            </a:pPr>
            <a:r>
              <a:rPr lang="en-US" altLang="zh-CN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2</a:t>
            </a:r>
            <a:r>
              <a:rPr lang="zh-CN" altLang="en-US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、找出诗中的比喻句，想一想，诗人看到了什么？联想到了什么？把什么比做什么？</a:t>
            </a:r>
            <a:endParaRPr lang="en-US" altLang="zh-CN" dirty="0">
              <a:latin typeface="思源宋体 SemiBold" panose="02020600000000000000" pitchFamily="18" charset="-122"/>
              <a:ea typeface="思源宋体 SemiBold" panose="02020600000000000000" pitchFamily="18" charset="-122"/>
            </a:endParaRPr>
          </a:p>
          <a:p>
            <a:pPr>
              <a:lnSpc>
                <a:spcPct val="200000"/>
              </a:lnSpc>
            </a:pPr>
            <a:r>
              <a:rPr lang="en-US" altLang="zh-CN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3</a:t>
            </a:r>
            <a:r>
              <a:rPr lang="zh-CN" altLang="en-US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、读了</a:t>
            </a:r>
            <a:r>
              <a:rPr lang="en-US" altLang="zh-CN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《</a:t>
            </a:r>
            <a:r>
              <a:rPr lang="zh-CN" altLang="en-US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望洞庭</a:t>
            </a:r>
            <a:r>
              <a:rPr lang="en-US" altLang="zh-CN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》</a:t>
            </a:r>
            <a:r>
              <a:rPr lang="zh-CN" altLang="en-US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这首古诗，你有什么想法和感受？同桌互相说一说。 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000436" y="1432054"/>
            <a:ext cx="2784094" cy="3619632"/>
            <a:chOff x="1590888" y="58386"/>
            <a:chExt cx="3243491" cy="4216899"/>
          </a:xfrm>
        </p:grpSpPr>
        <p:sp>
          <p:nvSpPr>
            <p:cNvPr id="4" name="文本框 3"/>
            <p:cNvSpPr txBox="1"/>
            <p:nvPr/>
          </p:nvSpPr>
          <p:spPr>
            <a:xfrm>
              <a:off x="1590888" y="58386"/>
              <a:ext cx="2276869" cy="25816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想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901132" y="2105985"/>
              <a:ext cx="1933247" cy="2169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想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590888" y="1595610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一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51608" y="1519381"/>
            <a:ext cx="5442855" cy="3886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这首诗的妙处，全在于几个生动的比喻。他们不但表现了月下洞庭的迷人景色，而且映衬出诗人自己的形象：浩瀚无边的洞庭湖，在诗人艳丽不过是一面铜镜，一具银盘，美而神秘的君山，不过是一只小小的螺壳。</a:t>
            </a:r>
            <a:endParaRPr lang="en-US" altLang="zh-CN" dirty="0">
              <a:latin typeface="思源宋体 SemiBold" panose="02020600000000000000" pitchFamily="18" charset="-122"/>
              <a:ea typeface="思源宋体 SemiBold" panose="02020600000000000000" pitchFamily="18" charset="-122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如果不是站得高、看得远，如果没有宽广阔大的胸怀，要这样视大为小，举重若轻，那是不可能的。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8767246" y="622070"/>
            <a:ext cx="2533060" cy="4151674"/>
            <a:chOff x="1469097" y="898237"/>
            <a:chExt cx="2533060" cy="4151674"/>
          </a:xfrm>
        </p:grpSpPr>
        <p:sp>
          <p:nvSpPr>
            <p:cNvPr id="4" name="文本框 3"/>
            <p:cNvSpPr txBox="1"/>
            <p:nvPr/>
          </p:nvSpPr>
          <p:spPr>
            <a:xfrm>
              <a:off x="1688703" y="898237"/>
              <a:ext cx="231345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总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469097" y="2833920"/>
              <a:ext cx="19543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结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02706" y="1385820"/>
            <a:ext cx="2641917" cy="4086359"/>
            <a:chOff x="1360240" y="898237"/>
            <a:chExt cx="2641917" cy="4086359"/>
          </a:xfrm>
        </p:grpSpPr>
        <p:sp>
          <p:nvSpPr>
            <p:cNvPr id="3" name="文本框 2"/>
            <p:cNvSpPr txBox="1"/>
            <p:nvPr/>
          </p:nvSpPr>
          <p:spPr>
            <a:xfrm>
              <a:off x="1688703" y="898237"/>
              <a:ext cx="231345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6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总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60240" y="2768605"/>
              <a:ext cx="19543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结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215206" y="2709259"/>
            <a:ext cx="4856924" cy="2461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在诗人刘禹锡眼里，八百里洞庭不过是案上杯盘而已，诗人举重若轻，自然淡泊，把人与景的关系表现得这样亲切，这也是人与景的和谐之美啊。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32123" y="1613195"/>
            <a:ext cx="3783083" cy="41065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523832" y="1610493"/>
            <a:ext cx="2883078" cy="3225879"/>
            <a:chOff x="4676232" y="1566952"/>
            <a:chExt cx="2883078" cy="3225879"/>
          </a:xfrm>
        </p:grpSpPr>
        <p:sp>
          <p:nvSpPr>
            <p:cNvPr id="2" name="矩形 1"/>
            <p:cNvSpPr/>
            <p:nvPr/>
          </p:nvSpPr>
          <p:spPr>
            <a:xfrm>
              <a:off x="4676233" y="1566952"/>
              <a:ext cx="1620957" cy="1862048"/>
            </a:xfrm>
            <a:prstGeom prst="rect">
              <a:avLst/>
            </a:prstGeom>
          </p:spPr>
          <p:txBody>
            <a:bodyPr vert="horz" wrap="none" anchor="ctr">
              <a:spAutoFit/>
            </a:bodyPr>
            <a:lstStyle/>
            <a:p>
              <a:pPr algn="ctr"/>
              <a:r>
                <a:rPr lang="zh-CN" altLang="en-US" sz="11500" spc="-3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拓</a:t>
              </a:r>
              <a:endParaRPr lang="en-US" altLang="zh-CN" sz="11500" spc="-300">
                <a:solidFill>
                  <a:schemeClr val="tx1">
                    <a:lumMod val="95000"/>
                    <a:lumOff val="5000"/>
                  </a:schemeClr>
                </a:solidFill>
                <a:latin typeface="字魂24号-镇魂手书" panose="00000500000000000000" pitchFamily="2" charset="-122"/>
                <a:ea typeface="字魂24号-镇魂手书" panose="00000500000000000000" pitchFamily="2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4676232" y="2930783"/>
              <a:ext cx="1620958" cy="1862048"/>
            </a:xfrm>
            <a:prstGeom prst="rect">
              <a:avLst/>
            </a:prstGeom>
          </p:spPr>
          <p:txBody>
            <a:bodyPr vert="horz" wrap="none" anchor="ctr">
              <a:spAutoFit/>
            </a:bodyPr>
            <a:lstStyle/>
            <a:p>
              <a:pPr algn="ctr"/>
              <a:r>
                <a:rPr lang="zh-CN" altLang="en-US" sz="11500" spc="-3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学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5938352" y="1566952"/>
              <a:ext cx="1620958" cy="1862048"/>
            </a:xfrm>
            <a:prstGeom prst="rect">
              <a:avLst/>
            </a:prstGeom>
          </p:spPr>
          <p:txBody>
            <a:bodyPr vert="horz" wrap="none" anchor="ctr">
              <a:spAutoFit/>
            </a:bodyPr>
            <a:lstStyle/>
            <a:p>
              <a:pPr algn="ctr"/>
              <a:r>
                <a:rPr lang="zh-CN" altLang="en-US" sz="11500" spc="-3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展</a:t>
              </a:r>
              <a:endParaRPr lang="en-US" altLang="zh-CN" sz="11500" spc="-300">
                <a:solidFill>
                  <a:schemeClr val="tx1">
                    <a:lumMod val="95000"/>
                    <a:lumOff val="5000"/>
                  </a:schemeClr>
                </a:solidFill>
                <a:latin typeface="字魂24号-镇魂手书" panose="00000500000000000000" pitchFamily="2" charset="-122"/>
                <a:ea typeface="字魂24号-镇魂手书" panose="00000500000000000000" pitchFamily="2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938351" y="2930783"/>
              <a:ext cx="1620958" cy="1862048"/>
            </a:xfrm>
            <a:prstGeom prst="rect">
              <a:avLst/>
            </a:prstGeom>
          </p:spPr>
          <p:txBody>
            <a:bodyPr vert="horz" wrap="none" anchor="ctr">
              <a:spAutoFit/>
            </a:bodyPr>
            <a:lstStyle/>
            <a:p>
              <a:pPr algn="ctr"/>
              <a:r>
                <a:rPr lang="zh-CN" altLang="en-US" sz="11500" spc="-3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习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30393" y="2578766"/>
            <a:ext cx="4963258" cy="2480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1</a:t>
            </a:r>
            <a:r>
              <a:rPr lang="zh-CN" altLang="en-US" sz="16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、能正确、流利、有感情地朗读古诗，背诵古诗。</a:t>
            </a:r>
            <a:endParaRPr lang="en-US" altLang="zh-CN" sz="1600" dirty="0">
              <a:latin typeface="思源宋体 SemiBold" panose="02020600000000000000" pitchFamily="18" charset="-122"/>
              <a:ea typeface="思源宋体 SemiBold" panose="02020600000000000000" pitchFamily="18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6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2</a:t>
            </a:r>
            <a:r>
              <a:rPr lang="zh-CN" altLang="en-US" sz="16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、能解释诗句中带点词和诗句的意思，并能写出本诗所描绘的景色。</a:t>
            </a:r>
            <a:endParaRPr lang="en-US" altLang="zh-CN" sz="1600" dirty="0">
              <a:latin typeface="思源宋体 SemiBold" panose="02020600000000000000" pitchFamily="18" charset="-122"/>
              <a:ea typeface="思源宋体 SemiBold" panose="02020600000000000000" pitchFamily="18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6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3</a:t>
            </a:r>
            <a:r>
              <a:rPr lang="zh-CN" altLang="en-US" sz="16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、理解这首诗的意思，感悟诗的意境，使学生从中受到美的熏陶。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132503" y="1345100"/>
            <a:ext cx="3277866" cy="3581874"/>
            <a:chOff x="1083676" y="1071236"/>
            <a:chExt cx="3277866" cy="3581874"/>
          </a:xfrm>
        </p:grpSpPr>
        <p:sp>
          <p:nvSpPr>
            <p:cNvPr id="4" name="文本框 3"/>
            <p:cNvSpPr txBox="1"/>
            <p:nvPr/>
          </p:nvSpPr>
          <p:spPr>
            <a:xfrm>
              <a:off x="1083676" y="1071236"/>
              <a:ext cx="231345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6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前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407161" y="2437119"/>
              <a:ext cx="19543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言</a:t>
              </a: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08689" y="1116046"/>
            <a:ext cx="3783083" cy="41065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43085" y="4460299"/>
            <a:ext cx="6096000" cy="8745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洞庭湖是我国的名胜，许许多多有名的诗人都慕名而 去，写下了不少经典名篇，让我们一起来来欣赏一下吧。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827452" y="1523103"/>
            <a:ext cx="6096000" cy="2260175"/>
            <a:chOff x="4049484" y="1279917"/>
            <a:chExt cx="6096000" cy="2260175"/>
          </a:xfrm>
        </p:grpSpPr>
        <p:sp>
          <p:nvSpPr>
            <p:cNvPr id="4" name="矩形 3"/>
            <p:cNvSpPr/>
            <p:nvPr/>
          </p:nvSpPr>
          <p:spPr>
            <a:xfrm>
              <a:off x="4049484" y="2309306"/>
              <a:ext cx="6096000" cy="12307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2000">
                  <a:solidFill>
                    <a:srgbClr val="C00000"/>
                  </a:solidFill>
                  <a:latin typeface="思源宋体 SemiBold" panose="02020600000000000000" pitchFamily="18" charset="-122"/>
                  <a:ea typeface="思源宋体 SemiBold" panose="02020600000000000000" pitchFamily="18" charset="-122"/>
                </a:rPr>
                <a:t>八月湖水平，涵虚混太清。气蒸云梦泽，波撼岳阳城。 </a:t>
              </a:r>
              <a:endParaRPr lang="en-US" altLang="zh-CN" sz="2000">
                <a:solidFill>
                  <a:srgbClr val="C00000"/>
                </a:solidFill>
                <a:latin typeface="思源宋体 SemiBold" panose="02020600000000000000" pitchFamily="18" charset="-122"/>
                <a:ea typeface="思源宋体 SemiBold" panose="02020600000000000000" pitchFamily="18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2000">
                  <a:solidFill>
                    <a:srgbClr val="C00000"/>
                  </a:solidFill>
                  <a:latin typeface="思源宋体 SemiBold" panose="02020600000000000000" pitchFamily="18" charset="-122"/>
                  <a:ea typeface="思源宋体 SemiBold" panose="02020600000000000000" pitchFamily="18" charset="-122"/>
                </a:rPr>
                <a:t>欲济无舟楫，端居耻圣明。坐观垂钓者，徒有羡鱼情。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363676" y="1279917"/>
              <a:ext cx="346761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>
                  <a:solidFill>
                    <a:srgbClr val="C00000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望洞庭湖赠张丞相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831292" y="1978265"/>
              <a:ext cx="11849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>
                  <a:solidFill>
                    <a:srgbClr val="C00000"/>
                  </a:solidFill>
                  <a:latin typeface="思源宋体 SemiBold" panose="02020600000000000000" pitchFamily="18" charset="-122"/>
                  <a:ea typeface="思源宋体 SemiBold" panose="02020600000000000000" pitchFamily="18" charset="-122"/>
                </a:rPr>
                <a:t>唐</a:t>
              </a:r>
              <a:r>
                <a:rPr lang="en-US" altLang="zh-CN">
                  <a:solidFill>
                    <a:srgbClr val="C00000"/>
                  </a:solidFill>
                  <a:latin typeface="思源宋体 SemiBold" panose="02020600000000000000" pitchFamily="18" charset="-122"/>
                  <a:ea typeface="思源宋体 SemiBold" panose="02020600000000000000" pitchFamily="18" charset="-122"/>
                </a:rPr>
                <a:t>·</a:t>
              </a:r>
              <a:r>
                <a:rPr lang="zh-CN" altLang="en-US">
                  <a:solidFill>
                    <a:srgbClr val="C00000"/>
                  </a:solidFill>
                  <a:latin typeface="思源宋体 SemiBold" panose="02020600000000000000" pitchFamily="18" charset="-122"/>
                  <a:ea typeface="思源宋体 SemiBold" panose="02020600000000000000" pitchFamily="18" charset="-122"/>
                </a:rPr>
                <a:t>孟浩然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12188" y="594792"/>
            <a:ext cx="2600267" cy="4100872"/>
            <a:chOff x="1688703" y="898237"/>
            <a:chExt cx="2600267" cy="4100872"/>
          </a:xfrm>
        </p:grpSpPr>
        <p:sp>
          <p:nvSpPr>
            <p:cNvPr id="8" name="文本框 7"/>
            <p:cNvSpPr txBox="1"/>
            <p:nvPr/>
          </p:nvSpPr>
          <p:spPr>
            <a:xfrm>
              <a:off x="1688703" y="898237"/>
              <a:ext cx="231345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6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延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334589" y="2783118"/>
              <a:ext cx="19543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伸</a:t>
              </a: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8735" y="867471"/>
            <a:ext cx="3783083" cy="41065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09366" y="2100227"/>
            <a:ext cx="5259066" cy="2461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en-US" altLang="zh-CN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《</a:t>
            </a:r>
            <a:r>
              <a:rPr lang="zh-CN" altLang="en-US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望洞庭</a:t>
            </a:r>
            <a:r>
              <a:rPr lang="en-US" altLang="zh-CN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》</a:t>
            </a:r>
            <a:r>
              <a:rPr lang="zh-CN" altLang="en-US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这首诗中，</a:t>
            </a:r>
            <a:r>
              <a:rPr lang="en-US" altLang="zh-CN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“</a:t>
            </a:r>
            <a:r>
              <a:rPr lang="zh-CN" altLang="en-US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白银盘里一青螺</a:t>
            </a:r>
            <a:r>
              <a:rPr lang="en-US" altLang="zh-CN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”</a:t>
            </a:r>
            <a:r>
              <a:rPr lang="zh-CN" altLang="en-US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中的 </a:t>
            </a:r>
            <a:r>
              <a:rPr lang="en-US" altLang="zh-CN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“</a:t>
            </a:r>
            <a:r>
              <a:rPr lang="zh-CN" altLang="en-US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白银盘</a:t>
            </a:r>
            <a:r>
              <a:rPr lang="en-US" altLang="zh-CN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”</a:t>
            </a:r>
            <a:r>
              <a:rPr lang="zh-CN" altLang="en-US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指的是（</a:t>
            </a:r>
            <a:r>
              <a:rPr lang="zh-CN" altLang="en-US" sz="2000" dirty="0">
                <a:solidFill>
                  <a:srgbClr val="C00000"/>
                </a:solidFill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洞庭湖的湖面</a:t>
            </a:r>
            <a:r>
              <a:rPr lang="zh-CN" altLang="en-US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），</a:t>
            </a:r>
            <a:r>
              <a:rPr lang="en-US" altLang="zh-CN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“</a:t>
            </a:r>
            <a:r>
              <a:rPr lang="zh-CN" altLang="en-US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青螺</a:t>
            </a:r>
            <a:r>
              <a:rPr lang="en-US" altLang="zh-CN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”</a:t>
            </a:r>
            <a:r>
              <a:rPr lang="zh-CN" altLang="en-US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指的 是（</a:t>
            </a:r>
            <a:r>
              <a:rPr lang="zh-CN" altLang="en-US" sz="2000" dirty="0">
                <a:solidFill>
                  <a:srgbClr val="C00000"/>
                </a:solidFill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洞庭湖中的君山</a:t>
            </a:r>
            <a:r>
              <a:rPr lang="zh-CN" altLang="en-US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）。这句诗形象地写出了洞庭湖 </a:t>
            </a:r>
            <a:r>
              <a:rPr lang="en-US" altLang="zh-CN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(</a:t>
            </a:r>
            <a:r>
              <a:rPr lang="zh-CN" altLang="en-US" sz="2000" dirty="0">
                <a:solidFill>
                  <a:srgbClr val="C00000"/>
                </a:solidFill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山水的色彩美</a:t>
            </a:r>
            <a:r>
              <a:rPr lang="zh-CN" altLang="en-US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）。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8575421" y="776788"/>
            <a:ext cx="2699976" cy="3883158"/>
            <a:chOff x="1688703" y="898237"/>
            <a:chExt cx="2699976" cy="3883158"/>
          </a:xfrm>
        </p:grpSpPr>
        <p:sp>
          <p:nvSpPr>
            <p:cNvPr id="4" name="文本框 3"/>
            <p:cNvSpPr txBox="1"/>
            <p:nvPr/>
          </p:nvSpPr>
          <p:spPr>
            <a:xfrm>
              <a:off x="1688703" y="898237"/>
              <a:ext cx="231345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6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小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434298" y="2565404"/>
              <a:ext cx="19543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练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728132" y="529479"/>
            <a:ext cx="2699976" cy="3883158"/>
            <a:chOff x="1688703" y="898237"/>
            <a:chExt cx="2699976" cy="3883158"/>
          </a:xfrm>
        </p:grpSpPr>
        <p:sp>
          <p:nvSpPr>
            <p:cNvPr id="3" name="文本框 2"/>
            <p:cNvSpPr txBox="1"/>
            <p:nvPr/>
          </p:nvSpPr>
          <p:spPr>
            <a:xfrm>
              <a:off x="1688703" y="898237"/>
              <a:ext cx="231345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6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小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434298" y="2565404"/>
              <a:ext cx="19543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练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1474186" y="1355203"/>
            <a:ext cx="5558496" cy="4062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"</a:t>
            </a:r>
            <a:r>
              <a:rPr lang="zh-CN" altLang="en-US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遥望洞庭山水翠，白银盘里一青螺</a:t>
            </a:r>
            <a:r>
              <a:rPr lang="en-US" altLang="zh-CN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"</a:t>
            </a:r>
            <a:r>
              <a:rPr lang="zh-CN" altLang="en-US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运用的修辞方法是（</a:t>
            </a:r>
            <a:r>
              <a:rPr lang="zh-CN" altLang="en-US" sz="2000" dirty="0">
                <a:solidFill>
                  <a:srgbClr val="FF0000"/>
                </a:solidFill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比喻</a:t>
            </a:r>
            <a:r>
              <a:rPr lang="zh-CN" altLang="en-US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）</a:t>
            </a:r>
            <a:endParaRPr lang="en-US" altLang="zh-CN" sz="2000" dirty="0">
              <a:latin typeface="思源宋体 SemiBold" panose="02020600000000000000" pitchFamily="18" charset="-122"/>
              <a:ea typeface="思源宋体 SemiBold" panose="02020600000000000000" pitchFamily="18" charset="-122"/>
            </a:endParaRPr>
          </a:p>
          <a:p>
            <a:pPr>
              <a:lnSpc>
                <a:spcPct val="200000"/>
              </a:lnSpc>
            </a:pPr>
            <a:endParaRPr lang="en-US" altLang="zh-CN" sz="600" dirty="0">
              <a:latin typeface="思源宋体 SemiBold" panose="02020600000000000000" pitchFamily="18" charset="-122"/>
              <a:ea typeface="思源宋体 SemiBold" panose="02020600000000000000" pitchFamily="18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诗题为</a:t>
            </a:r>
            <a:r>
              <a:rPr lang="en-US" altLang="zh-CN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《</a:t>
            </a:r>
            <a:r>
              <a:rPr lang="zh-CN" altLang="en-US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望洞庭</a:t>
            </a:r>
            <a:r>
              <a:rPr lang="en-US" altLang="zh-CN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》</a:t>
            </a:r>
            <a:r>
              <a:rPr lang="zh-CN" altLang="en-US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，是（ </a:t>
            </a:r>
            <a:r>
              <a:rPr lang="en-US" altLang="zh-CN" sz="2000" dirty="0">
                <a:solidFill>
                  <a:srgbClr val="C00000"/>
                </a:solidFill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C</a:t>
            </a:r>
            <a:r>
              <a:rPr lang="en-US" altLang="zh-CN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 )</a:t>
            </a:r>
            <a:r>
              <a:rPr lang="zh-CN" altLang="en-US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时候望洞庭的？</a:t>
            </a:r>
            <a:endParaRPr lang="en-US" altLang="zh-CN" sz="2000" dirty="0">
              <a:latin typeface="思源宋体 SemiBold" panose="02020600000000000000" pitchFamily="18" charset="-122"/>
              <a:ea typeface="思源宋体 SemiBold" panose="02020600000000000000" pitchFamily="18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A .</a:t>
            </a:r>
            <a:r>
              <a:rPr lang="zh-CN" altLang="en-US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早晨    </a:t>
            </a:r>
            <a:r>
              <a:rPr lang="en-US" altLang="zh-CN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B .</a:t>
            </a:r>
            <a:r>
              <a:rPr lang="zh-CN" altLang="en-US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中午    </a:t>
            </a:r>
            <a:r>
              <a:rPr lang="en-US" altLang="zh-CN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C .</a:t>
            </a:r>
            <a:r>
              <a:rPr lang="zh-CN" altLang="en-US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夜晚</a:t>
            </a:r>
            <a:endParaRPr lang="en-US" altLang="zh-CN" sz="2000" dirty="0">
              <a:latin typeface="思源宋体 SemiBold" panose="02020600000000000000" pitchFamily="18" charset="-122"/>
              <a:ea typeface="思源宋体 SemiBold" panose="02020600000000000000" pitchFamily="18" charset="-122"/>
            </a:endParaRPr>
          </a:p>
          <a:p>
            <a:pPr>
              <a:lnSpc>
                <a:spcPct val="200000"/>
              </a:lnSpc>
            </a:pPr>
            <a:endParaRPr lang="en-US" altLang="zh-CN" sz="600" dirty="0">
              <a:latin typeface="思源宋体 SemiBold" panose="02020600000000000000" pitchFamily="18" charset="-122"/>
              <a:ea typeface="思源宋体 SemiBold" panose="02020600000000000000" pitchFamily="18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诗中</a:t>
            </a:r>
            <a:r>
              <a:rPr lang="en-US" altLang="zh-CN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"</a:t>
            </a:r>
            <a:r>
              <a:rPr lang="zh-CN" altLang="en-US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翠</a:t>
            </a:r>
            <a:r>
              <a:rPr lang="en-US" altLang="zh-CN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"</a:t>
            </a:r>
            <a:r>
              <a:rPr lang="zh-CN" altLang="en-US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的意思是（ </a:t>
            </a:r>
            <a:r>
              <a:rPr lang="en-US" altLang="zh-CN" sz="2000" dirty="0">
                <a:solidFill>
                  <a:srgbClr val="C00000"/>
                </a:solidFill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C</a:t>
            </a:r>
            <a:r>
              <a:rPr lang="en-US" altLang="zh-CN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 )</a:t>
            </a:r>
          </a:p>
          <a:p>
            <a:pPr>
              <a:lnSpc>
                <a:spcPct val="200000"/>
              </a:lnSpc>
            </a:pPr>
            <a:r>
              <a:rPr lang="en-US" altLang="zh-CN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A .</a:t>
            </a:r>
            <a:r>
              <a:rPr lang="zh-CN" altLang="en-US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翠鸟，鸟名    </a:t>
            </a:r>
            <a:r>
              <a:rPr lang="en-US" altLang="zh-CN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B .</a:t>
            </a:r>
            <a:r>
              <a:rPr lang="zh-CN" altLang="en-US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绿色的硬玉，翡翠    </a:t>
            </a:r>
            <a:r>
              <a:rPr lang="en-US" altLang="zh-CN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C .</a:t>
            </a:r>
            <a:r>
              <a:rPr lang="zh-CN" altLang="en-US" sz="20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绿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83537" y="529479"/>
            <a:ext cx="3783083" cy="41065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52439" y="1408752"/>
            <a:ext cx="2699976" cy="3883158"/>
            <a:chOff x="1688703" y="898237"/>
            <a:chExt cx="2699976" cy="3883158"/>
          </a:xfrm>
        </p:grpSpPr>
        <p:sp>
          <p:nvSpPr>
            <p:cNvPr id="3" name="文本框 2"/>
            <p:cNvSpPr txBox="1"/>
            <p:nvPr/>
          </p:nvSpPr>
          <p:spPr>
            <a:xfrm>
              <a:off x="1688703" y="898237"/>
              <a:ext cx="231345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6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作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434298" y="2565404"/>
              <a:ext cx="19543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业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386787" y="2926263"/>
            <a:ext cx="5171188" cy="1309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想象</a:t>
            </a:r>
            <a:r>
              <a:rPr lang="en-US" altLang="zh-CN" sz="280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《</a:t>
            </a:r>
            <a:r>
              <a:rPr lang="zh-CN" altLang="en-US" sz="280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望洞庭</a:t>
            </a:r>
            <a:r>
              <a:rPr lang="en-US" altLang="zh-CN" sz="280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》</a:t>
            </a:r>
            <a:r>
              <a:rPr lang="zh-CN" altLang="en-US" sz="280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所描绘的景色，用几句话写下来。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84597" y="4615192"/>
            <a:ext cx="2829857" cy="2475915"/>
          </a:xfrm>
          <a:prstGeom prst="rect">
            <a:avLst/>
          </a:prstGeom>
        </p:spPr>
      </p:pic>
      <p:pic>
        <p:nvPicPr>
          <p:cNvPr id="7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883900" y="11303000"/>
            <a:ext cx="317500" cy="2286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64223" y="4392141"/>
            <a:ext cx="9663556" cy="21602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/</a:t>
            </a:r>
            <a:endParaRPr lang="en-US" altLang="zh-CN" sz="16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www.1ppt.com/jianli/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手抄报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www.1ppt.com/shouchaobao/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528408" y="3097348"/>
            <a:ext cx="5471583" cy="119575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4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4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4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4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人学习、研究。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4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48"/>
            <a:ext cx="5471584" cy="119575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4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10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4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4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刻录光碟销售。</a:t>
            </a:r>
            <a:endParaRPr lang="zh-CN" altLang="en-GB" sz="14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9476" y="356248"/>
            <a:ext cx="7893049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9263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1626" y="1675494"/>
            <a:ext cx="3067566" cy="3457047"/>
            <a:chOff x="1736031" y="927264"/>
            <a:chExt cx="3067566" cy="3457047"/>
          </a:xfrm>
        </p:grpSpPr>
        <p:sp>
          <p:nvSpPr>
            <p:cNvPr id="3" name="文本框 2"/>
            <p:cNvSpPr txBox="1"/>
            <p:nvPr/>
          </p:nvSpPr>
          <p:spPr>
            <a:xfrm>
              <a:off x="1736031" y="927264"/>
              <a:ext cx="231345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6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目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849216" y="2168320"/>
              <a:ext cx="19543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录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03150" y="1080731"/>
            <a:ext cx="3609043" cy="923330"/>
            <a:chOff x="5699901" y="1436331"/>
            <a:chExt cx="3609043" cy="923330"/>
          </a:xfrm>
        </p:grpSpPr>
        <p:sp>
          <p:nvSpPr>
            <p:cNvPr id="6" name="矩形 5"/>
            <p:cNvSpPr/>
            <p:nvPr/>
          </p:nvSpPr>
          <p:spPr>
            <a:xfrm>
              <a:off x="6508177" y="1436331"/>
              <a:ext cx="2800767" cy="923330"/>
            </a:xfrm>
            <a:prstGeom prst="rect">
              <a:avLst/>
            </a:prstGeom>
          </p:spPr>
          <p:txBody>
            <a:bodyPr vert="horz" wrap="none" anchor="ctr">
              <a:spAutoFit/>
            </a:bodyPr>
            <a:lstStyle/>
            <a:p>
              <a:pPr algn="ctr"/>
              <a:r>
                <a:rPr lang="zh-CN" altLang="en-US" sz="5400" spc="-3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诗文导读</a:t>
              </a:r>
            </a:p>
          </p:txBody>
        </p:sp>
        <p:sp>
          <p:nvSpPr>
            <p:cNvPr id="7" name="椭圆 6"/>
            <p:cNvSpPr/>
            <p:nvPr/>
          </p:nvSpPr>
          <p:spPr>
            <a:xfrm>
              <a:off x="5699901" y="1653169"/>
              <a:ext cx="612184" cy="612184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4000">
                  <a:solidFill>
                    <a:schemeClr val="bg1"/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壹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703150" y="2164588"/>
            <a:ext cx="3609043" cy="923330"/>
            <a:chOff x="5699901" y="2419242"/>
            <a:chExt cx="3609043" cy="923330"/>
          </a:xfrm>
        </p:grpSpPr>
        <p:sp>
          <p:nvSpPr>
            <p:cNvPr id="9" name="矩形 8"/>
            <p:cNvSpPr/>
            <p:nvPr/>
          </p:nvSpPr>
          <p:spPr>
            <a:xfrm>
              <a:off x="6508177" y="2419242"/>
              <a:ext cx="2800767" cy="923330"/>
            </a:xfrm>
            <a:prstGeom prst="rect">
              <a:avLst/>
            </a:prstGeom>
          </p:spPr>
          <p:txBody>
            <a:bodyPr vert="horz" wrap="none" anchor="ctr">
              <a:spAutoFit/>
            </a:bodyPr>
            <a:lstStyle/>
            <a:p>
              <a:pPr algn="ctr"/>
              <a:r>
                <a:rPr lang="zh-CN" altLang="en-US" sz="5400" spc="-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字词积累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5699901" y="2593573"/>
              <a:ext cx="612184" cy="612184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4000">
                  <a:solidFill>
                    <a:schemeClr val="bg1"/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贰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703150" y="3248445"/>
            <a:ext cx="3609043" cy="923330"/>
            <a:chOff x="5699901" y="3448319"/>
            <a:chExt cx="3609043" cy="923330"/>
          </a:xfrm>
        </p:grpSpPr>
        <p:sp>
          <p:nvSpPr>
            <p:cNvPr id="12" name="矩形 11"/>
            <p:cNvSpPr/>
            <p:nvPr/>
          </p:nvSpPr>
          <p:spPr>
            <a:xfrm>
              <a:off x="6508177" y="3448319"/>
              <a:ext cx="2800767" cy="923330"/>
            </a:xfrm>
            <a:prstGeom prst="rect">
              <a:avLst/>
            </a:prstGeom>
          </p:spPr>
          <p:txBody>
            <a:bodyPr vert="horz" wrap="none" anchor="ctr">
              <a:spAutoFit/>
            </a:bodyPr>
            <a:lstStyle/>
            <a:p>
              <a:pPr algn="ctr"/>
              <a:r>
                <a:rPr lang="zh-CN" altLang="en-US" sz="5400" spc="-3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诗文赏析</a:t>
              </a:r>
            </a:p>
          </p:txBody>
        </p:sp>
        <p:sp>
          <p:nvSpPr>
            <p:cNvPr id="13" name="椭圆 12"/>
            <p:cNvSpPr/>
            <p:nvPr/>
          </p:nvSpPr>
          <p:spPr>
            <a:xfrm>
              <a:off x="5699901" y="3603892"/>
              <a:ext cx="612184" cy="612184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4000">
                  <a:solidFill>
                    <a:schemeClr val="bg1"/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叁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703150" y="4332301"/>
            <a:ext cx="3609043" cy="923330"/>
            <a:chOff x="5699901" y="4385063"/>
            <a:chExt cx="3609043" cy="923330"/>
          </a:xfrm>
        </p:grpSpPr>
        <p:sp>
          <p:nvSpPr>
            <p:cNvPr id="15" name="矩形 14"/>
            <p:cNvSpPr/>
            <p:nvPr/>
          </p:nvSpPr>
          <p:spPr>
            <a:xfrm>
              <a:off x="6508177" y="4385063"/>
              <a:ext cx="2800767" cy="923330"/>
            </a:xfrm>
            <a:prstGeom prst="rect">
              <a:avLst/>
            </a:prstGeom>
          </p:spPr>
          <p:txBody>
            <a:bodyPr vert="horz" wrap="none" anchor="ctr">
              <a:spAutoFit/>
            </a:bodyPr>
            <a:lstStyle/>
            <a:p>
              <a:pPr algn="ctr"/>
              <a:r>
                <a:rPr lang="zh-CN" altLang="en-US" sz="5400" spc="-3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拓展学习</a:t>
              </a:r>
            </a:p>
          </p:txBody>
        </p:sp>
        <p:sp>
          <p:nvSpPr>
            <p:cNvPr id="16" name="椭圆 15"/>
            <p:cNvSpPr/>
            <p:nvPr/>
          </p:nvSpPr>
          <p:spPr>
            <a:xfrm>
              <a:off x="5699901" y="4586802"/>
              <a:ext cx="612184" cy="612184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4000">
                  <a:solidFill>
                    <a:schemeClr val="bg1"/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肆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523832" y="1610493"/>
            <a:ext cx="2883077" cy="3225879"/>
            <a:chOff x="4676232" y="1566952"/>
            <a:chExt cx="2883077" cy="3225879"/>
          </a:xfrm>
        </p:grpSpPr>
        <p:sp>
          <p:nvSpPr>
            <p:cNvPr id="2" name="矩形 1"/>
            <p:cNvSpPr/>
            <p:nvPr/>
          </p:nvSpPr>
          <p:spPr>
            <a:xfrm>
              <a:off x="4676233" y="1566952"/>
              <a:ext cx="1620957" cy="1862048"/>
            </a:xfrm>
            <a:prstGeom prst="rect">
              <a:avLst/>
            </a:prstGeom>
          </p:spPr>
          <p:txBody>
            <a:bodyPr vert="horz" wrap="none" anchor="ctr">
              <a:spAutoFit/>
            </a:bodyPr>
            <a:lstStyle/>
            <a:p>
              <a:pPr algn="ctr"/>
              <a:r>
                <a:rPr lang="zh-CN" altLang="en-US" sz="11500" spc="-3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诗</a:t>
              </a:r>
              <a:endParaRPr lang="en-US" altLang="zh-CN" sz="11500" spc="-300">
                <a:solidFill>
                  <a:schemeClr val="tx1">
                    <a:lumMod val="95000"/>
                    <a:lumOff val="5000"/>
                  </a:schemeClr>
                </a:solidFill>
                <a:latin typeface="字魂24号-镇魂手书" panose="00000500000000000000" pitchFamily="2" charset="-122"/>
                <a:ea typeface="字魂24号-镇魂手书" panose="00000500000000000000" pitchFamily="2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4676232" y="2930783"/>
              <a:ext cx="1620957" cy="1862048"/>
            </a:xfrm>
            <a:prstGeom prst="rect">
              <a:avLst/>
            </a:prstGeom>
          </p:spPr>
          <p:txBody>
            <a:bodyPr vert="horz" wrap="none" anchor="ctr">
              <a:spAutoFit/>
            </a:bodyPr>
            <a:lstStyle/>
            <a:p>
              <a:pPr algn="ctr"/>
              <a:r>
                <a:rPr lang="zh-CN" altLang="en-US" sz="11500" spc="-3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导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5938352" y="1566952"/>
              <a:ext cx="1620957" cy="1862048"/>
            </a:xfrm>
            <a:prstGeom prst="rect">
              <a:avLst/>
            </a:prstGeom>
          </p:spPr>
          <p:txBody>
            <a:bodyPr vert="horz" wrap="none" anchor="ctr">
              <a:spAutoFit/>
            </a:bodyPr>
            <a:lstStyle/>
            <a:p>
              <a:pPr algn="ctr"/>
              <a:r>
                <a:rPr lang="zh-CN" altLang="en-US" sz="11500" spc="-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文</a:t>
              </a:r>
              <a:endParaRPr lang="en-US" altLang="zh-CN" sz="11500" spc="-300" dirty="0">
                <a:solidFill>
                  <a:schemeClr val="tx1">
                    <a:lumMod val="95000"/>
                    <a:lumOff val="5000"/>
                  </a:schemeClr>
                </a:solidFill>
                <a:latin typeface="字魂24号-镇魂手书" panose="00000500000000000000" pitchFamily="2" charset="-122"/>
                <a:ea typeface="字魂24号-镇魂手书" panose="00000500000000000000" pitchFamily="2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938351" y="2930783"/>
              <a:ext cx="1620957" cy="1862048"/>
            </a:xfrm>
            <a:prstGeom prst="rect">
              <a:avLst/>
            </a:prstGeom>
          </p:spPr>
          <p:txBody>
            <a:bodyPr vert="horz" wrap="none" anchor="ctr">
              <a:spAutoFit/>
            </a:bodyPr>
            <a:lstStyle/>
            <a:p>
              <a:pPr algn="ctr"/>
              <a:r>
                <a:rPr lang="zh-CN" altLang="en-US" sz="11500" spc="-3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读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46015" y="1525791"/>
            <a:ext cx="5440644" cy="4336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刘禹锡：（</a:t>
            </a:r>
            <a:r>
              <a:rPr lang="en-US" altLang="zh-CN" sz="1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772〜842)</a:t>
            </a:r>
            <a:r>
              <a:rPr lang="zh-CN" altLang="en-US" sz="1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字梦得，匈奴族后裔，唐代中期诗人、政治家、哲学家。政治上主张革新，是王叔文派政治革新活动的中心人物之一。后被贬为郎州司马、连州刺史，晚年任太子宾客，世称“刘宾客”。他的诗精炼含蓄，往往能以清新的语言表达自己对人生或历史的深刻理解， 因而被白居易推崇备至，誉为“诗豪”。 </a:t>
            </a:r>
            <a:endParaRPr lang="en-US" altLang="zh-CN" sz="1400" dirty="0">
              <a:latin typeface="思源宋体 SemiBold" panose="02020600000000000000" pitchFamily="18" charset="-122"/>
              <a:ea typeface="思源宋体 SemiBold" panose="02020600000000000000" pitchFamily="18" charset="-122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1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其代表作有</a:t>
            </a:r>
            <a:r>
              <a:rPr lang="en-US" altLang="zh-CN" sz="1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《</a:t>
            </a:r>
            <a:r>
              <a:rPr lang="zh-CN" altLang="en-US" sz="1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乌衣巷</a:t>
            </a:r>
            <a:r>
              <a:rPr lang="en-US" altLang="zh-CN" sz="1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》</a:t>
            </a:r>
            <a:r>
              <a:rPr lang="zh-CN" altLang="en-US" sz="1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、</a:t>
            </a:r>
            <a:r>
              <a:rPr lang="en-US" altLang="zh-CN" sz="1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《</a:t>
            </a:r>
            <a:r>
              <a:rPr lang="zh-CN" altLang="en-US" sz="1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秋词</a:t>
            </a:r>
            <a:r>
              <a:rPr lang="en-US" altLang="zh-CN" sz="1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》</a:t>
            </a:r>
            <a:r>
              <a:rPr lang="zh-CN" altLang="en-US" sz="1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、</a:t>
            </a:r>
            <a:r>
              <a:rPr lang="en-US" altLang="zh-CN" sz="1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《</a:t>
            </a:r>
            <a:r>
              <a:rPr lang="zh-CN" altLang="en-US" sz="1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竹 枝</a:t>
            </a:r>
            <a:r>
              <a:rPr lang="en-US" altLang="zh-CN" sz="1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》</a:t>
            </a:r>
            <a:r>
              <a:rPr lang="zh-CN" altLang="en-US" sz="1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（六）、</a:t>
            </a:r>
            <a:r>
              <a:rPr lang="en-US" altLang="zh-CN" sz="1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《</a:t>
            </a:r>
            <a:r>
              <a:rPr lang="zh-CN" altLang="en-US" sz="1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浪淘沙</a:t>
            </a:r>
            <a:r>
              <a:rPr lang="en-US" altLang="zh-CN" sz="1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》</a:t>
            </a:r>
            <a:r>
              <a:rPr lang="zh-CN" altLang="en-US" sz="1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（一）、</a:t>
            </a:r>
            <a:r>
              <a:rPr lang="en-US" altLang="zh-CN" sz="1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《</a:t>
            </a:r>
            <a:r>
              <a:rPr lang="zh-CN" altLang="en-US" sz="1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浪淘沙</a:t>
            </a:r>
            <a:r>
              <a:rPr lang="en-US" altLang="zh-CN" sz="1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》 (</a:t>
            </a:r>
            <a:r>
              <a:rPr lang="zh-CN" altLang="en-US" sz="1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八）、</a:t>
            </a:r>
            <a:r>
              <a:rPr lang="en-US" altLang="zh-CN" sz="1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《</a:t>
            </a:r>
            <a:r>
              <a:rPr lang="zh-CN" altLang="en-US" sz="1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杨柳枝</a:t>
            </a:r>
            <a:r>
              <a:rPr lang="en-US" altLang="zh-CN" sz="1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》</a:t>
            </a:r>
            <a:r>
              <a:rPr lang="zh-CN" altLang="en-US" sz="1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（一）、</a:t>
            </a:r>
            <a:r>
              <a:rPr lang="en-US" altLang="zh-CN" sz="1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《</a:t>
            </a:r>
            <a:r>
              <a:rPr lang="zh-CN" altLang="en-US" sz="1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西塞山怀古</a:t>
            </a:r>
            <a:r>
              <a:rPr lang="en-US" altLang="zh-CN" sz="1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》</a:t>
            </a:r>
            <a:r>
              <a:rPr lang="zh-CN" altLang="en-US" sz="1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、</a:t>
            </a:r>
            <a:r>
              <a:rPr lang="en-US" altLang="zh-CN" sz="1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《</a:t>
            </a:r>
            <a:r>
              <a:rPr lang="zh-CN" altLang="en-US" sz="1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酬乐天扬州初逢席上见赠</a:t>
            </a:r>
            <a:r>
              <a:rPr lang="en-US" altLang="zh-CN" sz="1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》</a:t>
            </a:r>
            <a:r>
              <a:rPr lang="zh-CN" altLang="en-US" sz="1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等， 他在和白居易的</a:t>
            </a:r>
            <a:r>
              <a:rPr lang="en-US" altLang="zh-CN" sz="1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《</a:t>
            </a:r>
            <a:r>
              <a:rPr lang="zh-CN" altLang="en-US" sz="1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春词</a:t>
            </a:r>
            <a:r>
              <a:rPr lang="en-US" altLang="zh-CN" sz="1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》</a:t>
            </a:r>
            <a:r>
              <a:rPr lang="zh-CN" altLang="en-US" sz="1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时，曾注明“依 </a:t>
            </a:r>
            <a:r>
              <a:rPr lang="en-US" altLang="zh-CN" sz="1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《</a:t>
            </a:r>
            <a:r>
              <a:rPr lang="zh-CN" altLang="en-US" sz="1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忆江南</a:t>
            </a:r>
            <a:r>
              <a:rPr lang="en-US" altLang="zh-CN" sz="1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》</a:t>
            </a:r>
            <a:r>
              <a:rPr lang="zh-CN" altLang="en-US" sz="1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曲拍为句”，这是中国文学史上依曲填词的最早记录。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863601" y="841352"/>
            <a:ext cx="2672839" cy="3754873"/>
            <a:chOff x="1688703" y="898237"/>
            <a:chExt cx="2672839" cy="3754873"/>
          </a:xfrm>
        </p:grpSpPr>
        <p:sp>
          <p:nvSpPr>
            <p:cNvPr id="4" name="文本框 3"/>
            <p:cNvSpPr txBox="1"/>
            <p:nvPr/>
          </p:nvSpPr>
          <p:spPr>
            <a:xfrm>
              <a:off x="1688703" y="898237"/>
              <a:ext cx="231345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6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作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407161" y="2437119"/>
              <a:ext cx="19543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者</a:t>
              </a: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975" y="805146"/>
            <a:ext cx="3783083" cy="41065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3081" y="1484274"/>
            <a:ext cx="3783083" cy="41065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22991" y="1881469"/>
            <a:ext cx="5679375" cy="3465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6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洞庭湖在湖南省北部，长江南岸，为中国第二大淡水湖，古称“云梦泽”，号称“八百里洞庭，现水面被分割为东洞庭湖、南洞庭湖、西洞庭湖三部分。 </a:t>
            </a:r>
            <a:endParaRPr lang="en-US" altLang="zh-CN" sz="1600" dirty="0">
              <a:latin typeface="思源宋体 SemiBold" panose="02020600000000000000" pitchFamily="18" charset="-122"/>
              <a:ea typeface="思源宋体 SemiBold" panose="02020600000000000000" pitchFamily="18" charset="-122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16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洞庭湖的风光极为秀丽，许多景点都是国家级的风景区，它位于湖南省岳阳市，包括岳阳楼古城区、君山、南湖、芭蕉湖、汨 罗江、铁山水库、福寿山、黄盖湖等</a:t>
            </a:r>
            <a:r>
              <a:rPr lang="en-US" altLang="zh-CN" sz="16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9</a:t>
            </a:r>
            <a:r>
              <a:rPr lang="zh-CN" altLang="en-US" sz="16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个景区，总面积</a:t>
            </a:r>
            <a:r>
              <a:rPr lang="en-US" altLang="zh-CN" sz="16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1300</a:t>
            </a:r>
            <a:r>
              <a:rPr lang="zh-CN" altLang="en-US" sz="16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多平方公里。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277432" y="883190"/>
            <a:ext cx="2369713" cy="5091619"/>
            <a:chOff x="1090114" y="212702"/>
            <a:chExt cx="2760733" cy="5931773"/>
          </a:xfrm>
        </p:grpSpPr>
        <p:sp>
          <p:nvSpPr>
            <p:cNvPr id="4" name="文本框 3"/>
            <p:cNvSpPr txBox="1"/>
            <p:nvPr/>
          </p:nvSpPr>
          <p:spPr>
            <a:xfrm>
              <a:off x="1090114" y="212702"/>
              <a:ext cx="2276869" cy="25816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洞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267601" y="3562828"/>
              <a:ext cx="2276869" cy="25816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湖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573979" y="1887766"/>
              <a:ext cx="2276868" cy="25816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庭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96624" y="2465353"/>
            <a:ext cx="5778583" cy="20518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250000"/>
              </a:lnSpc>
            </a:pPr>
            <a:r>
              <a:rPr lang="zh-CN" altLang="en-US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这首诗写的是千里洞庭 的秋夜景色，诗人选择了月 夜遥望的角度，通过丰富的想象和形象的比喻，独出心 裁的描写出湖</a:t>
            </a:r>
            <a:r>
              <a:rPr lang="en-US" altLang="zh-CN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4</a:t>
            </a:r>
            <a:r>
              <a:rPr lang="zh-CN" altLang="en-US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山色的优美 动人，俨如山水画一般。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19757" y="1063472"/>
            <a:ext cx="2782015" cy="3856474"/>
            <a:chOff x="1688703" y="1014350"/>
            <a:chExt cx="2782015" cy="3856474"/>
          </a:xfrm>
        </p:grpSpPr>
        <p:sp>
          <p:nvSpPr>
            <p:cNvPr id="4" name="文本框 3"/>
            <p:cNvSpPr txBox="1"/>
            <p:nvPr/>
          </p:nvSpPr>
          <p:spPr>
            <a:xfrm>
              <a:off x="2157264" y="1014350"/>
              <a:ext cx="231345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6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内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688703" y="2654833"/>
              <a:ext cx="1954381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容</a:t>
              </a: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0607" y="1024227"/>
            <a:ext cx="3783083" cy="41065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302709" y="1363888"/>
            <a:ext cx="7744428" cy="33051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3600" dirty="0">
                <a:latin typeface="思源宋体 Heavy" panose="02020900000000000000" pitchFamily="18" charset="-122"/>
                <a:ea typeface="思源宋体 Heavy" panose="02020900000000000000" pitchFamily="18" charset="-122"/>
              </a:rPr>
              <a:t>自读古诗</a:t>
            </a:r>
            <a:endParaRPr lang="en-US" altLang="zh-CN" sz="3600" dirty="0"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1</a:t>
            </a:r>
            <a:r>
              <a:rPr lang="zh-CN" altLang="en-US" sz="2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、四人一组，借助字典等辅助学习工具，自学生字词。</a:t>
            </a:r>
            <a:endParaRPr lang="en-US" altLang="zh-CN" sz="2400" dirty="0">
              <a:latin typeface="思源宋体 SemiBold" panose="02020600000000000000" pitchFamily="18" charset="-122"/>
              <a:ea typeface="思源宋体 SemiBold" panose="02020600000000000000" pitchFamily="18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2</a:t>
            </a:r>
            <a:r>
              <a:rPr lang="zh-CN" altLang="en-US" sz="2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、读诗，找出不理解的词语。</a:t>
            </a:r>
            <a:endParaRPr lang="en-US" altLang="zh-CN" sz="2400" dirty="0">
              <a:latin typeface="思源宋体 SemiBold" panose="02020600000000000000" pitchFamily="18" charset="-122"/>
              <a:ea typeface="思源宋体 SemiBold" panose="02020600000000000000" pitchFamily="18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3</a:t>
            </a:r>
            <a:r>
              <a:rPr lang="zh-CN" altLang="en-US" sz="2400" dirty="0">
                <a:latin typeface="思源宋体 SemiBold" panose="02020600000000000000" pitchFamily="18" charset="-122"/>
                <a:ea typeface="思源宋体 SemiBold" panose="02020600000000000000" pitchFamily="18" charset="-122"/>
              </a:rPr>
              <a:t>、结合上下诗句理解词语。</a:t>
            </a:r>
            <a:endParaRPr lang="en-US" altLang="zh-CN" sz="2400" dirty="0">
              <a:latin typeface="思源宋体 SemiBold" panose="02020600000000000000" pitchFamily="18" charset="-122"/>
              <a:ea typeface="思源宋体 SemiBold" panose="020206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523832" y="1610493"/>
            <a:ext cx="2883078" cy="3225879"/>
            <a:chOff x="4676232" y="1566952"/>
            <a:chExt cx="2883078" cy="3225879"/>
          </a:xfrm>
        </p:grpSpPr>
        <p:sp>
          <p:nvSpPr>
            <p:cNvPr id="2" name="矩形 1"/>
            <p:cNvSpPr/>
            <p:nvPr/>
          </p:nvSpPr>
          <p:spPr>
            <a:xfrm>
              <a:off x="4676232" y="1566952"/>
              <a:ext cx="1620958" cy="1862048"/>
            </a:xfrm>
            <a:prstGeom prst="rect">
              <a:avLst/>
            </a:prstGeom>
          </p:spPr>
          <p:txBody>
            <a:bodyPr vert="horz" wrap="none" anchor="ctr">
              <a:spAutoFit/>
            </a:bodyPr>
            <a:lstStyle/>
            <a:p>
              <a:pPr algn="ctr"/>
              <a:r>
                <a:rPr lang="zh-CN" altLang="en-US" sz="11500" spc="-3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字</a:t>
              </a:r>
              <a:endParaRPr lang="en-US" altLang="zh-CN" sz="11500" spc="-300">
                <a:solidFill>
                  <a:schemeClr val="tx1">
                    <a:lumMod val="95000"/>
                    <a:lumOff val="5000"/>
                  </a:schemeClr>
                </a:solidFill>
                <a:latin typeface="字魂24号-镇魂手书" panose="00000500000000000000" pitchFamily="2" charset="-122"/>
                <a:ea typeface="字魂24号-镇魂手书" panose="00000500000000000000" pitchFamily="2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4676232" y="2930783"/>
              <a:ext cx="1620957" cy="1862048"/>
            </a:xfrm>
            <a:prstGeom prst="rect">
              <a:avLst/>
            </a:prstGeom>
          </p:spPr>
          <p:txBody>
            <a:bodyPr vert="horz" wrap="none" anchor="ctr">
              <a:spAutoFit/>
            </a:bodyPr>
            <a:lstStyle/>
            <a:p>
              <a:pPr algn="ctr"/>
              <a:r>
                <a:rPr lang="zh-CN" altLang="en-US" sz="11500" spc="-3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积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5938352" y="1566952"/>
              <a:ext cx="1620958" cy="1862048"/>
            </a:xfrm>
            <a:prstGeom prst="rect">
              <a:avLst/>
            </a:prstGeom>
          </p:spPr>
          <p:txBody>
            <a:bodyPr vert="horz" wrap="none" anchor="ctr">
              <a:spAutoFit/>
            </a:bodyPr>
            <a:lstStyle/>
            <a:p>
              <a:pPr algn="ctr"/>
              <a:r>
                <a:rPr lang="zh-CN" altLang="en-US" sz="11500" spc="-3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词</a:t>
              </a:r>
              <a:endParaRPr lang="en-US" altLang="zh-CN" sz="11500" spc="-300">
                <a:solidFill>
                  <a:schemeClr val="tx1">
                    <a:lumMod val="95000"/>
                    <a:lumOff val="5000"/>
                  </a:schemeClr>
                </a:solidFill>
                <a:latin typeface="字魂24号-镇魂手书" panose="00000500000000000000" pitchFamily="2" charset="-122"/>
                <a:ea typeface="字魂24号-镇魂手书" panose="00000500000000000000" pitchFamily="2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938351" y="2930783"/>
              <a:ext cx="1620958" cy="1862048"/>
            </a:xfrm>
            <a:prstGeom prst="rect">
              <a:avLst/>
            </a:prstGeom>
          </p:spPr>
          <p:txBody>
            <a:bodyPr vert="horz" wrap="none" anchor="ctr">
              <a:spAutoFit/>
            </a:bodyPr>
            <a:lstStyle/>
            <a:p>
              <a:pPr algn="ctr"/>
              <a:r>
                <a:rPr lang="zh-CN" altLang="en-US" sz="11500" spc="-300">
                  <a:solidFill>
                    <a:schemeClr val="tx1">
                      <a:lumMod val="95000"/>
                      <a:lumOff val="5000"/>
                    </a:schemeClr>
                  </a:solidFill>
                  <a:latin typeface="字魂24号-镇魂手书" panose="00000500000000000000" pitchFamily="2" charset="-122"/>
                  <a:ea typeface="字魂24号-镇魂手书" panose="00000500000000000000" pitchFamily="2" charset="-122"/>
                </a:rPr>
                <a:t>累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1941</Words>
  <Application>Microsoft Office PowerPoint</Application>
  <PresentationFormat>自定义</PresentationFormat>
  <Paragraphs>196</Paragraphs>
  <Slides>24</Slides>
  <Notes>23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第一PPT模板网-WWW.1PPT.COM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123</cp:lastModifiedBy>
  <cp:revision>3</cp:revision>
  <cp:lastPrinted>2021-08-12T09:06:41Z</cp:lastPrinted>
  <dcterms:created xsi:type="dcterms:W3CDTF">2021-08-12T09:06:41Z</dcterms:created>
  <dcterms:modified xsi:type="dcterms:W3CDTF">2022-12-31T02:59:05Z</dcterms:modified>
</cp:coreProperties>
</file>