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media/image11.svg" ContentType="image/svg+xml"/>
  <Override PartName="/ppt/media/image16.svg" ContentType="image/svg+xml"/>
  <Override PartName="/ppt/media/image9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3"/>
    <p:sldId id="281" r:id="rId4"/>
    <p:sldId id="282" r:id="rId5"/>
    <p:sldId id="257" r:id="rId6"/>
    <p:sldId id="258" r:id="rId7"/>
    <p:sldId id="259" r:id="rId8"/>
    <p:sldId id="263" r:id="rId9"/>
    <p:sldId id="260" r:id="rId10"/>
    <p:sldId id="274" r:id="rId11"/>
    <p:sldId id="267" r:id="rId12"/>
    <p:sldId id="275" r:id="rId13"/>
    <p:sldId id="276" r:id="rId14"/>
    <p:sldId id="284" r:id="rId15"/>
    <p:sldId id="278" r:id="rId16"/>
    <p:sldId id="285" r:id="rId17"/>
    <p:sldId id="277" r:id="rId18"/>
    <p:sldId id="264" r:id="rId19"/>
    <p:sldId id="268" r:id="rId20"/>
    <p:sldId id="269" r:id="rId21"/>
    <p:sldId id="283" r:id="rId22"/>
    <p:sldId id="272" r:id="rId23"/>
    <p:sldId id="280" r:id="rId24"/>
    <p:sldId id="279" r:id="rId25"/>
    <p:sldId id="270" r:id="rId26"/>
    <p:sldId id="273" r:id="rId27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33" autoAdjust="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-384" y="-90"/>
      </p:cViewPr>
      <p:guideLst>
        <p:guide orient="horz" pos="2183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3" Type="http://schemas.openxmlformats.org/officeDocument/2006/relationships/tags" Target="tags/tag14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handoutMaster" Target="handoutMasters/handoutMaster1.xml"/><Relationship Id="rId28" Type="http://schemas.openxmlformats.org/officeDocument/2006/relationships/notesMaster" Target="notesMasters/notesMaster1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fld id="{EDB109DD-B688-4A36-87DB-31499F9B9F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fld id="{08AAF889-1F9A-40EF-9E53-2F61609007D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思源黑体 CN Normal" panose="020B0400000000000000" pitchFamily="34" charset="-122"/>
        <a:ea typeface="思源黑体 CN Normal" panose="020B0400000000000000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思源黑体 CN Normal" panose="020B0400000000000000" pitchFamily="34" charset="-122"/>
        <a:ea typeface="思源黑体 CN Normal" panose="020B0400000000000000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思源黑体 CN Normal" panose="020B0400000000000000" pitchFamily="34" charset="-122"/>
        <a:ea typeface="思源黑体 CN Normal" panose="020B0400000000000000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思源黑体 CN Normal" panose="020B0400000000000000" pitchFamily="34" charset="-122"/>
        <a:ea typeface="思源黑体 CN Normal" panose="020B0400000000000000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思源黑体 CN Normal" panose="020B0400000000000000" pitchFamily="34" charset="-122"/>
        <a:ea typeface="思源黑体 CN Normal" panose="020B0400000000000000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封面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53225" y="0"/>
            <a:ext cx="5438775" cy="6858000"/>
          </a:xfrm>
          <a:prstGeom prst="rect">
            <a:avLst/>
          </a:prstGeom>
        </p:spPr>
      </p:pic>
      <p:sp>
        <p:nvSpPr>
          <p:cNvPr id="5" name="任意多边形: 形状 4"/>
          <p:cNvSpPr/>
          <p:nvPr userDrawn="1"/>
        </p:nvSpPr>
        <p:spPr>
          <a:xfrm rot="874888">
            <a:off x="7457088" y="-279367"/>
            <a:ext cx="1270460" cy="7416734"/>
          </a:xfrm>
          <a:custGeom>
            <a:avLst/>
            <a:gdLst>
              <a:gd name="connsiteX0" fmla="*/ 121234 w 1270460"/>
              <a:gd name="connsiteY0" fmla="*/ 298954 h 7416734"/>
              <a:gd name="connsiteX1" fmla="*/ 1270460 w 1270460"/>
              <a:gd name="connsiteY1" fmla="*/ 0 h 7416734"/>
              <a:gd name="connsiteX2" fmla="*/ 1270460 w 1270460"/>
              <a:gd name="connsiteY2" fmla="*/ 7086243 h 7416734"/>
              <a:gd name="connsiteX3" fmla="*/ 0 w 1270460"/>
              <a:gd name="connsiteY3" fmla="*/ 7416734 h 7416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0460" h="7416734">
                <a:moveTo>
                  <a:pt x="121234" y="298954"/>
                </a:moveTo>
                <a:lnTo>
                  <a:pt x="1270460" y="0"/>
                </a:lnTo>
                <a:lnTo>
                  <a:pt x="1270460" y="7086243"/>
                </a:lnTo>
                <a:lnTo>
                  <a:pt x="0" y="7416734"/>
                </a:lnTo>
                <a:close/>
              </a:path>
            </a:pathLst>
          </a:custGeom>
          <a:solidFill>
            <a:schemeClr val="accent4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 rot="874888">
            <a:off x="7775576" y="1003300"/>
            <a:ext cx="419100" cy="2832100"/>
          </a:xfrm>
          <a:prstGeom prst="rect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53225" y="0"/>
            <a:ext cx="5438775" cy="6858000"/>
          </a:xfrm>
          <a:prstGeom prst="rect">
            <a:avLst/>
          </a:prstGeom>
        </p:spPr>
      </p:pic>
      <p:sp>
        <p:nvSpPr>
          <p:cNvPr id="9" name="任意多边形: 形状 8"/>
          <p:cNvSpPr/>
          <p:nvPr userDrawn="1"/>
        </p:nvSpPr>
        <p:spPr>
          <a:xfrm rot="874888">
            <a:off x="7457088" y="-279367"/>
            <a:ext cx="1270460" cy="7416734"/>
          </a:xfrm>
          <a:custGeom>
            <a:avLst/>
            <a:gdLst>
              <a:gd name="connsiteX0" fmla="*/ 121234 w 1270460"/>
              <a:gd name="connsiteY0" fmla="*/ 298954 h 7416734"/>
              <a:gd name="connsiteX1" fmla="*/ 1270460 w 1270460"/>
              <a:gd name="connsiteY1" fmla="*/ 0 h 7416734"/>
              <a:gd name="connsiteX2" fmla="*/ 1270460 w 1270460"/>
              <a:gd name="connsiteY2" fmla="*/ 7086243 h 7416734"/>
              <a:gd name="connsiteX3" fmla="*/ 0 w 1270460"/>
              <a:gd name="connsiteY3" fmla="*/ 7416734 h 7416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0460" h="7416734">
                <a:moveTo>
                  <a:pt x="121234" y="298954"/>
                </a:moveTo>
                <a:lnTo>
                  <a:pt x="1270460" y="0"/>
                </a:lnTo>
                <a:lnTo>
                  <a:pt x="1270460" y="7086243"/>
                </a:lnTo>
                <a:lnTo>
                  <a:pt x="0" y="7416734"/>
                </a:lnTo>
                <a:close/>
              </a:path>
            </a:pathLst>
          </a:custGeom>
          <a:solidFill>
            <a:schemeClr val="accent4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: 圆角 2"/>
          <p:cNvSpPr/>
          <p:nvPr userDrawn="1"/>
        </p:nvSpPr>
        <p:spPr>
          <a:xfrm>
            <a:off x="6755427" y="1295400"/>
            <a:ext cx="2490173" cy="1016000"/>
          </a:xfrm>
          <a:prstGeom prst="roundRect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: 形状 10"/>
          <p:cNvSpPr/>
          <p:nvPr userDrawn="1"/>
        </p:nvSpPr>
        <p:spPr>
          <a:xfrm>
            <a:off x="0" y="4272236"/>
            <a:ext cx="12192000" cy="2344464"/>
          </a:xfrm>
          <a:custGeom>
            <a:avLst/>
            <a:gdLst>
              <a:gd name="connsiteX0" fmla="*/ 0 w 12192000"/>
              <a:gd name="connsiteY0" fmla="*/ 0 h 2344464"/>
              <a:gd name="connsiteX1" fmla="*/ 12192000 w 12192000"/>
              <a:gd name="connsiteY1" fmla="*/ 975538 h 2344464"/>
              <a:gd name="connsiteX2" fmla="*/ 12192000 w 12192000"/>
              <a:gd name="connsiteY2" fmla="*/ 2344464 h 2344464"/>
              <a:gd name="connsiteX3" fmla="*/ 0 w 12192000"/>
              <a:gd name="connsiteY3" fmla="*/ 2344464 h 2344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344464">
                <a:moveTo>
                  <a:pt x="0" y="0"/>
                </a:moveTo>
                <a:lnTo>
                  <a:pt x="12192000" y="975538"/>
                </a:lnTo>
                <a:lnTo>
                  <a:pt x="12192000" y="2344464"/>
                </a:lnTo>
                <a:lnTo>
                  <a:pt x="0" y="234446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: 形状 8"/>
          <p:cNvSpPr/>
          <p:nvPr userDrawn="1"/>
        </p:nvSpPr>
        <p:spPr>
          <a:xfrm>
            <a:off x="0" y="4513536"/>
            <a:ext cx="12192000" cy="2344464"/>
          </a:xfrm>
          <a:custGeom>
            <a:avLst/>
            <a:gdLst>
              <a:gd name="connsiteX0" fmla="*/ 0 w 12192000"/>
              <a:gd name="connsiteY0" fmla="*/ 0 h 2344464"/>
              <a:gd name="connsiteX1" fmla="*/ 12192000 w 12192000"/>
              <a:gd name="connsiteY1" fmla="*/ 975538 h 2344464"/>
              <a:gd name="connsiteX2" fmla="*/ 12192000 w 12192000"/>
              <a:gd name="connsiteY2" fmla="*/ 2344464 h 2344464"/>
              <a:gd name="connsiteX3" fmla="*/ 0 w 12192000"/>
              <a:gd name="connsiteY3" fmla="*/ 2344464 h 2344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344464">
                <a:moveTo>
                  <a:pt x="0" y="0"/>
                </a:moveTo>
                <a:lnTo>
                  <a:pt x="12192000" y="975538"/>
                </a:lnTo>
                <a:lnTo>
                  <a:pt x="12192000" y="2344464"/>
                </a:lnTo>
                <a:lnTo>
                  <a:pt x="0" y="234446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7617" y="1517900"/>
            <a:ext cx="3267075" cy="4086225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角三角形 8"/>
          <p:cNvSpPr/>
          <p:nvPr userDrawn="1"/>
        </p:nvSpPr>
        <p:spPr>
          <a:xfrm flipV="1">
            <a:off x="0" y="-4"/>
            <a:ext cx="1742173" cy="837399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直角三角形 1"/>
          <p:cNvSpPr/>
          <p:nvPr userDrawn="1"/>
        </p:nvSpPr>
        <p:spPr>
          <a:xfrm flipV="1">
            <a:off x="0" y="-1"/>
            <a:ext cx="1501541" cy="664143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5" y="0"/>
            <a:ext cx="5438775" cy="6858000"/>
          </a:xfrm>
          <a:prstGeom prst="rect">
            <a:avLst/>
          </a:prstGeom>
        </p:spPr>
      </p:pic>
      <p:sp>
        <p:nvSpPr>
          <p:cNvPr id="5" name="任意多边形: 形状 4"/>
          <p:cNvSpPr/>
          <p:nvPr userDrawn="1"/>
        </p:nvSpPr>
        <p:spPr>
          <a:xfrm rot="874888">
            <a:off x="7457088" y="-279367"/>
            <a:ext cx="1270460" cy="7416734"/>
          </a:xfrm>
          <a:custGeom>
            <a:avLst/>
            <a:gdLst>
              <a:gd name="connsiteX0" fmla="*/ 121234 w 1270460"/>
              <a:gd name="connsiteY0" fmla="*/ 298954 h 7416734"/>
              <a:gd name="connsiteX1" fmla="*/ 1270460 w 1270460"/>
              <a:gd name="connsiteY1" fmla="*/ 0 h 7416734"/>
              <a:gd name="connsiteX2" fmla="*/ 1270460 w 1270460"/>
              <a:gd name="connsiteY2" fmla="*/ 7086243 h 7416734"/>
              <a:gd name="connsiteX3" fmla="*/ 0 w 1270460"/>
              <a:gd name="connsiteY3" fmla="*/ 7416734 h 7416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0460" h="7416734">
                <a:moveTo>
                  <a:pt x="121234" y="298954"/>
                </a:moveTo>
                <a:lnTo>
                  <a:pt x="1270460" y="0"/>
                </a:lnTo>
                <a:lnTo>
                  <a:pt x="1270460" y="7086243"/>
                </a:lnTo>
                <a:lnTo>
                  <a:pt x="0" y="7416734"/>
                </a:lnTo>
                <a:close/>
              </a:path>
            </a:pathLst>
          </a:custGeom>
          <a:solidFill>
            <a:schemeClr val="accent4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 rot="874888">
            <a:off x="7775576" y="1003300"/>
            <a:ext cx="419100" cy="2832100"/>
          </a:xfrm>
          <a:prstGeom prst="rect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image" Target="file:///D:\qq&#25991;&#20214;\712321467\Image\C2C\Image2\%7b75232B38-A165-1FB7-499C-2E1C792CACB5%7d.png" TargetMode="External"/><Relationship Id="rId7" Type="http://schemas.openxmlformats.org/officeDocument/2006/relationships/image" Target="../media/image3.png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fld id="{E931958E-FE52-45B4-8A5A-147B487DDB0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fld id="{04AB361A-E385-4C28-9B38-A33F2BF30B1B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7" r:link="rId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思源黑体 CN Normal" panose="020B0400000000000000" pitchFamily="34" charset="-122"/>
          <a:ea typeface="思源黑体 CN Normal" panose="020B0400000000000000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思源黑体 CN Normal" panose="020B0400000000000000" pitchFamily="34" charset="-122"/>
          <a:ea typeface="思源黑体 CN Normal" panose="020B0400000000000000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思源黑体 CN Normal" panose="020B0400000000000000" pitchFamily="34" charset="-122"/>
          <a:ea typeface="思源黑体 CN Normal" panose="020B0400000000000000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思源黑体 CN Normal" panose="020B0400000000000000" pitchFamily="34" charset="-122"/>
          <a:ea typeface="思源黑体 CN Normal" panose="020B0400000000000000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思源黑体 CN Normal" panose="020B0400000000000000" pitchFamily="34" charset="-122"/>
          <a:ea typeface="思源黑体 CN Normal" panose="020B0400000000000000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思源黑体 CN Normal" panose="020B0400000000000000" pitchFamily="34" charset="-122"/>
          <a:ea typeface="思源黑体 CN Normal" panose="020B0400000000000000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tags" Target="../tags/tag3.xml"/><Relationship Id="rId2" Type="http://schemas.openxmlformats.org/officeDocument/2006/relationships/image" Target="../media/image9.svg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4.xml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8.xml"/><Relationship Id="rId1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0.xml"/><Relationship Id="rId1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tags" Target="../tags/tag11.xml"/><Relationship Id="rId2" Type="http://schemas.openxmlformats.org/officeDocument/2006/relationships/image" Target="../media/image16.svg"/><Relationship Id="rId1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tags" Target="../tags/tag12.xml"/><Relationship Id="rId2" Type="http://schemas.openxmlformats.org/officeDocument/2006/relationships/image" Target="../media/image16.svg"/><Relationship Id="rId1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3.xml"/><Relationship Id="rId1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tags" Target="../tags/tag1.xml"/><Relationship Id="rId2" Type="http://schemas.openxmlformats.org/officeDocument/2006/relationships/image" Target="../media/image9.sv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tags" Target="../tags/tag2.xml"/><Relationship Id="rId2" Type="http://schemas.openxmlformats.org/officeDocument/2006/relationships/image" Target="../media/image11.svg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1.svg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51018" y="2505670"/>
            <a:ext cx="610936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dirty="0">
                <a:solidFill>
                  <a:schemeClr val="accent1"/>
                </a:solidFill>
                <a:latin typeface="汉仪大宋简" pitchFamily="49" charset="-122"/>
                <a:ea typeface="汉仪大宋简" pitchFamily="49" charset="-122"/>
              </a:rPr>
              <a:t>富饶的西沙群岛</a:t>
            </a:r>
            <a:endParaRPr lang="zh-CN" altLang="en-US" sz="6600" dirty="0">
              <a:solidFill>
                <a:schemeClr val="accent1"/>
              </a:solidFill>
              <a:latin typeface="汉仪大宋简" pitchFamily="49" charset="-122"/>
              <a:ea typeface="汉仪大宋简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313793" y="4093630"/>
            <a:ext cx="3909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部编版三年级上册</a:t>
            </a:r>
            <a:endParaRPr lang="zh-CN" altLang="en-US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72849" y="686124"/>
            <a:ext cx="53142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accent1"/>
                </a:solidFill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教学目标及教学重难点</a:t>
            </a:r>
            <a:endParaRPr lang="zh-CN" altLang="en-US" sz="4000" b="1" dirty="0">
              <a:solidFill>
                <a:schemeClr val="accent1"/>
              </a:solidFill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  <p:sp>
        <p:nvSpPr>
          <p:cNvPr id="8" name="箭头: 五边形 7"/>
          <p:cNvSpPr/>
          <p:nvPr/>
        </p:nvSpPr>
        <p:spPr>
          <a:xfrm>
            <a:off x="537946" y="4357601"/>
            <a:ext cx="4177364" cy="1176689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pic>
        <p:nvPicPr>
          <p:cNvPr id="40" name="图片 39"/>
          <p:cNvPicPr>
            <a:picLocks noChangeAspect="1" noChangeArrowheads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p:blipFill>
        <p:spPr bwMode="auto">
          <a:xfrm>
            <a:off x="976697" y="2290577"/>
            <a:ext cx="1607419" cy="2473692"/>
          </a:xfrm>
          <a:custGeom>
            <a:avLst/>
            <a:gdLst>
              <a:gd name="connsiteX0" fmla="*/ 0 w 1607419"/>
              <a:gd name="connsiteY0" fmla="*/ 0 h 2473692"/>
              <a:gd name="connsiteX1" fmla="*/ 1607419 w 1607419"/>
              <a:gd name="connsiteY1" fmla="*/ 0 h 2473692"/>
              <a:gd name="connsiteX2" fmla="*/ 1607419 w 1607419"/>
              <a:gd name="connsiteY2" fmla="*/ 2473692 h 2473692"/>
              <a:gd name="connsiteX3" fmla="*/ 0 w 1607419"/>
              <a:gd name="connsiteY3" fmla="*/ 2473692 h 2473692"/>
              <a:gd name="connsiteX4" fmla="*/ 0 w 1607419"/>
              <a:gd name="connsiteY4" fmla="*/ 0 h 2473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7419" h="2473692">
                <a:moveTo>
                  <a:pt x="0" y="0"/>
                </a:moveTo>
                <a:lnTo>
                  <a:pt x="1607419" y="0"/>
                </a:lnTo>
                <a:lnTo>
                  <a:pt x="1607419" y="2473692"/>
                </a:lnTo>
                <a:lnTo>
                  <a:pt x="0" y="2473692"/>
                </a:lnTo>
                <a:lnTo>
                  <a:pt x="0" y="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图片 38"/>
          <p:cNvPicPr>
            <a:picLocks noChangeAspect="1" noChangeArrowheads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p:blipFill>
        <p:spPr bwMode="auto">
          <a:xfrm>
            <a:off x="2669140" y="2781465"/>
            <a:ext cx="1607419" cy="2473692"/>
          </a:xfrm>
          <a:custGeom>
            <a:avLst/>
            <a:gdLst>
              <a:gd name="connsiteX0" fmla="*/ 0 w 1607419"/>
              <a:gd name="connsiteY0" fmla="*/ 0 h 2473692"/>
              <a:gd name="connsiteX1" fmla="*/ 1607419 w 1607419"/>
              <a:gd name="connsiteY1" fmla="*/ 0 h 2473692"/>
              <a:gd name="connsiteX2" fmla="*/ 1607419 w 1607419"/>
              <a:gd name="connsiteY2" fmla="*/ 2473692 h 2473692"/>
              <a:gd name="connsiteX3" fmla="*/ 0 w 1607419"/>
              <a:gd name="connsiteY3" fmla="*/ 2473692 h 2473692"/>
              <a:gd name="connsiteX4" fmla="*/ 0 w 1607419"/>
              <a:gd name="connsiteY4" fmla="*/ 0 h 2473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7419" h="2473692">
                <a:moveTo>
                  <a:pt x="0" y="0"/>
                </a:moveTo>
                <a:lnTo>
                  <a:pt x="1607419" y="0"/>
                </a:lnTo>
                <a:lnTo>
                  <a:pt x="1607419" y="2473692"/>
                </a:lnTo>
                <a:lnTo>
                  <a:pt x="0" y="2473692"/>
                </a:lnTo>
                <a:lnTo>
                  <a:pt x="0" y="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箭头: 五边形 47"/>
          <p:cNvSpPr/>
          <p:nvPr/>
        </p:nvSpPr>
        <p:spPr>
          <a:xfrm>
            <a:off x="1777549" y="2204887"/>
            <a:ext cx="2256222" cy="515818"/>
          </a:xfrm>
          <a:prstGeom prst="homePlat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834623" y="1645968"/>
            <a:ext cx="665615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zh-CN" altLang="en-US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教学目标</a:t>
            </a:r>
            <a:endParaRPr lang="zh-CN" altLang="en-US" b="0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85750" indent="-285750" algn="l">
              <a:buFont typeface="Wingdings" panose="05000000000000000000" pitchFamily="2" charset="2"/>
              <a:buChar char="l"/>
            </a:pPr>
            <a:r>
              <a:rPr lang="zh-CN" altLang="en-US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了解我国西沙群岛是个美丽、富饶的地方，掌握本课生字生词有感情地朗读课文。</a:t>
            </a:r>
            <a:endParaRPr lang="zh-CN" altLang="en-US" b="0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85750" indent="-285750" algn="l">
              <a:buFont typeface="Wingdings" panose="05000000000000000000" pitchFamily="2" charset="2"/>
              <a:buChar char="l"/>
            </a:pPr>
            <a:r>
              <a:rPr lang="zh-CN" altLang="en-US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学习抓住重点词句理解自然段主要内容的方法。</a:t>
            </a:r>
            <a:endParaRPr lang="zh-CN" altLang="en-US" b="0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85750" indent="-285750" algn="l">
              <a:buFont typeface="Wingdings" panose="05000000000000000000" pitchFamily="2" charset="2"/>
              <a:buChar char="l"/>
            </a:pPr>
            <a:r>
              <a:rPr lang="zh-CN" altLang="en-US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学习课文中的好词佳句，积累好词佳句。背诵课文第</a:t>
            </a:r>
            <a:r>
              <a:rPr lang="en-US" altLang="zh-CN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3</a:t>
            </a:r>
            <a:r>
              <a:rPr lang="zh-CN" altLang="en-US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自然段。</a:t>
            </a:r>
            <a:endParaRPr lang="zh-CN" altLang="en-US" b="0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889411" y="3563940"/>
            <a:ext cx="66013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思源黑体 CN Normal" panose="020B0400000000000000" pitchFamily="34" charset="-122"/>
                <a:cs typeface="+mn-cs"/>
              </a:rPr>
              <a:t>教学重点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 pitchFamily="34" charset="0"/>
              <a:ea typeface="思源黑体 CN Normal" panose="020B0400000000000000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思源黑体 CN Normal" panose="020B0400000000000000" pitchFamily="34" charset="-122"/>
                <a:cs typeface="+mn-cs"/>
              </a:rPr>
              <a:t>了解我国西沙群岛是个美丽、富饶的地方，有感情地朗读课文。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 pitchFamily="34" charset="0"/>
              <a:ea typeface="思源黑体 CN Normal" panose="020B0400000000000000" pitchFamily="3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889411" y="4764269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思源黑体 CN Normal" panose="020B0400000000000000" pitchFamily="34" charset="-122"/>
                <a:cs typeface="+mn-cs"/>
              </a:rPr>
              <a:t>教学难点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 pitchFamily="34" charset="0"/>
              <a:ea typeface="思源黑体 CN Normal" panose="020B0400000000000000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思源黑体 CN Normal" panose="020B0400000000000000" pitchFamily="34" charset="-122"/>
                <a:cs typeface="+mn-cs"/>
              </a:rPr>
              <a:t>理解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思源黑体 CN Normal" panose="020B0400000000000000" pitchFamily="34" charset="-122"/>
                <a:cs typeface="+mn-cs"/>
              </a:rPr>
              <a:t>"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思源黑体 CN Normal" panose="020B0400000000000000" pitchFamily="34" charset="-122"/>
                <a:cs typeface="+mn-cs"/>
              </a:rPr>
              <a:t>西沙群岛一半是水，一半是鱼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思源黑体 CN Normal" panose="020B0400000000000000" pitchFamily="34" charset="-122"/>
                <a:cs typeface="+mn-cs"/>
              </a:rPr>
              <a:t>"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思源黑体 CN Normal" panose="020B0400000000000000" pitchFamily="34" charset="-122"/>
                <a:cs typeface="+mn-cs"/>
              </a:rPr>
              <a:t>等句子的意思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 pitchFamily="34" charset="0"/>
              <a:ea typeface="思源黑体 CN Normal" panose="020B0400000000000000" pitchFamily="34" charset="-122"/>
              <a:cs typeface="+mn-cs"/>
            </a:endParaRPr>
          </a:p>
        </p:txBody>
      </p:sp>
    </p:spTree>
    <p:custDataLst>
      <p:tags r:id="rId3"/>
    </p:custData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34801" y="451628"/>
            <a:ext cx="45223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4000" b="1" dirty="0">
                <a:solidFill>
                  <a:schemeClr val="accent1"/>
                </a:solidFill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18.</a:t>
            </a:r>
            <a:r>
              <a:rPr lang="zh-CN" altLang="en-US" sz="4000" b="1" dirty="0">
                <a:solidFill>
                  <a:schemeClr val="accent1"/>
                </a:solidFill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富饶的西沙群岛</a:t>
            </a:r>
            <a:endParaRPr lang="zh-CN" altLang="en-US" sz="4000" b="1" dirty="0">
              <a:solidFill>
                <a:schemeClr val="accent1"/>
              </a:solidFill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  <p:sp>
        <p:nvSpPr>
          <p:cNvPr id="8" name="箭头: 五边形 7"/>
          <p:cNvSpPr/>
          <p:nvPr/>
        </p:nvSpPr>
        <p:spPr>
          <a:xfrm>
            <a:off x="733651" y="4369946"/>
            <a:ext cx="4177364" cy="1176689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pic>
        <p:nvPicPr>
          <p:cNvPr id="40" name="图片 39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976697" y="2290577"/>
            <a:ext cx="1607419" cy="2473692"/>
          </a:xfrm>
          <a:custGeom>
            <a:avLst/>
            <a:gdLst>
              <a:gd name="connsiteX0" fmla="*/ 0 w 1607419"/>
              <a:gd name="connsiteY0" fmla="*/ 0 h 2473692"/>
              <a:gd name="connsiteX1" fmla="*/ 1607419 w 1607419"/>
              <a:gd name="connsiteY1" fmla="*/ 0 h 2473692"/>
              <a:gd name="connsiteX2" fmla="*/ 1607419 w 1607419"/>
              <a:gd name="connsiteY2" fmla="*/ 2473692 h 2473692"/>
              <a:gd name="connsiteX3" fmla="*/ 0 w 1607419"/>
              <a:gd name="connsiteY3" fmla="*/ 2473692 h 2473692"/>
              <a:gd name="connsiteX4" fmla="*/ 0 w 1607419"/>
              <a:gd name="connsiteY4" fmla="*/ 0 h 2473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7419" h="2473692">
                <a:moveTo>
                  <a:pt x="0" y="0"/>
                </a:moveTo>
                <a:lnTo>
                  <a:pt x="1607419" y="0"/>
                </a:lnTo>
                <a:lnTo>
                  <a:pt x="1607419" y="2473692"/>
                </a:lnTo>
                <a:lnTo>
                  <a:pt x="0" y="2473692"/>
                </a:lnTo>
                <a:lnTo>
                  <a:pt x="0" y="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图片 38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669140" y="2781465"/>
            <a:ext cx="1607419" cy="2473692"/>
          </a:xfrm>
          <a:custGeom>
            <a:avLst/>
            <a:gdLst>
              <a:gd name="connsiteX0" fmla="*/ 0 w 1607419"/>
              <a:gd name="connsiteY0" fmla="*/ 0 h 2473692"/>
              <a:gd name="connsiteX1" fmla="*/ 1607419 w 1607419"/>
              <a:gd name="connsiteY1" fmla="*/ 0 h 2473692"/>
              <a:gd name="connsiteX2" fmla="*/ 1607419 w 1607419"/>
              <a:gd name="connsiteY2" fmla="*/ 2473692 h 2473692"/>
              <a:gd name="connsiteX3" fmla="*/ 0 w 1607419"/>
              <a:gd name="connsiteY3" fmla="*/ 2473692 h 2473692"/>
              <a:gd name="connsiteX4" fmla="*/ 0 w 1607419"/>
              <a:gd name="connsiteY4" fmla="*/ 0 h 2473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7419" h="2473692">
                <a:moveTo>
                  <a:pt x="0" y="0"/>
                </a:moveTo>
                <a:lnTo>
                  <a:pt x="1607419" y="0"/>
                </a:lnTo>
                <a:lnTo>
                  <a:pt x="1607419" y="2473692"/>
                </a:lnTo>
                <a:lnTo>
                  <a:pt x="0" y="2473692"/>
                </a:lnTo>
                <a:lnTo>
                  <a:pt x="0" y="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箭头: 五边形 47"/>
          <p:cNvSpPr/>
          <p:nvPr/>
        </p:nvSpPr>
        <p:spPr>
          <a:xfrm>
            <a:off x="1777549" y="2204887"/>
            <a:ext cx="2256222" cy="515818"/>
          </a:xfrm>
          <a:prstGeom prst="homePlat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5054040" y="2019893"/>
            <a:ext cx="6096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/>
                <a:ea typeface="思源黑体 CN Normal" panose="020B0400000000000000" pitchFamily="34" charset="-122"/>
                <a:cs typeface="+mn-cs"/>
              </a:rPr>
              <a:t>       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/>
                <a:ea typeface="思源黑体 CN Normal" panose="020B0400000000000000" pitchFamily="34" charset="-122"/>
                <a:cs typeface="+mn-cs"/>
              </a:rPr>
              <a:t>1.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/>
                <a:ea typeface="思源黑体 CN Normal" panose="020B0400000000000000" pitchFamily="34" charset="-122"/>
                <a:cs typeface="+mn-cs"/>
              </a:rPr>
              <a:t>西沙群岛位于南海的西北部，是我国海南省三沙市的一部分。那里</a:t>
            </a:r>
            <a:r>
              <a:rPr kumimoji="0" lang="zh-CN" altLang="en-US" sz="2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/>
                <a:ea typeface="思源黑体 CN Normal" panose="020B0400000000000000" pitchFamily="34" charset="-122"/>
                <a:cs typeface="+mn-cs"/>
              </a:rPr>
              <a:t>风景优美</a:t>
            </a:r>
            <a:r>
              <a:rPr kumimoji="0" lang="en-US" altLang="zh-CN" sz="2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/>
                <a:ea typeface="思源黑体 CN Normal" panose="020B0400000000000000" pitchFamily="34" charset="-122"/>
                <a:cs typeface="+mn-cs"/>
              </a:rPr>
              <a:t>,</a:t>
            </a:r>
            <a:r>
              <a:rPr kumimoji="0" lang="zh-CN" altLang="en-US" sz="2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/>
                <a:ea typeface="思源黑体 CN Normal" panose="020B0400000000000000" pitchFamily="34" charset="-122"/>
                <a:cs typeface="+mn-cs"/>
              </a:rPr>
              <a:t>物产丰富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/>
                <a:ea typeface="思源黑体 CN Normal" panose="020B0400000000000000" pitchFamily="34" charset="-122"/>
                <a:cs typeface="+mn-cs"/>
              </a:rPr>
              <a:t>，是个可爱的地方。</a:t>
            </a:r>
            <a:r>
              <a:rPr lang="en-US" altLang="zh-CN" sz="2400" dirty="0">
                <a:solidFill>
                  <a:prstClr val="black"/>
                </a:solidFill>
                <a:latin typeface="思源黑体 CN Normal"/>
                <a:ea typeface="思源黑体 CN Normal" panose="020B0400000000000000" pitchFamily="34" charset="-122"/>
              </a:rPr>
              <a:t>//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 CN Normal"/>
              <a:ea typeface="思源黑体 CN Normal" panose="020B0400000000000000" pitchFamily="34" charset="-122"/>
              <a:cs typeface="+mn-cs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349766" y="375743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/>
                <a:ea typeface="思源黑体 CN Normal" panose="020B0400000000000000" pitchFamily="34" charset="-122"/>
                <a:cs typeface="+mn-cs"/>
              </a:rPr>
              <a:t>      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 CN Normal"/>
              <a:ea typeface="思源黑体 CN Normal" panose="020B0400000000000000" pitchFamily="34" charset="-122"/>
              <a:cs typeface="+mn-cs"/>
            </a:endParaRPr>
          </a:p>
        </p:txBody>
      </p:sp>
      <p:sp>
        <p:nvSpPr>
          <p:cNvPr id="11" name="云形 10"/>
          <p:cNvSpPr/>
          <p:nvPr/>
        </p:nvSpPr>
        <p:spPr>
          <a:xfrm>
            <a:off x="7280987" y="3342217"/>
            <a:ext cx="3747714" cy="266961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915443" y="4183755"/>
            <a:ext cx="2588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中心句：总领全文，总写西沙群岛的特点。</a:t>
            </a:r>
            <a:endParaRPr lang="zh-CN" altLang="en-US" dirty="0">
              <a:solidFill>
                <a:schemeClr val="bg1"/>
              </a:solidFill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 flipH="1">
            <a:off x="9119391" y="2845926"/>
            <a:ext cx="467765" cy="491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6041586" y="6007857"/>
            <a:ext cx="3747714" cy="3406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cs"/>
              </a:rPr>
              <a:t>西沙群岛风景优美、物产丰富，是个可爱的地方。</a:t>
            </a: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cs"/>
            </a:endParaRPr>
          </a:p>
        </p:txBody>
      </p:sp>
    </p:spTree>
    <p:custDataLst>
      <p:tags r:id="rId2"/>
    </p:custData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123090" y="2030483"/>
            <a:ext cx="633773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/>
                <a:ea typeface="思源黑体 CN Normal" panose="020B0400000000000000" pitchFamily="34" charset="-122"/>
                <a:cs typeface="+mn-cs"/>
              </a:rPr>
              <a:t>        2.</a:t>
            </a: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/>
                <a:ea typeface="思源黑体 CN Normal" panose="020B0400000000000000" pitchFamily="34" charset="-122"/>
                <a:cs typeface="+mn-cs"/>
              </a:rPr>
              <a:t>西沙群岛一带海水</a:t>
            </a:r>
            <a:r>
              <a:rPr kumimoji="0" lang="zh-CN" altLang="en-US" sz="2400" b="0" i="0" u="sng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/>
                <a:ea typeface="思源黑体 CN Normal" panose="020B0400000000000000" pitchFamily="34" charset="-122"/>
                <a:cs typeface="+mn-cs"/>
              </a:rPr>
              <a:t>五光十色，</a:t>
            </a: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/>
                <a:ea typeface="思源黑体 CN Normal" panose="020B0400000000000000" pitchFamily="34" charset="-122"/>
                <a:cs typeface="+mn-cs"/>
              </a:rPr>
              <a:t>瑰丽无比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/>
                <a:ea typeface="思源黑体 CN Normal" panose="020B0400000000000000" pitchFamily="34" charset="-122"/>
                <a:cs typeface="+mn-cs"/>
              </a:rPr>
              <a:t>:</a:t>
            </a: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/>
                <a:ea typeface="思源黑体 CN Normal" panose="020B0400000000000000" pitchFamily="34" charset="-122"/>
                <a:cs typeface="+mn-cs"/>
              </a:rPr>
              <a:t>有深蓝的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/>
                <a:ea typeface="思源黑体 CN Normal" panose="020B0400000000000000" pitchFamily="34" charset="-122"/>
                <a:cs typeface="+mn-cs"/>
              </a:rPr>
              <a:t>,</a:t>
            </a: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/>
                <a:ea typeface="思源黑体 CN Normal" panose="020B0400000000000000" pitchFamily="34" charset="-122"/>
                <a:cs typeface="+mn-cs"/>
              </a:rPr>
              <a:t>淡青的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/>
                <a:ea typeface="思源黑体 CN Normal" panose="020B0400000000000000" pitchFamily="34" charset="-122"/>
                <a:cs typeface="+mn-cs"/>
              </a:rPr>
              <a:t>,</a:t>
            </a: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/>
                <a:ea typeface="思源黑体 CN Normal" panose="020B0400000000000000" pitchFamily="34" charset="-122"/>
                <a:cs typeface="+mn-cs"/>
              </a:rPr>
              <a:t>浅绿的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/>
                <a:ea typeface="思源黑体 CN Normal" panose="020B0400000000000000" pitchFamily="34" charset="-122"/>
                <a:cs typeface="+mn-cs"/>
              </a:rPr>
              <a:t>,</a:t>
            </a: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/>
                <a:ea typeface="思源黑体 CN Normal" panose="020B0400000000000000" pitchFamily="34" charset="-122"/>
                <a:cs typeface="+mn-cs"/>
              </a:rPr>
              <a:t>杏黄的。 一块块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/>
                <a:ea typeface="思源黑体 CN Normal" panose="020B0400000000000000" pitchFamily="34" charset="-122"/>
                <a:cs typeface="+mn-cs"/>
              </a:rPr>
              <a:t>,</a:t>
            </a: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/>
                <a:ea typeface="思源黑体 CN Normal" panose="020B0400000000000000" pitchFamily="34" charset="-122"/>
                <a:cs typeface="+mn-cs"/>
              </a:rPr>
              <a:t>一条条，相互交错着。因为海底高低不平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/>
                <a:ea typeface="思源黑体 CN Normal" panose="020B0400000000000000" pitchFamily="34" charset="-122"/>
                <a:cs typeface="+mn-cs"/>
              </a:rPr>
              <a:t>,</a:t>
            </a: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/>
                <a:ea typeface="思源黑体 CN Normal" panose="020B0400000000000000" pitchFamily="34" charset="-122"/>
                <a:cs typeface="+mn-cs"/>
              </a:rPr>
              <a:t>有山崖，有峡谷，海水有深有浅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/>
                <a:ea typeface="思源黑体 CN Normal" panose="020B0400000000000000" pitchFamily="34" charset="-122"/>
                <a:cs typeface="+mn-cs"/>
              </a:rPr>
              <a:t>,</a:t>
            </a: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/>
                <a:ea typeface="思源黑体 CN Normal" panose="020B0400000000000000" pitchFamily="34" charset="-122"/>
                <a:cs typeface="+mn-cs"/>
              </a:rPr>
              <a:t>从海面看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/>
                <a:ea typeface="思源黑体 CN Normal" panose="020B0400000000000000" pitchFamily="34" charset="-122"/>
                <a:cs typeface="+mn-cs"/>
              </a:rPr>
              <a:t>,</a:t>
            </a: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/>
                <a:ea typeface="思源黑体 CN Normal" panose="020B0400000000000000" pitchFamily="34" charset="-122"/>
                <a:cs typeface="+mn-cs"/>
              </a:rPr>
              <a:t>色彩就不同了。</a:t>
            </a:r>
            <a:endParaRPr lang="zh-CN" altLang="en-US" sz="2400"/>
          </a:p>
        </p:txBody>
      </p:sp>
      <p:cxnSp>
        <p:nvCxnSpPr>
          <p:cNvPr id="7" name="直接箭头连接符 6"/>
          <p:cNvCxnSpPr/>
          <p:nvPr/>
        </p:nvCxnSpPr>
        <p:spPr>
          <a:xfrm flipV="1">
            <a:off x="5370787" y="1676606"/>
            <a:ext cx="178676" cy="4834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5370787" y="656871"/>
            <a:ext cx="49513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/>
                <a:ea typeface="思源黑体 CN Normal" panose="020B0400000000000000" pitchFamily="34" charset="-122"/>
                <a:cs typeface="+mn-cs"/>
              </a:rPr>
              <a:t>      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 CN Normal"/>
              <a:ea typeface="思源黑体 CN Normal" panose="020B0400000000000000" pitchFamily="34" charset="-122"/>
              <a:cs typeface="+mn-cs"/>
            </a:endParaRPr>
          </a:p>
        </p:txBody>
      </p:sp>
      <p:sp>
        <p:nvSpPr>
          <p:cNvPr id="11" name="云形 10"/>
          <p:cNvSpPr/>
          <p:nvPr/>
        </p:nvSpPr>
        <p:spPr>
          <a:xfrm>
            <a:off x="4802458" y="730643"/>
            <a:ext cx="1964102" cy="92603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5232651" y="994801"/>
            <a:ext cx="2102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bg1"/>
                </a:solidFill>
              </a:rPr>
              <a:t>色彩丰富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186042" y="301057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/>
                <a:ea typeface="思源黑体 CN Normal" panose="020B0400000000000000" pitchFamily="34" charset="-122"/>
                <a:cs typeface="+mn-cs"/>
              </a:rPr>
              <a:t>      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 CN Normal"/>
              <a:ea typeface="思源黑体 CN Normal" panose="020B0400000000000000" pitchFamily="34" charset="-122"/>
              <a:cs typeface="+mn-cs"/>
            </a:endParaRPr>
          </a:p>
        </p:txBody>
      </p:sp>
      <p:sp>
        <p:nvSpPr>
          <p:cNvPr id="16" name="teacher-giving-lecture_68113"/>
          <p:cNvSpPr/>
          <p:nvPr/>
        </p:nvSpPr>
        <p:spPr>
          <a:xfrm>
            <a:off x="9186042" y="530752"/>
            <a:ext cx="1874582" cy="2369709"/>
          </a:xfrm>
          <a:custGeom>
            <a:avLst/>
            <a:gdLst>
              <a:gd name="connsiteX0" fmla="*/ 345526 w 447102"/>
              <a:gd name="connsiteY0" fmla="*/ 386587 h 607216"/>
              <a:gd name="connsiteX1" fmla="*/ 239995 w 447102"/>
              <a:gd name="connsiteY1" fmla="*/ 415581 h 607216"/>
              <a:gd name="connsiteX2" fmla="*/ 239995 w 447102"/>
              <a:gd name="connsiteY2" fmla="*/ 569388 h 607216"/>
              <a:gd name="connsiteX3" fmla="*/ 326897 w 447102"/>
              <a:gd name="connsiteY3" fmla="*/ 545382 h 607216"/>
              <a:gd name="connsiteX4" fmla="*/ 326272 w 447102"/>
              <a:gd name="connsiteY4" fmla="*/ 500902 h 607216"/>
              <a:gd name="connsiteX5" fmla="*/ 345526 w 447102"/>
              <a:gd name="connsiteY5" fmla="*/ 487600 h 607216"/>
              <a:gd name="connsiteX6" fmla="*/ 101680 w 447102"/>
              <a:gd name="connsiteY6" fmla="*/ 386587 h 607216"/>
              <a:gd name="connsiteX7" fmla="*/ 101680 w 447102"/>
              <a:gd name="connsiteY7" fmla="*/ 487600 h 607216"/>
              <a:gd name="connsiteX8" fmla="*/ 120934 w 447102"/>
              <a:gd name="connsiteY8" fmla="*/ 500902 h 607216"/>
              <a:gd name="connsiteX9" fmla="*/ 120206 w 447102"/>
              <a:gd name="connsiteY9" fmla="*/ 545382 h 607216"/>
              <a:gd name="connsiteX10" fmla="*/ 207212 w 447102"/>
              <a:gd name="connsiteY10" fmla="*/ 569284 h 607216"/>
              <a:gd name="connsiteX11" fmla="*/ 207212 w 447102"/>
              <a:gd name="connsiteY11" fmla="*/ 415581 h 607216"/>
              <a:gd name="connsiteX12" fmla="*/ 188062 w 447102"/>
              <a:gd name="connsiteY12" fmla="*/ 249096 h 607216"/>
              <a:gd name="connsiteX13" fmla="*/ 221678 w 447102"/>
              <a:gd name="connsiteY13" fmla="*/ 282455 h 607216"/>
              <a:gd name="connsiteX14" fmla="*/ 207836 w 447102"/>
              <a:gd name="connsiteY14" fmla="*/ 381806 h 607216"/>
              <a:gd name="connsiteX15" fmla="*/ 223551 w 447102"/>
              <a:gd name="connsiteY15" fmla="*/ 386171 h 607216"/>
              <a:gd name="connsiteX16" fmla="*/ 239370 w 447102"/>
              <a:gd name="connsiteY16" fmla="*/ 381806 h 607216"/>
              <a:gd name="connsiteX17" fmla="*/ 225529 w 447102"/>
              <a:gd name="connsiteY17" fmla="*/ 282455 h 607216"/>
              <a:gd name="connsiteX18" fmla="*/ 259040 w 447102"/>
              <a:gd name="connsiteY18" fmla="*/ 249096 h 607216"/>
              <a:gd name="connsiteX19" fmla="*/ 279959 w 447102"/>
              <a:gd name="connsiteY19" fmla="*/ 266659 h 607216"/>
              <a:gd name="connsiteX20" fmla="*/ 323462 w 447102"/>
              <a:gd name="connsiteY20" fmla="*/ 286716 h 607216"/>
              <a:gd name="connsiteX21" fmla="*/ 329290 w 447102"/>
              <a:gd name="connsiteY21" fmla="*/ 289522 h 607216"/>
              <a:gd name="connsiteX22" fmla="*/ 404432 w 447102"/>
              <a:gd name="connsiteY22" fmla="*/ 381910 h 607216"/>
              <a:gd name="connsiteX23" fmla="*/ 446998 w 447102"/>
              <a:gd name="connsiteY23" fmla="*/ 535509 h 607216"/>
              <a:gd name="connsiteX24" fmla="*/ 447102 w 447102"/>
              <a:gd name="connsiteY24" fmla="*/ 538107 h 607216"/>
              <a:gd name="connsiteX25" fmla="*/ 400789 w 447102"/>
              <a:gd name="connsiteY25" fmla="*/ 581547 h 607216"/>
              <a:gd name="connsiteX26" fmla="*/ 395273 w 447102"/>
              <a:gd name="connsiteY26" fmla="*/ 581131 h 607216"/>
              <a:gd name="connsiteX27" fmla="*/ 361241 w 447102"/>
              <a:gd name="connsiteY27" fmla="*/ 569908 h 607216"/>
              <a:gd name="connsiteX28" fmla="*/ 227922 w 447102"/>
              <a:gd name="connsiteY28" fmla="*/ 606593 h 607216"/>
              <a:gd name="connsiteX29" fmla="*/ 226882 w 447102"/>
              <a:gd name="connsiteY29" fmla="*/ 606800 h 607216"/>
              <a:gd name="connsiteX30" fmla="*/ 225945 w 447102"/>
              <a:gd name="connsiteY30" fmla="*/ 607008 h 607216"/>
              <a:gd name="connsiteX31" fmla="*/ 223551 w 447102"/>
              <a:gd name="connsiteY31" fmla="*/ 607216 h 607216"/>
              <a:gd name="connsiteX32" fmla="*/ 221158 w 447102"/>
              <a:gd name="connsiteY32" fmla="*/ 607008 h 607216"/>
              <a:gd name="connsiteX33" fmla="*/ 220429 w 447102"/>
              <a:gd name="connsiteY33" fmla="*/ 606800 h 607216"/>
              <a:gd name="connsiteX34" fmla="*/ 220221 w 447102"/>
              <a:gd name="connsiteY34" fmla="*/ 606800 h 607216"/>
              <a:gd name="connsiteX35" fmla="*/ 219180 w 447102"/>
              <a:gd name="connsiteY35" fmla="*/ 606593 h 607216"/>
              <a:gd name="connsiteX36" fmla="*/ 85861 w 447102"/>
              <a:gd name="connsiteY36" fmla="*/ 569908 h 607216"/>
              <a:gd name="connsiteX37" fmla="*/ 51933 w 447102"/>
              <a:gd name="connsiteY37" fmla="*/ 581131 h 607216"/>
              <a:gd name="connsiteX38" fmla="*/ 46313 w 447102"/>
              <a:gd name="connsiteY38" fmla="*/ 581547 h 607216"/>
              <a:gd name="connsiteX39" fmla="*/ 0 w 447102"/>
              <a:gd name="connsiteY39" fmla="*/ 538107 h 607216"/>
              <a:gd name="connsiteX40" fmla="*/ 104 w 447102"/>
              <a:gd name="connsiteY40" fmla="*/ 535509 h 607216"/>
              <a:gd name="connsiteX41" fmla="*/ 42670 w 447102"/>
              <a:gd name="connsiteY41" fmla="*/ 381910 h 607216"/>
              <a:gd name="connsiteX42" fmla="*/ 117916 w 447102"/>
              <a:gd name="connsiteY42" fmla="*/ 289522 h 607216"/>
              <a:gd name="connsiteX43" fmla="*/ 123744 w 447102"/>
              <a:gd name="connsiteY43" fmla="*/ 286716 h 607216"/>
              <a:gd name="connsiteX44" fmla="*/ 167247 w 447102"/>
              <a:gd name="connsiteY44" fmla="*/ 266659 h 607216"/>
              <a:gd name="connsiteX45" fmla="*/ 184672 w 447102"/>
              <a:gd name="connsiteY45" fmla="*/ 89514 h 607216"/>
              <a:gd name="connsiteX46" fmla="*/ 144544 w 447102"/>
              <a:gd name="connsiteY46" fmla="*/ 125639 h 607216"/>
              <a:gd name="connsiteX47" fmla="*/ 223551 w 447102"/>
              <a:gd name="connsiteY47" fmla="*/ 226753 h 607216"/>
              <a:gd name="connsiteX48" fmla="*/ 302663 w 447102"/>
              <a:gd name="connsiteY48" fmla="*/ 125639 h 607216"/>
              <a:gd name="connsiteX49" fmla="*/ 202628 w 447102"/>
              <a:gd name="connsiteY49" fmla="*/ 127822 h 607216"/>
              <a:gd name="connsiteX50" fmla="*/ 184672 w 447102"/>
              <a:gd name="connsiteY50" fmla="*/ 89514 h 607216"/>
              <a:gd name="connsiteX51" fmla="*/ 223551 w 447102"/>
              <a:gd name="connsiteY51" fmla="*/ 0 h 607216"/>
              <a:gd name="connsiteX52" fmla="*/ 327646 w 447102"/>
              <a:gd name="connsiteY52" fmla="*/ 102153 h 607216"/>
              <a:gd name="connsiteX53" fmla="*/ 223551 w 447102"/>
              <a:gd name="connsiteY53" fmla="*/ 249096 h 607216"/>
              <a:gd name="connsiteX54" fmla="*/ 119457 w 447102"/>
              <a:gd name="connsiteY54" fmla="*/ 102153 h 607216"/>
              <a:gd name="connsiteX55" fmla="*/ 223551 w 447102"/>
              <a:gd name="connsiteY55" fmla="*/ 0 h 607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447102" h="607216">
                <a:moveTo>
                  <a:pt x="345526" y="386587"/>
                </a:moveTo>
                <a:lnTo>
                  <a:pt x="239995" y="415581"/>
                </a:lnTo>
                <a:lnTo>
                  <a:pt x="239995" y="569388"/>
                </a:lnTo>
                <a:lnTo>
                  <a:pt x="326897" y="545382"/>
                </a:lnTo>
                <a:cubicBezTo>
                  <a:pt x="316906" y="532703"/>
                  <a:pt x="316177" y="514516"/>
                  <a:pt x="326272" y="500902"/>
                </a:cubicBezTo>
                <a:cubicBezTo>
                  <a:pt x="331268" y="494251"/>
                  <a:pt x="338137" y="489783"/>
                  <a:pt x="345526" y="487600"/>
                </a:cubicBezTo>
                <a:close/>
                <a:moveTo>
                  <a:pt x="101680" y="386587"/>
                </a:moveTo>
                <a:lnTo>
                  <a:pt x="101680" y="487600"/>
                </a:lnTo>
                <a:cubicBezTo>
                  <a:pt x="109069" y="489783"/>
                  <a:pt x="115938" y="494251"/>
                  <a:pt x="120934" y="500902"/>
                </a:cubicBezTo>
                <a:cubicBezTo>
                  <a:pt x="131029" y="514516"/>
                  <a:pt x="130301" y="532703"/>
                  <a:pt x="120206" y="545382"/>
                </a:cubicBezTo>
                <a:lnTo>
                  <a:pt x="207212" y="569284"/>
                </a:lnTo>
                <a:lnTo>
                  <a:pt x="207212" y="415581"/>
                </a:lnTo>
                <a:close/>
                <a:moveTo>
                  <a:pt x="188062" y="249096"/>
                </a:moveTo>
                <a:lnTo>
                  <a:pt x="221678" y="282455"/>
                </a:lnTo>
                <a:lnTo>
                  <a:pt x="207836" y="381806"/>
                </a:lnTo>
                <a:lnTo>
                  <a:pt x="223551" y="386171"/>
                </a:lnTo>
                <a:lnTo>
                  <a:pt x="239370" y="381806"/>
                </a:lnTo>
                <a:lnTo>
                  <a:pt x="225529" y="282455"/>
                </a:lnTo>
                <a:lnTo>
                  <a:pt x="259040" y="249096"/>
                </a:lnTo>
                <a:lnTo>
                  <a:pt x="279959" y="266659"/>
                </a:lnTo>
                <a:lnTo>
                  <a:pt x="323462" y="286716"/>
                </a:lnTo>
                <a:cubicBezTo>
                  <a:pt x="324711" y="287236"/>
                  <a:pt x="328562" y="289107"/>
                  <a:pt x="329290" y="289522"/>
                </a:cubicBezTo>
                <a:cubicBezTo>
                  <a:pt x="369255" y="311554"/>
                  <a:pt x="387988" y="348966"/>
                  <a:pt x="404432" y="381910"/>
                </a:cubicBezTo>
                <a:cubicBezTo>
                  <a:pt x="404432" y="381910"/>
                  <a:pt x="446998" y="462035"/>
                  <a:pt x="446998" y="535509"/>
                </a:cubicBezTo>
                <a:cubicBezTo>
                  <a:pt x="446998" y="536340"/>
                  <a:pt x="447102" y="537276"/>
                  <a:pt x="447102" y="538107"/>
                </a:cubicBezTo>
                <a:cubicBezTo>
                  <a:pt x="447102" y="562113"/>
                  <a:pt x="426392" y="581547"/>
                  <a:pt x="400789" y="581547"/>
                </a:cubicBezTo>
                <a:cubicBezTo>
                  <a:pt x="398916" y="581547"/>
                  <a:pt x="397147" y="581443"/>
                  <a:pt x="395273" y="581131"/>
                </a:cubicBezTo>
                <a:cubicBezTo>
                  <a:pt x="382368" y="579157"/>
                  <a:pt x="371232" y="575104"/>
                  <a:pt x="361241" y="569908"/>
                </a:cubicBezTo>
                <a:lnTo>
                  <a:pt x="227922" y="606593"/>
                </a:lnTo>
                <a:cubicBezTo>
                  <a:pt x="227610" y="606696"/>
                  <a:pt x="227298" y="606800"/>
                  <a:pt x="226882" y="606800"/>
                </a:cubicBezTo>
                <a:cubicBezTo>
                  <a:pt x="226569" y="606904"/>
                  <a:pt x="226257" y="607008"/>
                  <a:pt x="225945" y="607008"/>
                </a:cubicBezTo>
                <a:cubicBezTo>
                  <a:pt x="225216" y="607112"/>
                  <a:pt x="224384" y="607216"/>
                  <a:pt x="223551" y="607216"/>
                </a:cubicBezTo>
                <a:cubicBezTo>
                  <a:pt x="222823" y="607216"/>
                  <a:pt x="221990" y="607112"/>
                  <a:pt x="221158" y="607008"/>
                </a:cubicBezTo>
                <a:cubicBezTo>
                  <a:pt x="220949" y="607008"/>
                  <a:pt x="220637" y="606904"/>
                  <a:pt x="220429" y="606800"/>
                </a:cubicBezTo>
                <a:lnTo>
                  <a:pt x="220221" y="606800"/>
                </a:lnTo>
                <a:cubicBezTo>
                  <a:pt x="219909" y="606800"/>
                  <a:pt x="219596" y="606696"/>
                  <a:pt x="219180" y="606593"/>
                </a:cubicBezTo>
                <a:lnTo>
                  <a:pt x="85861" y="569908"/>
                </a:lnTo>
                <a:cubicBezTo>
                  <a:pt x="75870" y="575104"/>
                  <a:pt x="64838" y="579157"/>
                  <a:pt x="51933" y="581131"/>
                </a:cubicBezTo>
                <a:cubicBezTo>
                  <a:pt x="50059" y="581443"/>
                  <a:pt x="48186" y="581547"/>
                  <a:pt x="46313" y="581547"/>
                </a:cubicBezTo>
                <a:cubicBezTo>
                  <a:pt x="20815" y="581547"/>
                  <a:pt x="0" y="562113"/>
                  <a:pt x="0" y="538107"/>
                </a:cubicBezTo>
                <a:cubicBezTo>
                  <a:pt x="0" y="537276"/>
                  <a:pt x="104" y="536340"/>
                  <a:pt x="104" y="535509"/>
                </a:cubicBezTo>
                <a:cubicBezTo>
                  <a:pt x="7077" y="454553"/>
                  <a:pt x="42670" y="381910"/>
                  <a:pt x="42670" y="381910"/>
                </a:cubicBezTo>
                <a:cubicBezTo>
                  <a:pt x="59218" y="348966"/>
                  <a:pt x="77847" y="311554"/>
                  <a:pt x="117916" y="289522"/>
                </a:cubicBezTo>
                <a:cubicBezTo>
                  <a:pt x="118644" y="289107"/>
                  <a:pt x="122495" y="287236"/>
                  <a:pt x="123744" y="286716"/>
                </a:cubicBezTo>
                <a:lnTo>
                  <a:pt x="167247" y="266659"/>
                </a:lnTo>
                <a:close/>
                <a:moveTo>
                  <a:pt x="184672" y="89514"/>
                </a:moveTo>
                <a:cubicBezTo>
                  <a:pt x="164816" y="87682"/>
                  <a:pt x="141265" y="98256"/>
                  <a:pt x="144544" y="125639"/>
                </a:cubicBezTo>
                <a:cubicBezTo>
                  <a:pt x="150581" y="176248"/>
                  <a:pt x="180352" y="226753"/>
                  <a:pt x="223551" y="226753"/>
                </a:cubicBezTo>
                <a:cubicBezTo>
                  <a:pt x="264773" y="226753"/>
                  <a:pt x="302247" y="165960"/>
                  <a:pt x="302663" y="125639"/>
                </a:cubicBezTo>
                <a:cubicBezTo>
                  <a:pt x="303392" y="58403"/>
                  <a:pt x="256445" y="133537"/>
                  <a:pt x="202628" y="127822"/>
                </a:cubicBezTo>
                <a:cubicBezTo>
                  <a:pt x="220689" y="105583"/>
                  <a:pt x="204528" y="91346"/>
                  <a:pt x="184672" y="89514"/>
                </a:cubicBezTo>
                <a:close/>
                <a:moveTo>
                  <a:pt x="223551" y="0"/>
                </a:moveTo>
                <a:cubicBezTo>
                  <a:pt x="297875" y="0"/>
                  <a:pt x="328270" y="38243"/>
                  <a:pt x="327646" y="102153"/>
                </a:cubicBezTo>
                <a:cubicBezTo>
                  <a:pt x="326709" y="194226"/>
                  <a:pt x="267583" y="249096"/>
                  <a:pt x="223551" y="249096"/>
                </a:cubicBezTo>
                <a:cubicBezTo>
                  <a:pt x="172025" y="249096"/>
                  <a:pt x="120498" y="194226"/>
                  <a:pt x="119457" y="102153"/>
                </a:cubicBezTo>
                <a:cubicBezTo>
                  <a:pt x="118832" y="38243"/>
                  <a:pt x="149332" y="0"/>
                  <a:pt x="22355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007567" y="2087248"/>
            <a:ext cx="6096000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altLang="zh-CN" dirty="0"/>
          </a:p>
          <a:p>
            <a:r>
              <a:rPr lang="en-US" altLang="zh-CN" dirty="0"/>
              <a:t>        </a:t>
            </a:r>
            <a:r>
              <a:rPr lang="en-US" altLang="zh-CN" sz="2400" dirty="0">
                <a:latin typeface="+mn-ea"/>
              </a:rPr>
              <a:t>3.</a:t>
            </a:r>
            <a:r>
              <a:rPr lang="zh-CN" altLang="en-US" sz="2400" dirty="0">
                <a:latin typeface="+mn-ea"/>
              </a:rPr>
              <a:t>海底的岩石上生长着各种各样的珊瑚，有的像绽开的花朵，有的像分枝的鹿角。海参到处都是，在海底懒洋洋地蠕动。大龙虾全身披甲，划过来，划过去，样子挺威武。</a:t>
            </a:r>
            <a:endParaRPr lang="en-US" altLang="zh-CN" sz="2400" dirty="0">
              <a:latin typeface="+mn-ea"/>
            </a:endParaRPr>
          </a:p>
          <a:p>
            <a:r>
              <a:rPr lang="en-US" altLang="zh-CN" sz="2400" dirty="0">
                <a:latin typeface="+mn-ea"/>
              </a:rPr>
              <a:t>         </a:t>
            </a:r>
            <a:endParaRPr lang="zh-CN" altLang="en-US" sz="2400" dirty="0">
              <a:latin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370787" y="656871"/>
            <a:ext cx="49513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/>
                <a:ea typeface="思源黑体 CN Normal" panose="020B0400000000000000" pitchFamily="34" charset="-122"/>
                <a:cs typeface="+mn-cs"/>
              </a:rPr>
              <a:t>      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 CN Normal"/>
              <a:ea typeface="思源黑体 CN Normal" panose="020B0400000000000000" pitchFamily="34" charset="-122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186042" y="301057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/>
                <a:ea typeface="思源黑体 CN Normal" panose="020B0400000000000000" pitchFamily="34" charset="-122"/>
                <a:cs typeface="+mn-cs"/>
              </a:rPr>
              <a:t>      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 CN Normal"/>
              <a:ea typeface="思源黑体 CN Normal" panose="020B0400000000000000" pitchFamily="34" charset="-122"/>
              <a:cs typeface="+mn-cs"/>
            </a:endParaRPr>
          </a:p>
        </p:txBody>
      </p:sp>
      <p:sp>
        <p:nvSpPr>
          <p:cNvPr id="14" name="云形 13"/>
          <p:cNvSpPr/>
          <p:nvPr/>
        </p:nvSpPr>
        <p:spPr>
          <a:xfrm>
            <a:off x="7596206" y="3651226"/>
            <a:ext cx="2588227" cy="198437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7779177" y="4205224"/>
            <a:ext cx="2344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比喻，形象地写出了珊瑚的特点。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6" name="teacher-giving-lecture_68113"/>
          <p:cNvSpPr/>
          <p:nvPr/>
        </p:nvSpPr>
        <p:spPr>
          <a:xfrm>
            <a:off x="9186042" y="530752"/>
            <a:ext cx="1874582" cy="2369709"/>
          </a:xfrm>
          <a:custGeom>
            <a:avLst/>
            <a:gdLst>
              <a:gd name="connsiteX0" fmla="*/ 345526 w 447102"/>
              <a:gd name="connsiteY0" fmla="*/ 386587 h 607216"/>
              <a:gd name="connsiteX1" fmla="*/ 239995 w 447102"/>
              <a:gd name="connsiteY1" fmla="*/ 415581 h 607216"/>
              <a:gd name="connsiteX2" fmla="*/ 239995 w 447102"/>
              <a:gd name="connsiteY2" fmla="*/ 569388 h 607216"/>
              <a:gd name="connsiteX3" fmla="*/ 326897 w 447102"/>
              <a:gd name="connsiteY3" fmla="*/ 545382 h 607216"/>
              <a:gd name="connsiteX4" fmla="*/ 326272 w 447102"/>
              <a:gd name="connsiteY4" fmla="*/ 500902 h 607216"/>
              <a:gd name="connsiteX5" fmla="*/ 345526 w 447102"/>
              <a:gd name="connsiteY5" fmla="*/ 487600 h 607216"/>
              <a:gd name="connsiteX6" fmla="*/ 101680 w 447102"/>
              <a:gd name="connsiteY6" fmla="*/ 386587 h 607216"/>
              <a:gd name="connsiteX7" fmla="*/ 101680 w 447102"/>
              <a:gd name="connsiteY7" fmla="*/ 487600 h 607216"/>
              <a:gd name="connsiteX8" fmla="*/ 120934 w 447102"/>
              <a:gd name="connsiteY8" fmla="*/ 500902 h 607216"/>
              <a:gd name="connsiteX9" fmla="*/ 120206 w 447102"/>
              <a:gd name="connsiteY9" fmla="*/ 545382 h 607216"/>
              <a:gd name="connsiteX10" fmla="*/ 207212 w 447102"/>
              <a:gd name="connsiteY10" fmla="*/ 569284 h 607216"/>
              <a:gd name="connsiteX11" fmla="*/ 207212 w 447102"/>
              <a:gd name="connsiteY11" fmla="*/ 415581 h 607216"/>
              <a:gd name="connsiteX12" fmla="*/ 188062 w 447102"/>
              <a:gd name="connsiteY12" fmla="*/ 249096 h 607216"/>
              <a:gd name="connsiteX13" fmla="*/ 221678 w 447102"/>
              <a:gd name="connsiteY13" fmla="*/ 282455 h 607216"/>
              <a:gd name="connsiteX14" fmla="*/ 207836 w 447102"/>
              <a:gd name="connsiteY14" fmla="*/ 381806 h 607216"/>
              <a:gd name="connsiteX15" fmla="*/ 223551 w 447102"/>
              <a:gd name="connsiteY15" fmla="*/ 386171 h 607216"/>
              <a:gd name="connsiteX16" fmla="*/ 239370 w 447102"/>
              <a:gd name="connsiteY16" fmla="*/ 381806 h 607216"/>
              <a:gd name="connsiteX17" fmla="*/ 225529 w 447102"/>
              <a:gd name="connsiteY17" fmla="*/ 282455 h 607216"/>
              <a:gd name="connsiteX18" fmla="*/ 259040 w 447102"/>
              <a:gd name="connsiteY18" fmla="*/ 249096 h 607216"/>
              <a:gd name="connsiteX19" fmla="*/ 279959 w 447102"/>
              <a:gd name="connsiteY19" fmla="*/ 266659 h 607216"/>
              <a:gd name="connsiteX20" fmla="*/ 323462 w 447102"/>
              <a:gd name="connsiteY20" fmla="*/ 286716 h 607216"/>
              <a:gd name="connsiteX21" fmla="*/ 329290 w 447102"/>
              <a:gd name="connsiteY21" fmla="*/ 289522 h 607216"/>
              <a:gd name="connsiteX22" fmla="*/ 404432 w 447102"/>
              <a:gd name="connsiteY22" fmla="*/ 381910 h 607216"/>
              <a:gd name="connsiteX23" fmla="*/ 446998 w 447102"/>
              <a:gd name="connsiteY23" fmla="*/ 535509 h 607216"/>
              <a:gd name="connsiteX24" fmla="*/ 447102 w 447102"/>
              <a:gd name="connsiteY24" fmla="*/ 538107 h 607216"/>
              <a:gd name="connsiteX25" fmla="*/ 400789 w 447102"/>
              <a:gd name="connsiteY25" fmla="*/ 581547 h 607216"/>
              <a:gd name="connsiteX26" fmla="*/ 395273 w 447102"/>
              <a:gd name="connsiteY26" fmla="*/ 581131 h 607216"/>
              <a:gd name="connsiteX27" fmla="*/ 361241 w 447102"/>
              <a:gd name="connsiteY27" fmla="*/ 569908 h 607216"/>
              <a:gd name="connsiteX28" fmla="*/ 227922 w 447102"/>
              <a:gd name="connsiteY28" fmla="*/ 606593 h 607216"/>
              <a:gd name="connsiteX29" fmla="*/ 226882 w 447102"/>
              <a:gd name="connsiteY29" fmla="*/ 606800 h 607216"/>
              <a:gd name="connsiteX30" fmla="*/ 225945 w 447102"/>
              <a:gd name="connsiteY30" fmla="*/ 607008 h 607216"/>
              <a:gd name="connsiteX31" fmla="*/ 223551 w 447102"/>
              <a:gd name="connsiteY31" fmla="*/ 607216 h 607216"/>
              <a:gd name="connsiteX32" fmla="*/ 221158 w 447102"/>
              <a:gd name="connsiteY32" fmla="*/ 607008 h 607216"/>
              <a:gd name="connsiteX33" fmla="*/ 220429 w 447102"/>
              <a:gd name="connsiteY33" fmla="*/ 606800 h 607216"/>
              <a:gd name="connsiteX34" fmla="*/ 220221 w 447102"/>
              <a:gd name="connsiteY34" fmla="*/ 606800 h 607216"/>
              <a:gd name="connsiteX35" fmla="*/ 219180 w 447102"/>
              <a:gd name="connsiteY35" fmla="*/ 606593 h 607216"/>
              <a:gd name="connsiteX36" fmla="*/ 85861 w 447102"/>
              <a:gd name="connsiteY36" fmla="*/ 569908 h 607216"/>
              <a:gd name="connsiteX37" fmla="*/ 51933 w 447102"/>
              <a:gd name="connsiteY37" fmla="*/ 581131 h 607216"/>
              <a:gd name="connsiteX38" fmla="*/ 46313 w 447102"/>
              <a:gd name="connsiteY38" fmla="*/ 581547 h 607216"/>
              <a:gd name="connsiteX39" fmla="*/ 0 w 447102"/>
              <a:gd name="connsiteY39" fmla="*/ 538107 h 607216"/>
              <a:gd name="connsiteX40" fmla="*/ 104 w 447102"/>
              <a:gd name="connsiteY40" fmla="*/ 535509 h 607216"/>
              <a:gd name="connsiteX41" fmla="*/ 42670 w 447102"/>
              <a:gd name="connsiteY41" fmla="*/ 381910 h 607216"/>
              <a:gd name="connsiteX42" fmla="*/ 117916 w 447102"/>
              <a:gd name="connsiteY42" fmla="*/ 289522 h 607216"/>
              <a:gd name="connsiteX43" fmla="*/ 123744 w 447102"/>
              <a:gd name="connsiteY43" fmla="*/ 286716 h 607216"/>
              <a:gd name="connsiteX44" fmla="*/ 167247 w 447102"/>
              <a:gd name="connsiteY44" fmla="*/ 266659 h 607216"/>
              <a:gd name="connsiteX45" fmla="*/ 184672 w 447102"/>
              <a:gd name="connsiteY45" fmla="*/ 89514 h 607216"/>
              <a:gd name="connsiteX46" fmla="*/ 144544 w 447102"/>
              <a:gd name="connsiteY46" fmla="*/ 125639 h 607216"/>
              <a:gd name="connsiteX47" fmla="*/ 223551 w 447102"/>
              <a:gd name="connsiteY47" fmla="*/ 226753 h 607216"/>
              <a:gd name="connsiteX48" fmla="*/ 302663 w 447102"/>
              <a:gd name="connsiteY48" fmla="*/ 125639 h 607216"/>
              <a:gd name="connsiteX49" fmla="*/ 202628 w 447102"/>
              <a:gd name="connsiteY49" fmla="*/ 127822 h 607216"/>
              <a:gd name="connsiteX50" fmla="*/ 184672 w 447102"/>
              <a:gd name="connsiteY50" fmla="*/ 89514 h 607216"/>
              <a:gd name="connsiteX51" fmla="*/ 223551 w 447102"/>
              <a:gd name="connsiteY51" fmla="*/ 0 h 607216"/>
              <a:gd name="connsiteX52" fmla="*/ 327646 w 447102"/>
              <a:gd name="connsiteY52" fmla="*/ 102153 h 607216"/>
              <a:gd name="connsiteX53" fmla="*/ 223551 w 447102"/>
              <a:gd name="connsiteY53" fmla="*/ 249096 h 607216"/>
              <a:gd name="connsiteX54" fmla="*/ 119457 w 447102"/>
              <a:gd name="connsiteY54" fmla="*/ 102153 h 607216"/>
              <a:gd name="connsiteX55" fmla="*/ 223551 w 447102"/>
              <a:gd name="connsiteY55" fmla="*/ 0 h 607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447102" h="607216">
                <a:moveTo>
                  <a:pt x="345526" y="386587"/>
                </a:moveTo>
                <a:lnTo>
                  <a:pt x="239995" y="415581"/>
                </a:lnTo>
                <a:lnTo>
                  <a:pt x="239995" y="569388"/>
                </a:lnTo>
                <a:lnTo>
                  <a:pt x="326897" y="545382"/>
                </a:lnTo>
                <a:cubicBezTo>
                  <a:pt x="316906" y="532703"/>
                  <a:pt x="316177" y="514516"/>
                  <a:pt x="326272" y="500902"/>
                </a:cubicBezTo>
                <a:cubicBezTo>
                  <a:pt x="331268" y="494251"/>
                  <a:pt x="338137" y="489783"/>
                  <a:pt x="345526" y="487600"/>
                </a:cubicBezTo>
                <a:close/>
                <a:moveTo>
                  <a:pt x="101680" y="386587"/>
                </a:moveTo>
                <a:lnTo>
                  <a:pt x="101680" y="487600"/>
                </a:lnTo>
                <a:cubicBezTo>
                  <a:pt x="109069" y="489783"/>
                  <a:pt x="115938" y="494251"/>
                  <a:pt x="120934" y="500902"/>
                </a:cubicBezTo>
                <a:cubicBezTo>
                  <a:pt x="131029" y="514516"/>
                  <a:pt x="130301" y="532703"/>
                  <a:pt x="120206" y="545382"/>
                </a:cubicBezTo>
                <a:lnTo>
                  <a:pt x="207212" y="569284"/>
                </a:lnTo>
                <a:lnTo>
                  <a:pt x="207212" y="415581"/>
                </a:lnTo>
                <a:close/>
                <a:moveTo>
                  <a:pt x="188062" y="249096"/>
                </a:moveTo>
                <a:lnTo>
                  <a:pt x="221678" y="282455"/>
                </a:lnTo>
                <a:lnTo>
                  <a:pt x="207836" y="381806"/>
                </a:lnTo>
                <a:lnTo>
                  <a:pt x="223551" y="386171"/>
                </a:lnTo>
                <a:lnTo>
                  <a:pt x="239370" y="381806"/>
                </a:lnTo>
                <a:lnTo>
                  <a:pt x="225529" y="282455"/>
                </a:lnTo>
                <a:lnTo>
                  <a:pt x="259040" y="249096"/>
                </a:lnTo>
                <a:lnTo>
                  <a:pt x="279959" y="266659"/>
                </a:lnTo>
                <a:lnTo>
                  <a:pt x="323462" y="286716"/>
                </a:lnTo>
                <a:cubicBezTo>
                  <a:pt x="324711" y="287236"/>
                  <a:pt x="328562" y="289107"/>
                  <a:pt x="329290" y="289522"/>
                </a:cubicBezTo>
                <a:cubicBezTo>
                  <a:pt x="369255" y="311554"/>
                  <a:pt x="387988" y="348966"/>
                  <a:pt x="404432" y="381910"/>
                </a:cubicBezTo>
                <a:cubicBezTo>
                  <a:pt x="404432" y="381910"/>
                  <a:pt x="446998" y="462035"/>
                  <a:pt x="446998" y="535509"/>
                </a:cubicBezTo>
                <a:cubicBezTo>
                  <a:pt x="446998" y="536340"/>
                  <a:pt x="447102" y="537276"/>
                  <a:pt x="447102" y="538107"/>
                </a:cubicBezTo>
                <a:cubicBezTo>
                  <a:pt x="447102" y="562113"/>
                  <a:pt x="426392" y="581547"/>
                  <a:pt x="400789" y="581547"/>
                </a:cubicBezTo>
                <a:cubicBezTo>
                  <a:pt x="398916" y="581547"/>
                  <a:pt x="397147" y="581443"/>
                  <a:pt x="395273" y="581131"/>
                </a:cubicBezTo>
                <a:cubicBezTo>
                  <a:pt x="382368" y="579157"/>
                  <a:pt x="371232" y="575104"/>
                  <a:pt x="361241" y="569908"/>
                </a:cubicBezTo>
                <a:lnTo>
                  <a:pt x="227922" y="606593"/>
                </a:lnTo>
                <a:cubicBezTo>
                  <a:pt x="227610" y="606696"/>
                  <a:pt x="227298" y="606800"/>
                  <a:pt x="226882" y="606800"/>
                </a:cubicBezTo>
                <a:cubicBezTo>
                  <a:pt x="226569" y="606904"/>
                  <a:pt x="226257" y="607008"/>
                  <a:pt x="225945" y="607008"/>
                </a:cubicBezTo>
                <a:cubicBezTo>
                  <a:pt x="225216" y="607112"/>
                  <a:pt x="224384" y="607216"/>
                  <a:pt x="223551" y="607216"/>
                </a:cubicBezTo>
                <a:cubicBezTo>
                  <a:pt x="222823" y="607216"/>
                  <a:pt x="221990" y="607112"/>
                  <a:pt x="221158" y="607008"/>
                </a:cubicBezTo>
                <a:cubicBezTo>
                  <a:pt x="220949" y="607008"/>
                  <a:pt x="220637" y="606904"/>
                  <a:pt x="220429" y="606800"/>
                </a:cubicBezTo>
                <a:lnTo>
                  <a:pt x="220221" y="606800"/>
                </a:lnTo>
                <a:cubicBezTo>
                  <a:pt x="219909" y="606800"/>
                  <a:pt x="219596" y="606696"/>
                  <a:pt x="219180" y="606593"/>
                </a:cubicBezTo>
                <a:lnTo>
                  <a:pt x="85861" y="569908"/>
                </a:lnTo>
                <a:cubicBezTo>
                  <a:pt x="75870" y="575104"/>
                  <a:pt x="64838" y="579157"/>
                  <a:pt x="51933" y="581131"/>
                </a:cubicBezTo>
                <a:cubicBezTo>
                  <a:pt x="50059" y="581443"/>
                  <a:pt x="48186" y="581547"/>
                  <a:pt x="46313" y="581547"/>
                </a:cubicBezTo>
                <a:cubicBezTo>
                  <a:pt x="20815" y="581547"/>
                  <a:pt x="0" y="562113"/>
                  <a:pt x="0" y="538107"/>
                </a:cubicBezTo>
                <a:cubicBezTo>
                  <a:pt x="0" y="537276"/>
                  <a:pt x="104" y="536340"/>
                  <a:pt x="104" y="535509"/>
                </a:cubicBezTo>
                <a:cubicBezTo>
                  <a:pt x="7077" y="454553"/>
                  <a:pt x="42670" y="381910"/>
                  <a:pt x="42670" y="381910"/>
                </a:cubicBezTo>
                <a:cubicBezTo>
                  <a:pt x="59218" y="348966"/>
                  <a:pt x="77847" y="311554"/>
                  <a:pt x="117916" y="289522"/>
                </a:cubicBezTo>
                <a:cubicBezTo>
                  <a:pt x="118644" y="289107"/>
                  <a:pt x="122495" y="287236"/>
                  <a:pt x="123744" y="286716"/>
                </a:cubicBezTo>
                <a:lnTo>
                  <a:pt x="167247" y="266659"/>
                </a:lnTo>
                <a:close/>
                <a:moveTo>
                  <a:pt x="184672" y="89514"/>
                </a:moveTo>
                <a:cubicBezTo>
                  <a:pt x="164816" y="87682"/>
                  <a:pt x="141265" y="98256"/>
                  <a:pt x="144544" y="125639"/>
                </a:cubicBezTo>
                <a:cubicBezTo>
                  <a:pt x="150581" y="176248"/>
                  <a:pt x="180352" y="226753"/>
                  <a:pt x="223551" y="226753"/>
                </a:cubicBezTo>
                <a:cubicBezTo>
                  <a:pt x="264773" y="226753"/>
                  <a:pt x="302247" y="165960"/>
                  <a:pt x="302663" y="125639"/>
                </a:cubicBezTo>
                <a:cubicBezTo>
                  <a:pt x="303392" y="58403"/>
                  <a:pt x="256445" y="133537"/>
                  <a:pt x="202628" y="127822"/>
                </a:cubicBezTo>
                <a:cubicBezTo>
                  <a:pt x="220689" y="105583"/>
                  <a:pt x="204528" y="91346"/>
                  <a:pt x="184672" y="89514"/>
                </a:cubicBezTo>
                <a:close/>
                <a:moveTo>
                  <a:pt x="223551" y="0"/>
                </a:moveTo>
                <a:cubicBezTo>
                  <a:pt x="297875" y="0"/>
                  <a:pt x="328270" y="38243"/>
                  <a:pt x="327646" y="102153"/>
                </a:cubicBezTo>
                <a:cubicBezTo>
                  <a:pt x="326709" y="194226"/>
                  <a:pt x="267583" y="249096"/>
                  <a:pt x="223551" y="249096"/>
                </a:cubicBezTo>
                <a:cubicBezTo>
                  <a:pt x="172025" y="249096"/>
                  <a:pt x="120498" y="194226"/>
                  <a:pt x="119457" y="102153"/>
                </a:cubicBezTo>
                <a:cubicBezTo>
                  <a:pt x="118832" y="38243"/>
                  <a:pt x="149332" y="0"/>
                  <a:pt x="22355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77558" y="1239624"/>
            <a:ext cx="6096000" cy="2954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altLang="zh-CN" dirty="0"/>
          </a:p>
          <a:p>
            <a:r>
              <a:rPr lang="en-US" altLang="zh-CN" sz="2400" dirty="0"/>
              <a:t>       4.</a:t>
            </a:r>
            <a:r>
              <a:rPr lang="zh-CN" altLang="en-US" sz="2400" u="sng" dirty="0"/>
              <a:t>鱼成群结队地在珊瑚丛中穿来穿去，好看极了。</a:t>
            </a:r>
            <a:r>
              <a:rPr lang="zh-CN" altLang="en-US" sz="2400" dirty="0"/>
              <a:t>有的全身布满彩色的条纹</a:t>
            </a:r>
            <a:r>
              <a:rPr lang="en-US" altLang="zh-CN" sz="2400" dirty="0"/>
              <a:t>;</a:t>
            </a:r>
            <a:r>
              <a:rPr lang="zh-CN" altLang="en-US" sz="2400" dirty="0"/>
              <a:t>有的头上长着一簇红缨</a:t>
            </a:r>
            <a:r>
              <a:rPr lang="en-US" altLang="zh-CN" sz="2400" dirty="0"/>
              <a:t>;</a:t>
            </a:r>
            <a:r>
              <a:rPr lang="zh-CN" altLang="en-US" sz="2400" dirty="0"/>
              <a:t>有的周身像插着好些扇子，游动的时候飘飘摇摇；有的眼晴圆溜溜身上长满了刺，鼓起气来像皮球一样圆。各种各样的鱼多得数不清。正像人们说的那样，西沙群岛的海里一半是水</a:t>
            </a:r>
            <a:r>
              <a:rPr lang="en-US" altLang="zh-CN" sz="2400" dirty="0"/>
              <a:t>, </a:t>
            </a:r>
            <a:r>
              <a:rPr lang="zh-CN" altLang="en-US" sz="2400" dirty="0"/>
              <a:t>一半是鱼</a:t>
            </a:r>
            <a:r>
              <a:rPr lang="zh-CN" altLang="en-US" sz="2400" dirty="0" smtClean="0"/>
              <a:t>。</a:t>
            </a:r>
            <a:endParaRPr lang="en-US" altLang="zh-CN" sz="2400" dirty="0"/>
          </a:p>
        </p:txBody>
      </p:sp>
      <p:sp>
        <p:nvSpPr>
          <p:cNvPr id="5" name="文本框 4"/>
          <p:cNvSpPr txBox="1"/>
          <p:nvPr/>
        </p:nvSpPr>
        <p:spPr>
          <a:xfrm>
            <a:off x="4256689" y="371585"/>
            <a:ext cx="63377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/>
                <a:ea typeface="思源黑体 CN Normal" panose="020B0400000000000000" pitchFamily="34" charset="-122"/>
                <a:cs typeface="+mn-cs"/>
              </a:rPr>
              <a:t>        </a:t>
            </a:r>
            <a:endParaRPr lang="zh-CN" altLang="en-US"/>
          </a:p>
        </p:txBody>
      </p:sp>
      <p:sp>
        <p:nvSpPr>
          <p:cNvPr id="6" name="teacher_57345"/>
          <p:cNvSpPr/>
          <p:nvPr/>
        </p:nvSpPr>
        <p:spPr>
          <a:xfrm>
            <a:off x="1550521" y="1162012"/>
            <a:ext cx="2354072" cy="3019140"/>
          </a:xfrm>
          <a:custGeom>
            <a:avLst/>
            <a:gdLst>
              <a:gd name="connsiteX0" fmla="*/ 313224 w 481752"/>
              <a:gd name="connsiteY0" fmla="*/ 359983 h 608123"/>
              <a:gd name="connsiteX1" fmla="*/ 389955 w 481752"/>
              <a:gd name="connsiteY1" fmla="*/ 407549 h 608123"/>
              <a:gd name="connsiteX2" fmla="*/ 466218 w 481752"/>
              <a:gd name="connsiteY2" fmla="*/ 510414 h 608123"/>
              <a:gd name="connsiteX3" fmla="*/ 467391 w 481752"/>
              <a:gd name="connsiteY3" fmla="*/ 597813 h 608123"/>
              <a:gd name="connsiteX4" fmla="*/ 466452 w 481752"/>
              <a:gd name="connsiteY4" fmla="*/ 598516 h 608123"/>
              <a:gd name="connsiteX5" fmla="*/ 461055 w 481752"/>
              <a:gd name="connsiteY5" fmla="*/ 602968 h 608123"/>
              <a:gd name="connsiteX6" fmla="*/ 354757 w 481752"/>
              <a:gd name="connsiteY6" fmla="*/ 606249 h 608123"/>
              <a:gd name="connsiteX7" fmla="*/ 240012 w 481752"/>
              <a:gd name="connsiteY7" fmla="*/ 599688 h 608123"/>
              <a:gd name="connsiteX8" fmla="*/ 113065 w 481752"/>
              <a:gd name="connsiteY8" fmla="*/ 599454 h 608123"/>
              <a:gd name="connsiteX9" fmla="*/ 4655 w 481752"/>
              <a:gd name="connsiteY9" fmla="*/ 589847 h 608123"/>
              <a:gd name="connsiteX10" fmla="*/ 2543 w 481752"/>
              <a:gd name="connsiteY10" fmla="*/ 577662 h 608123"/>
              <a:gd name="connsiteX11" fmla="*/ 28824 w 481752"/>
              <a:gd name="connsiteY11" fmla="*/ 465425 h 608123"/>
              <a:gd name="connsiteX12" fmla="*/ 117289 w 481752"/>
              <a:gd name="connsiteY12" fmla="*/ 372168 h 608123"/>
              <a:gd name="connsiteX13" fmla="*/ 184399 w 481752"/>
              <a:gd name="connsiteY13" fmla="*/ 386695 h 608123"/>
              <a:gd name="connsiteX14" fmla="*/ 251041 w 481752"/>
              <a:gd name="connsiteY14" fmla="*/ 500104 h 608123"/>
              <a:gd name="connsiteX15" fmla="*/ 285066 w 481752"/>
              <a:gd name="connsiteY15" fmla="*/ 410830 h 608123"/>
              <a:gd name="connsiteX16" fmla="*/ 313224 w 481752"/>
              <a:gd name="connsiteY16" fmla="*/ 359983 h 608123"/>
              <a:gd name="connsiteX17" fmla="*/ 272410 w 481752"/>
              <a:gd name="connsiteY17" fmla="*/ 257285 h 608123"/>
              <a:gd name="connsiteX18" fmla="*/ 281531 w 481752"/>
              <a:gd name="connsiteY18" fmla="*/ 266250 h 608123"/>
              <a:gd name="connsiteX19" fmla="*/ 193782 w 481752"/>
              <a:gd name="connsiteY19" fmla="*/ 266250 h 608123"/>
              <a:gd name="connsiteX20" fmla="*/ 207859 w 481752"/>
              <a:gd name="connsiteY20" fmla="*/ 264375 h 608123"/>
              <a:gd name="connsiteX21" fmla="*/ 236014 w 481752"/>
              <a:gd name="connsiteY21" fmla="*/ 288048 h 608123"/>
              <a:gd name="connsiteX22" fmla="*/ 262761 w 481752"/>
              <a:gd name="connsiteY22" fmla="*/ 266250 h 608123"/>
              <a:gd name="connsiteX23" fmla="*/ 272410 w 481752"/>
              <a:gd name="connsiteY23" fmla="*/ 257285 h 608123"/>
              <a:gd name="connsiteX24" fmla="*/ 171247 w 481752"/>
              <a:gd name="connsiteY24" fmla="*/ 214915 h 608123"/>
              <a:gd name="connsiteX25" fmla="*/ 184629 w 481752"/>
              <a:gd name="connsiteY25" fmla="*/ 215150 h 608123"/>
              <a:gd name="connsiteX26" fmla="*/ 184629 w 481752"/>
              <a:gd name="connsiteY26" fmla="*/ 228999 h 608123"/>
              <a:gd name="connsiteX27" fmla="*/ 173830 w 481752"/>
              <a:gd name="connsiteY27" fmla="*/ 233694 h 608123"/>
              <a:gd name="connsiteX28" fmla="*/ 164204 w 481752"/>
              <a:gd name="connsiteY28" fmla="*/ 224070 h 608123"/>
              <a:gd name="connsiteX29" fmla="*/ 171247 w 481752"/>
              <a:gd name="connsiteY29" fmla="*/ 214915 h 608123"/>
              <a:gd name="connsiteX30" fmla="*/ 299584 w 481752"/>
              <a:gd name="connsiteY30" fmla="*/ 213237 h 608123"/>
              <a:gd name="connsiteX31" fmla="*/ 305053 w 481752"/>
              <a:gd name="connsiteY31" fmla="*/ 221945 h 608123"/>
              <a:gd name="connsiteX32" fmla="*/ 286941 w 481752"/>
              <a:gd name="connsiteY32" fmla="*/ 227340 h 608123"/>
              <a:gd name="connsiteX33" fmla="*/ 285295 w 481752"/>
              <a:gd name="connsiteY33" fmla="*/ 224056 h 608123"/>
              <a:gd name="connsiteX34" fmla="*/ 288353 w 481752"/>
              <a:gd name="connsiteY34" fmla="*/ 214908 h 608123"/>
              <a:gd name="connsiteX35" fmla="*/ 288823 w 481752"/>
              <a:gd name="connsiteY35" fmla="*/ 214439 h 608123"/>
              <a:gd name="connsiteX36" fmla="*/ 289293 w 481752"/>
              <a:gd name="connsiteY36" fmla="*/ 214204 h 608123"/>
              <a:gd name="connsiteX37" fmla="*/ 289529 w 481752"/>
              <a:gd name="connsiteY37" fmla="*/ 214204 h 608123"/>
              <a:gd name="connsiteX38" fmla="*/ 299584 w 481752"/>
              <a:gd name="connsiteY38" fmla="*/ 213237 h 608123"/>
              <a:gd name="connsiteX39" fmla="*/ 300790 w 481752"/>
              <a:gd name="connsiteY39" fmla="*/ 144092 h 608123"/>
              <a:gd name="connsiteX40" fmla="*/ 279446 w 481752"/>
              <a:gd name="connsiteY40" fmla="*/ 144880 h 608123"/>
              <a:gd name="connsiteX41" fmla="*/ 220310 w 481752"/>
              <a:gd name="connsiteY41" fmla="*/ 180499 h 608123"/>
              <a:gd name="connsiteX42" fmla="*/ 106732 w 481752"/>
              <a:gd name="connsiteY42" fmla="*/ 196434 h 608123"/>
              <a:gd name="connsiteX43" fmla="*/ 133484 w 481752"/>
              <a:gd name="connsiteY43" fmla="*/ 295559 h 608123"/>
              <a:gd name="connsiteX44" fmla="*/ 224065 w 481752"/>
              <a:gd name="connsiteY44" fmla="*/ 338443 h 608123"/>
              <a:gd name="connsiteX45" fmla="*/ 335531 w 481752"/>
              <a:gd name="connsiteY45" fmla="*/ 286889 h 608123"/>
              <a:gd name="connsiteX46" fmla="*/ 355713 w 481752"/>
              <a:gd name="connsiteY46" fmla="*/ 201121 h 608123"/>
              <a:gd name="connsiteX47" fmla="*/ 352897 w 481752"/>
              <a:gd name="connsiteY47" fmla="*/ 197840 h 608123"/>
              <a:gd name="connsiteX48" fmla="*/ 300790 w 481752"/>
              <a:gd name="connsiteY48" fmla="*/ 144092 h 608123"/>
              <a:gd name="connsiteX49" fmla="*/ 217259 w 481752"/>
              <a:gd name="connsiteY49" fmla="*/ 2168 h 608123"/>
              <a:gd name="connsiteX50" fmla="*/ 428928 w 481752"/>
              <a:gd name="connsiteY50" fmla="*/ 303292 h 608123"/>
              <a:gd name="connsiteX51" fmla="*/ 427051 w 481752"/>
              <a:gd name="connsiteY51" fmla="*/ 307276 h 608123"/>
              <a:gd name="connsiteX52" fmla="*/ 420950 w 481752"/>
              <a:gd name="connsiteY52" fmla="*/ 313603 h 608123"/>
              <a:gd name="connsiteX53" fmla="*/ 381526 w 481752"/>
              <a:gd name="connsiteY53" fmla="*/ 314072 h 608123"/>
              <a:gd name="connsiteX54" fmla="*/ 341867 w 481752"/>
              <a:gd name="connsiteY54" fmla="*/ 310791 h 608123"/>
              <a:gd name="connsiteX55" fmla="*/ 339521 w 481752"/>
              <a:gd name="connsiteY55" fmla="*/ 309385 h 608123"/>
              <a:gd name="connsiteX56" fmla="*/ 331542 w 481752"/>
              <a:gd name="connsiteY56" fmla="*/ 316884 h 608123"/>
              <a:gd name="connsiteX57" fmla="*/ 210219 w 481752"/>
              <a:gd name="connsiteY57" fmla="*/ 354847 h 608123"/>
              <a:gd name="connsiteX58" fmla="*/ 122689 w 481752"/>
              <a:gd name="connsiteY58" fmla="*/ 309619 h 608123"/>
              <a:gd name="connsiteX59" fmla="*/ 97345 w 481752"/>
              <a:gd name="connsiteY59" fmla="*/ 312666 h 608123"/>
              <a:gd name="connsiteX60" fmla="*/ 52758 w 481752"/>
              <a:gd name="connsiteY60" fmla="*/ 311260 h 608123"/>
              <a:gd name="connsiteX61" fmla="*/ 48065 w 481752"/>
              <a:gd name="connsiteY61" fmla="*/ 306339 h 608123"/>
              <a:gd name="connsiteX62" fmla="*/ 47126 w 481752"/>
              <a:gd name="connsiteY62" fmla="*/ 304933 h 608123"/>
              <a:gd name="connsiteX63" fmla="*/ 64961 w 481752"/>
              <a:gd name="connsiteY63" fmla="*/ 114650 h 608123"/>
              <a:gd name="connsiteX64" fmla="*/ 217259 w 481752"/>
              <a:gd name="connsiteY64" fmla="*/ 2168 h 608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481752" h="608123">
                <a:moveTo>
                  <a:pt x="313224" y="359983"/>
                </a:moveTo>
                <a:cubicBezTo>
                  <a:pt x="339740" y="348502"/>
                  <a:pt x="372826" y="390210"/>
                  <a:pt x="389955" y="407549"/>
                </a:cubicBezTo>
                <a:cubicBezTo>
                  <a:pt x="419287" y="437542"/>
                  <a:pt x="447680" y="472455"/>
                  <a:pt x="466218" y="510414"/>
                </a:cubicBezTo>
                <a:cubicBezTo>
                  <a:pt x="479124" y="536891"/>
                  <a:pt x="492968" y="574148"/>
                  <a:pt x="467391" y="597813"/>
                </a:cubicBezTo>
                <a:cubicBezTo>
                  <a:pt x="466922" y="598048"/>
                  <a:pt x="466687" y="598282"/>
                  <a:pt x="466452" y="598516"/>
                </a:cubicBezTo>
                <a:cubicBezTo>
                  <a:pt x="465514" y="600625"/>
                  <a:pt x="463871" y="602265"/>
                  <a:pt x="461055" y="602968"/>
                </a:cubicBezTo>
                <a:cubicBezTo>
                  <a:pt x="427265" y="610935"/>
                  <a:pt x="389017" y="607655"/>
                  <a:pt x="354757" y="606249"/>
                </a:cubicBezTo>
                <a:cubicBezTo>
                  <a:pt x="316509" y="604608"/>
                  <a:pt x="278261" y="601797"/>
                  <a:pt x="240012" y="599688"/>
                </a:cubicBezTo>
                <a:cubicBezTo>
                  <a:pt x="197540" y="597345"/>
                  <a:pt x="155537" y="598751"/>
                  <a:pt x="113065" y="599454"/>
                </a:cubicBezTo>
                <a:cubicBezTo>
                  <a:pt x="76928" y="600157"/>
                  <a:pt x="39384" y="601094"/>
                  <a:pt x="4655" y="589847"/>
                </a:cubicBezTo>
                <a:cubicBezTo>
                  <a:pt x="-742" y="588206"/>
                  <a:pt x="-1446" y="580474"/>
                  <a:pt x="2543" y="577662"/>
                </a:cubicBezTo>
                <a:cubicBezTo>
                  <a:pt x="-5435" y="538766"/>
                  <a:pt x="7940" y="498464"/>
                  <a:pt x="28824" y="465425"/>
                </a:cubicBezTo>
                <a:cubicBezTo>
                  <a:pt x="50647" y="430981"/>
                  <a:pt x="80917" y="392319"/>
                  <a:pt x="117289" y="372168"/>
                </a:cubicBezTo>
                <a:cubicBezTo>
                  <a:pt x="144274" y="357406"/>
                  <a:pt x="166566" y="360452"/>
                  <a:pt x="184399" y="386695"/>
                </a:cubicBezTo>
                <a:cubicBezTo>
                  <a:pt x="209038" y="423014"/>
                  <a:pt x="226168" y="463785"/>
                  <a:pt x="251041" y="500104"/>
                </a:cubicBezTo>
                <a:cubicBezTo>
                  <a:pt x="267701" y="473158"/>
                  <a:pt x="273568" y="440119"/>
                  <a:pt x="285066" y="410830"/>
                </a:cubicBezTo>
                <a:cubicBezTo>
                  <a:pt x="290697" y="397005"/>
                  <a:pt x="297502" y="366779"/>
                  <a:pt x="313224" y="359983"/>
                </a:cubicBezTo>
                <a:close/>
                <a:moveTo>
                  <a:pt x="272410" y="257285"/>
                </a:moveTo>
                <a:cubicBezTo>
                  <a:pt x="277074" y="257285"/>
                  <a:pt x="281649" y="260274"/>
                  <a:pt x="281531" y="266250"/>
                </a:cubicBezTo>
                <a:cubicBezTo>
                  <a:pt x="280124" y="319923"/>
                  <a:pt x="188620" y="318048"/>
                  <a:pt x="193782" y="266250"/>
                </a:cubicBezTo>
                <a:cubicBezTo>
                  <a:pt x="194486" y="258516"/>
                  <a:pt x="205513" y="256172"/>
                  <a:pt x="207859" y="264375"/>
                </a:cubicBezTo>
                <a:cubicBezTo>
                  <a:pt x="211613" y="277735"/>
                  <a:pt x="221233" y="287813"/>
                  <a:pt x="236014" y="288048"/>
                </a:cubicBezTo>
                <a:cubicBezTo>
                  <a:pt x="250092" y="288048"/>
                  <a:pt x="262058" y="281485"/>
                  <a:pt x="262761" y="266250"/>
                </a:cubicBezTo>
                <a:cubicBezTo>
                  <a:pt x="262996" y="260274"/>
                  <a:pt x="267747" y="257285"/>
                  <a:pt x="272410" y="257285"/>
                </a:cubicBezTo>
                <a:close/>
                <a:moveTo>
                  <a:pt x="171247" y="214915"/>
                </a:moveTo>
                <a:cubicBezTo>
                  <a:pt x="175003" y="211394"/>
                  <a:pt x="181107" y="211394"/>
                  <a:pt x="184629" y="215150"/>
                </a:cubicBezTo>
                <a:cubicBezTo>
                  <a:pt x="188385" y="218906"/>
                  <a:pt x="188620" y="225243"/>
                  <a:pt x="184629" y="228999"/>
                </a:cubicBezTo>
                <a:cubicBezTo>
                  <a:pt x="181577" y="232051"/>
                  <a:pt x="178290" y="233224"/>
                  <a:pt x="173830" y="233694"/>
                </a:cubicBezTo>
                <a:cubicBezTo>
                  <a:pt x="168665" y="234398"/>
                  <a:pt x="164204" y="228999"/>
                  <a:pt x="164204" y="224070"/>
                </a:cubicBezTo>
                <a:cubicBezTo>
                  <a:pt x="164204" y="219140"/>
                  <a:pt x="167256" y="216089"/>
                  <a:pt x="171247" y="214915"/>
                </a:cubicBezTo>
                <a:close/>
                <a:moveTo>
                  <a:pt x="299584" y="213237"/>
                </a:moveTo>
                <a:cubicBezTo>
                  <a:pt x="302701" y="214615"/>
                  <a:pt x="305053" y="217606"/>
                  <a:pt x="305053" y="221945"/>
                </a:cubicBezTo>
                <a:cubicBezTo>
                  <a:pt x="305053" y="231797"/>
                  <a:pt x="291881" y="235315"/>
                  <a:pt x="286941" y="227340"/>
                </a:cubicBezTo>
                <a:cubicBezTo>
                  <a:pt x="286000" y="226402"/>
                  <a:pt x="285530" y="225463"/>
                  <a:pt x="285295" y="224056"/>
                </a:cubicBezTo>
                <a:cubicBezTo>
                  <a:pt x="284589" y="220537"/>
                  <a:pt x="285530" y="217254"/>
                  <a:pt x="288353" y="214908"/>
                </a:cubicBezTo>
                <a:cubicBezTo>
                  <a:pt x="288588" y="214908"/>
                  <a:pt x="288823" y="214673"/>
                  <a:pt x="288823" y="214439"/>
                </a:cubicBezTo>
                <a:cubicBezTo>
                  <a:pt x="289058" y="214439"/>
                  <a:pt x="289058" y="214204"/>
                  <a:pt x="289293" y="214204"/>
                </a:cubicBezTo>
                <a:cubicBezTo>
                  <a:pt x="289293" y="214204"/>
                  <a:pt x="289529" y="214204"/>
                  <a:pt x="289529" y="214204"/>
                </a:cubicBezTo>
                <a:cubicBezTo>
                  <a:pt x="292586" y="212093"/>
                  <a:pt x="296468" y="211859"/>
                  <a:pt x="299584" y="213237"/>
                </a:cubicBezTo>
                <a:close/>
                <a:moveTo>
                  <a:pt x="300790" y="144092"/>
                </a:moveTo>
                <a:cubicBezTo>
                  <a:pt x="293438" y="141394"/>
                  <a:pt x="286134" y="141189"/>
                  <a:pt x="279446" y="144880"/>
                </a:cubicBezTo>
                <a:cubicBezTo>
                  <a:pt x="259265" y="156128"/>
                  <a:pt x="241195" y="170423"/>
                  <a:pt x="220310" y="180499"/>
                </a:cubicBezTo>
                <a:cubicBezTo>
                  <a:pt x="184171" y="197606"/>
                  <a:pt x="145686" y="206745"/>
                  <a:pt x="106732" y="196434"/>
                </a:cubicBezTo>
                <a:cubicBezTo>
                  <a:pt x="100396" y="233459"/>
                  <a:pt x="106262" y="267673"/>
                  <a:pt x="133484" y="295559"/>
                </a:cubicBezTo>
                <a:cubicBezTo>
                  <a:pt x="156950" y="319462"/>
                  <a:pt x="189334" y="339146"/>
                  <a:pt x="224065" y="338443"/>
                </a:cubicBezTo>
                <a:cubicBezTo>
                  <a:pt x="263958" y="337271"/>
                  <a:pt x="312769" y="322742"/>
                  <a:pt x="335531" y="286889"/>
                </a:cubicBezTo>
                <a:cubicBezTo>
                  <a:pt x="352427" y="260408"/>
                  <a:pt x="354305" y="231350"/>
                  <a:pt x="355713" y="201121"/>
                </a:cubicBezTo>
                <a:cubicBezTo>
                  <a:pt x="354774" y="200418"/>
                  <a:pt x="353601" y="199246"/>
                  <a:pt x="352897" y="197840"/>
                </a:cubicBezTo>
                <a:cubicBezTo>
                  <a:pt x="345329" y="182725"/>
                  <a:pt x="322845" y="152188"/>
                  <a:pt x="300790" y="144092"/>
                </a:cubicBezTo>
                <a:close/>
                <a:moveTo>
                  <a:pt x="217259" y="2168"/>
                </a:moveTo>
                <a:cubicBezTo>
                  <a:pt x="380353" y="-22672"/>
                  <a:pt x="453099" y="171360"/>
                  <a:pt x="428928" y="303292"/>
                </a:cubicBezTo>
                <a:cubicBezTo>
                  <a:pt x="428694" y="304933"/>
                  <a:pt x="427990" y="306339"/>
                  <a:pt x="427051" y="307276"/>
                </a:cubicBezTo>
                <a:cubicBezTo>
                  <a:pt x="426347" y="310322"/>
                  <a:pt x="424235" y="312900"/>
                  <a:pt x="420950" y="313603"/>
                </a:cubicBezTo>
                <a:cubicBezTo>
                  <a:pt x="408043" y="315478"/>
                  <a:pt x="394433" y="314072"/>
                  <a:pt x="381526" y="314072"/>
                </a:cubicBezTo>
                <a:cubicBezTo>
                  <a:pt x="368854" y="313837"/>
                  <a:pt x="354070" y="314775"/>
                  <a:pt x="341867" y="310791"/>
                </a:cubicBezTo>
                <a:cubicBezTo>
                  <a:pt x="340929" y="310557"/>
                  <a:pt x="340225" y="310088"/>
                  <a:pt x="339521" y="309385"/>
                </a:cubicBezTo>
                <a:cubicBezTo>
                  <a:pt x="337174" y="311963"/>
                  <a:pt x="334358" y="314540"/>
                  <a:pt x="331542" y="316884"/>
                </a:cubicBezTo>
                <a:cubicBezTo>
                  <a:pt x="297515" y="344770"/>
                  <a:pt x="254337" y="359299"/>
                  <a:pt x="210219" y="354847"/>
                </a:cubicBezTo>
                <a:cubicBezTo>
                  <a:pt x="179009" y="351566"/>
                  <a:pt x="146625" y="334225"/>
                  <a:pt x="122689" y="309619"/>
                </a:cubicBezTo>
                <a:cubicBezTo>
                  <a:pt x="115180" y="312900"/>
                  <a:pt x="105089" y="312197"/>
                  <a:pt x="97345" y="312666"/>
                </a:cubicBezTo>
                <a:cubicBezTo>
                  <a:pt x="82561" y="313837"/>
                  <a:pt x="67308" y="313603"/>
                  <a:pt x="52758" y="311260"/>
                </a:cubicBezTo>
                <a:cubicBezTo>
                  <a:pt x="49942" y="310791"/>
                  <a:pt x="48300" y="308682"/>
                  <a:pt x="48065" y="306339"/>
                </a:cubicBezTo>
                <a:cubicBezTo>
                  <a:pt x="47596" y="305870"/>
                  <a:pt x="47361" y="305401"/>
                  <a:pt x="47126" y="304933"/>
                </a:cubicBezTo>
                <a:cubicBezTo>
                  <a:pt x="22721" y="244708"/>
                  <a:pt x="35628" y="170891"/>
                  <a:pt x="64961" y="114650"/>
                </a:cubicBezTo>
                <a:cubicBezTo>
                  <a:pt x="97345" y="52551"/>
                  <a:pt x="147094" y="12947"/>
                  <a:pt x="217259" y="21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504426" y="841037"/>
            <a:ext cx="6096000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altLang="zh-CN"/>
          </a:p>
          <a:p>
            <a:endParaRPr lang="en-US" altLang="zh-CN"/>
          </a:p>
          <a:p>
            <a:endParaRPr lang="en-US" altLang="zh-CN"/>
          </a:p>
          <a:p>
            <a:endParaRPr lang="en-US" altLang="zh-CN"/>
          </a:p>
          <a:p>
            <a:endParaRPr lang="en-US" altLang="zh-CN"/>
          </a:p>
          <a:p>
            <a:endParaRPr lang="en-US" altLang="zh-CN"/>
          </a:p>
          <a:p>
            <a:r>
              <a:rPr lang="en-US" altLang="zh-CN" sz="2400">
                <a:latin typeface="+mn-ea"/>
              </a:rPr>
              <a:t>         5.</a:t>
            </a:r>
            <a:r>
              <a:rPr lang="zh-CN" altLang="en-US" sz="2400" u="sng">
                <a:latin typeface="+mn-ea"/>
              </a:rPr>
              <a:t>西沙群岛也是鸟的天下。</a:t>
            </a:r>
            <a:r>
              <a:rPr lang="zh-CN" altLang="en-US" sz="2400">
                <a:latin typeface="+mn-ea"/>
              </a:rPr>
              <a:t>岛上有一片片茂密的树林，树林里栖息着各种海鸟，遍地都是鸟蛋。树下堆积着一层厚厚的鸟粪，这是非常宝贵的肥料。</a:t>
            </a:r>
            <a:r>
              <a:rPr lang="en-US" altLang="zh-CN" sz="2400">
                <a:latin typeface="+mn-ea"/>
              </a:rPr>
              <a:t>//</a:t>
            </a:r>
            <a:endParaRPr lang="en-US" altLang="zh-CN" sz="2400">
              <a:latin typeface="+mn-ea"/>
            </a:endParaRPr>
          </a:p>
          <a:p>
            <a:r>
              <a:rPr lang="en-US" altLang="zh-CN" sz="2400">
                <a:latin typeface="+mn-ea"/>
              </a:rPr>
              <a:t>        </a:t>
            </a:r>
            <a:endParaRPr lang="zh-CN" altLang="en-US" sz="2400">
              <a:latin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256689" y="371585"/>
            <a:ext cx="63377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/>
                <a:ea typeface="思源黑体 CN Normal" panose="020B0400000000000000" pitchFamily="34" charset="-122"/>
                <a:cs typeface="+mn-cs"/>
              </a:rPr>
              <a:t>        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504426" y="4216470"/>
            <a:ext cx="6096000" cy="6176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cs"/>
              </a:rPr>
              <a:t>按照由上到下、由远及近的顺序从海面、海底、海滩和岛上四方面描述，具体描写西沙群的美丽富饶。</a:t>
            </a: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72816" y="1940538"/>
            <a:ext cx="4614314" cy="36009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98636" y="1814414"/>
            <a:ext cx="1543668" cy="24192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431630" y="5442878"/>
            <a:ext cx="1543668" cy="24192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90112" y="2312948"/>
            <a:ext cx="4236770" cy="294201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163614" y="1843518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/>
              <a:t>6. </a:t>
            </a:r>
            <a:r>
              <a:rPr lang="zh-CN" altLang="en-US"/>
              <a:t>富饶的西沙群岛，是我们祖祖辈辈生活的地方。随着祖国建设事业的发展，可爱的西沙群岛，必将变得</a:t>
            </a:r>
            <a:r>
              <a:rPr lang="zh-CN" altLang="en-US" u="sng"/>
              <a:t>更加美丽，更加富饶。</a:t>
            </a:r>
            <a:r>
              <a:rPr lang="en-US" altLang="zh-CN" u="sng"/>
              <a:t>//</a:t>
            </a:r>
            <a:endParaRPr lang="zh-CN" altLang="en-US" u="sng"/>
          </a:p>
        </p:txBody>
      </p:sp>
      <p:sp>
        <p:nvSpPr>
          <p:cNvPr id="2" name="文本框 1"/>
          <p:cNvSpPr txBox="1"/>
          <p:nvPr/>
        </p:nvSpPr>
        <p:spPr>
          <a:xfrm>
            <a:off x="3058511" y="434601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/>
                <a:ea typeface="思源黑体 CN Normal" panose="020B0400000000000000" pitchFamily="34" charset="-122"/>
                <a:cs typeface="+mn-cs"/>
              </a:rPr>
              <a:t>      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 CN Normal"/>
              <a:ea typeface="思源黑体 CN Normal" panose="020B0400000000000000" pitchFamily="34" charset="-122"/>
              <a:cs typeface="+mn-cs"/>
            </a:endParaRPr>
          </a:p>
        </p:txBody>
      </p:sp>
      <p:sp>
        <p:nvSpPr>
          <p:cNvPr id="4" name="云形 3"/>
          <p:cNvSpPr/>
          <p:nvPr/>
        </p:nvSpPr>
        <p:spPr>
          <a:xfrm>
            <a:off x="3976902" y="3380540"/>
            <a:ext cx="3747714" cy="266961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611358" y="4222078"/>
            <a:ext cx="25882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bg1"/>
                </a:solidFill>
              </a:rPr>
              <a:t>呼应全文，抒发了作者对西沙群岛的热爱和赞美。</a:t>
            </a:r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>
            <a:off x="3976902" y="2984938"/>
            <a:ext cx="447953" cy="6621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4424855" y="2605304"/>
            <a:ext cx="6096000" cy="3406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cs"/>
              </a:rPr>
              <a:t>守卫在西沙群岛的英雄儿女必将使西沙群岛变得更加美丽和富饶。</a:t>
            </a: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cs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77744" y="559601"/>
            <a:ext cx="22365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zh-CN" altLang="en-US" sz="4000" b="1">
                <a:solidFill>
                  <a:schemeClr val="accent1"/>
                </a:solidFill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课文分析</a:t>
            </a:r>
            <a:endParaRPr lang="zh-CN" altLang="en-US" sz="4000" b="1">
              <a:solidFill>
                <a:schemeClr val="accent1"/>
              </a:solidFill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09575" y="2434802"/>
            <a:ext cx="11372850" cy="7556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H="1">
            <a:off x="2371973" y="2510267"/>
            <a:ext cx="0" cy="55626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/>
          <p:cNvGrpSpPr/>
          <p:nvPr/>
        </p:nvGrpSpPr>
        <p:grpSpPr>
          <a:xfrm>
            <a:off x="1955413" y="3041762"/>
            <a:ext cx="833755" cy="833755"/>
            <a:chOff x="8700" y="3781"/>
            <a:chExt cx="1800" cy="1800"/>
          </a:xfrm>
        </p:grpSpPr>
        <p:sp>
          <p:nvSpPr>
            <p:cNvPr id="21" name="椭圆 20"/>
            <p:cNvSpPr/>
            <p:nvPr/>
          </p:nvSpPr>
          <p:spPr>
            <a:xfrm>
              <a:off x="8700" y="3781"/>
              <a:ext cx="1800" cy="18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endParaRPr lang="zh-CN" altLang="en-US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22" name="任意多边形: 形状 21"/>
            <p:cNvSpPr/>
            <p:nvPr/>
          </p:nvSpPr>
          <p:spPr>
            <a:xfrm>
              <a:off x="9285" y="4386"/>
              <a:ext cx="630" cy="584"/>
            </a:xfrm>
            <a:custGeom>
              <a:avLst/>
              <a:gdLst>
                <a:gd name="T0" fmla="*/ 10491 w 11189"/>
                <a:gd name="T1" fmla="*/ 1 h 10377"/>
                <a:gd name="T2" fmla="*/ 699 w 11189"/>
                <a:gd name="T3" fmla="*/ 1 h 10377"/>
                <a:gd name="T4" fmla="*/ 0 w 11189"/>
                <a:gd name="T5" fmla="*/ 699 h 10377"/>
                <a:gd name="T6" fmla="*/ 0 w 11189"/>
                <a:gd name="T7" fmla="*/ 8281 h 10377"/>
                <a:gd name="T8" fmla="*/ 699 w 11189"/>
                <a:gd name="T9" fmla="*/ 8979 h 10377"/>
                <a:gd name="T10" fmla="*/ 3497 w 11189"/>
                <a:gd name="T11" fmla="*/ 8979 h 10377"/>
                <a:gd name="T12" fmla="*/ 3497 w 11189"/>
                <a:gd name="T13" fmla="*/ 9678 h 10377"/>
                <a:gd name="T14" fmla="*/ 4195 w 11189"/>
                <a:gd name="T15" fmla="*/ 10377 h 10377"/>
                <a:gd name="T16" fmla="*/ 6993 w 11189"/>
                <a:gd name="T17" fmla="*/ 10377 h 10377"/>
                <a:gd name="T18" fmla="*/ 7692 w 11189"/>
                <a:gd name="T19" fmla="*/ 9678 h 10377"/>
                <a:gd name="T20" fmla="*/ 7692 w 11189"/>
                <a:gd name="T21" fmla="*/ 8979 h 10377"/>
                <a:gd name="T22" fmla="*/ 10489 w 11189"/>
                <a:gd name="T23" fmla="*/ 8979 h 10377"/>
                <a:gd name="T24" fmla="*/ 11188 w 11189"/>
                <a:gd name="T25" fmla="*/ 8281 h 10377"/>
                <a:gd name="T26" fmla="*/ 11188 w 11189"/>
                <a:gd name="T27" fmla="*/ 699 h 10377"/>
                <a:gd name="T28" fmla="*/ 10491 w 11189"/>
                <a:gd name="T29" fmla="*/ 1 h 10377"/>
                <a:gd name="T30" fmla="*/ 10406 w 11189"/>
                <a:gd name="T31" fmla="*/ 8109 h 10377"/>
                <a:gd name="T32" fmla="*/ 789 w 11189"/>
                <a:gd name="T33" fmla="*/ 8109 h 10377"/>
                <a:gd name="T34" fmla="*/ 789 w 11189"/>
                <a:gd name="T35" fmla="*/ 878 h 10377"/>
                <a:gd name="T36" fmla="*/ 10405 w 11189"/>
                <a:gd name="T37" fmla="*/ 878 h 10377"/>
                <a:gd name="T38" fmla="*/ 10406 w 11189"/>
                <a:gd name="T39" fmla="*/ 8109 h 10377"/>
                <a:gd name="T40" fmla="*/ 4402 w 11189"/>
                <a:gd name="T41" fmla="*/ 3181 h 10377"/>
                <a:gd name="T42" fmla="*/ 5618 w 11189"/>
                <a:gd name="T43" fmla="*/ 1986 h 10377"/>
                <a:gd name="T44" fmla="*/ 6789 w 11189"/>
                <a:gd name="T45" fmla="*/ 3224 h 10377"/>
                <a:gd name="T46" fmla="*/ 5214 w 11189"/>
                <a:gd name="T47" fmla="*/ 4316 h 10377"/>
                <a:gd name="T48" fmla="*/ 4402 w 11189"/>
                <a:gd name="T49" fmla="*/ 3181 h 10377"/>
                <a:gd name="T50" fmla="*/ 5597 w 11189"/>
                <a:gd name="T51" fmla="*/ 4717 h 10377"/>
                <a:gd name="T52" fmla="*/ 3208 w 11189"/>
                <a:gd name="T53" fmla="*/ 6082 h 10377"/>
                <a:gd name="T54" fmla="*/ 3208 w 11189"/>
                <a:gd name="T55" fmla="*/ 6414 h 10377"/>
                <a:gd name="T56" fmla="*/ 3558 w 11189"/>
                <a:gd name="T57" fmla="*/ 6764 h 10377"/>
                <a:gd name="T58" fmla="*/ 7637 w 11189"/>
                <a:gd name="T59" fmla="*/ 6764 h 10377"/>
                <a:gd name="T60" fmla="*/ 7987 w 11189"/>
                <a:gd name="T61" fmla="*/ 6414 h 10377"/>
                <a:gd name="T62" fmla="*/ 7987 w 11189"/>
                <a:gd name="T63" fmla="*/ 6082 h 10377"/>
                <a:gd name="T64" fmla="*/ 5597 w 11189"/>
                <a:gd name="T65" fmla="*/ 4717 h 10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189" h="10377">
                  <a:moveTo>
                    <a:pt x="10491" y="1"/>
                  </a:moveTo>
                  <a:lnTo>
                    <a:pt x="699" y="1"/>
                  </a:lnTo>
                  <a:cubicBezTo>
                    <a:pt x="313" y="1"/>
                    <a:pt x="0" y="313"/>
                    <a:pt x="0" y="699"/>
                  </a:cubicBezTo>
                  <a:lnTo>
                    <a:pt x="0" y="8281"/>
                  </a:lnTo>
                  <a:cubicBezTo>
                    <a:pt x="0" y="8667"/>
                    <a:pt x="313" y="8979"/>
                    <a:pt x="699" y="8979"/>
                  </a:cubicBezTo>
                  <a:lnTo>
                    <a:pt x="3497" y="8979"/>
                  </a:lnTo>
                  <a:lnTo>
                    <a:pt x="3497" y="9678"/>
                  </a:lnTo>
                  <a:cubicBezTo>
                    <a:pt x="3497" y="10064"/>
                    <a:pt x="3809" y="10377"/>
                    <a:pt x="4195" y="10377"/>
                  </a:cubicBezTo>
                  <a:lnTo>
                    <a:pt x="6993" y="10377"/>
                  </a:lnTo>
                  <a:cubicBezTo>
                    <a:pt x="7379" y="10377"/>
                    <a:pt x="7692" y="10064"/>
                    <a:pt x="7692" y="9678"/>
                  </a:cubicBezTo>
                  <a:lnTo>
                    <a:pt x="7692" y="8979"/>
                  </a:lnTo>
                  <a:lnTo>
                    <a:pt x="10489" y="8979"/>
                  </a:lnTo>
                  <a:cubicBezTo>
                    <a:pt x="10876" y="8979"/>
                    <a:pt x="11188" y="8667"/>
                    <a:pt x="11188" y="8281"/>
                  </a:cubicBezTo>
                  <a:lnTo>
                    <a:pt x="11188" y="699"/>
                  </a:lnTo>
                  <a:cubicBezTo>
                    <a:pt x="11189" y="313"/>
                    <a:pt x="10877" y="0"/>
                    <a:pt x="10491" y="1"/>
                  </a:cubicBezTo>
                  <a:close/>
                  <a:moveTo>
                    <a:pt x="10406" y="8109"/>
                  </a:moveTo>
                  <a:lnTo>
                    <a:pt x="789" y="8109"/>
                  </a:lnTo>
                  <a:lnTo>
                    <a:pt x="789" y="878"/>
                  </a:lnTo>
                  <a:lnTo>
                    <a:pt x="10405" y="878"/>
                  </a:lnTo>
                  <a:lnTo>
                    <a:pt x="10406" y="8109"/>
                  </a:lnTo>
                  <a:close/>
                  <a:moveTo>
                    <a:pt x="4402" y="3181"/>
                  </a:moveTo>
                  <a:cubicBezTo>
                    <a:pt x="4402" y="2513"/>
                    <a:pt x="4949" y="1974"/>
                    <a:pt x="5618" y="1986"/>
                  </a:cubicBezTo>
                  <a:cubicBezTo>
                    <a:pt x="6274" y="1998"/>
                    <a:pt x="6814" y="2569"/>
                    <a:pt x="6789" y="3224"/>
                  </a:cubicBezTo>
                  <a:cubicBezTo>
                    <a:pt x="6762" y="3986"/>
                    <a:pt x="6022" y="4564"/>
                    <a:pt x="5214" y="4316"/>
                  </a:cubicBezTo>
                  <a:cubicBezTo>
                    <a:pt x="4726" y="4164"/>
                    <a:pt x="4402" y="3694"/>
                    <a:pt x="4402" y="3181"/>
                  </a:cubicBezTo>
                  <a:close/>
                  <a:moveTo>
                    <a:pt x="5597" y="4717"/>
                  </a:moveTo>
                  <a:cubicBezTo>
                    <a:pt x="4799" y="4717"/>
                    <a:pt x="3208" y="5174"/>
                    <a:pt x="3208" y="6082"/>
                  </a:cubicBezTo>
                  <a:lnTo>
                    <a:pt x="3208" y="6414"/>
                  </a:lnTo>
                  <a:cubicBezTo>
                    <a:pt x="3208" y="6607"/>
                    <a:pt x="3364" y="6764"/>
                    <a:pt x="3558" y="6764"/>
                  </a:cubicBezTo>
                  <a:lnTo>
                    <a:pt x="7637" y="6764"/>
                  </a:lnTo>
                  <a:cubicBezTo>
                    <a:pt x="7829" y="6764"/>
                    <a:pt x="7987" y="6608"/>
                    <a:pt x="7987" y="6414"/>
                  </a:cubicBezTo>
                  <a:lnTo>
                    <a:pt x="7987" y="6082"/>
                  </a:lnTo>
                  <a:cubicBezTo>
                    <a:pt x="7987" y="5174"/>
                    <a:pt x="6394" y="4717"/>
                    <a:pt x="5597" y="47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endParaRPr lang="en-US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855522" y="4081495"/>
            <a:ext cx="3032901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+mn-ea"/>
              </a:rPr>
              <a:t>第一部分（</a:t>
            </a:r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+mn-ea"/>
              </a:rPr>
              <a:t>1</a:t>
            </a:r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+mn-ea"/>
              </a:rPr>
              <a:t>）：全文总述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981323" y="4450827"/>
            <a:ext cx="2781300" cy="6176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西沙群岛风景优美、物产丰富，是个可爱的地方。</a:t>
            </a:r>
            <a:endParaRPr lang="zh-CN" altLang="en-US" sz="1200" b="1">
              <a:solidFill>
                <a:schemeClr val="tx1">
                  <a:lumMod val="75000"/>
                  <a:lumOff val="2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705350" y="2510367"/>
            <a:ext cx="2781300" cy="2449667"/>
            <a:chOff x="3482764" y="2012950"/>
            <a:chExt cx="2781300" cy="2449667"/>
          </a:xfrm>
        </p:grpSpPr>
        <p:cxnSp>
          <p:nvCxnSpPr>
            <p:cNvPr id="55" name="直接连接符 54"/>
            <p:cNvCxnSpPr/>
            <p:nvPr/>
          </p:nvCxnSpPr>
          <p:spPr>
            <a:xfrm flipH="1">
              <a:off x="4873414" y="2012950"/>
              <a:ext cx="0" cy="1050502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6" name="组合 55"/>
            <p:cNvGrpSpPr/>
            <p:nvPr/>
          </p:nvGrpSpPr>
          <p:grpSpPr>
            <a:xfrm>
              <a:off x="4456854" y="3038687"/>
              <a:ext cx="833755" cy="833755"/>
              <a:chOff x="8700" y="3781"/>
              <a:chExt cx="1800" cy="1800"/>
            </a:xfrm>
          </p:grpSpPr>
          <p:sp>
            <p:nvSpPr>
              <p:cNvPr id="59" name="椭圆 58"/>
              <p:cNvSpPr/>
              <p:nvPr/>
            </p:nvSpPr>
            <p:spPr>
              <a:xfrm>
                <a:off x="8700" y="3781"/>
                <a:ext cx="1800" cy="1800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AutoFit/>
              </a:bodyPr>
              <a:lstStyle/>
              <a:p>
                <a:pPr algn="ctr"/>
                <a:endParaRPr lang="zh-CN" altLang="en-US">
                  <a:latin typeface="思源黑体 CN Normal" panose="020B0400000000000000" pitchFamily="34" charset="-122"/>
                  <a:ea typeface="思源黑体 CN Normal" panose="020B0400000000000000" pitchFamily="34" charset="-122"/>
                </a:endParaRPr>
              </a:p>
            </p:txBody>
          </p:sp>
          <p:sp>
            <p:nvSpPr>
              <p:cNvPr id="60" name="任意多边形: 形状 59"/>
              <p:cNvSpPr/>
              <p:nvPr/>
            </p:nvSpPr>
            <p:spPr>
              <a:xfrm>
                <a:off x="9285" y="4386"/>
                <a:ext cx="630" cy="584"/>
              </a:xfrm>
              <a:custGeom>
                <a:avLst/>
                <a:gdLst>
                  <a:gd name="T0" fmla="*/ 10491 w 11189"/>
                  <a:gd name="T1" fmla="*/ 1 h 10377"/>
                  <a:gd name="T2" fmla="*/ 699 w 11189"/>
                  <a:gd name="T3" fmla="*/ 1 h 10377"/>
                  <a:gd name="T4" fmla="*/ 0 w 11189"/>
                  <a:gd name="T5" fmla="*/ 699 h 10377"/>
                  <a:gd name="T6" fmla="*/ 0 w 11189"/>
                  <a:gd name="T7" fmla="*/ 8281 h 10377"/>
                  <a:gd name="T8" fmla="*/ 699 w 11189"/>
                  <a:gd name="T9" fmla="*/ 8979 h 10377"/>
                  <a:gd name="T10" fmla="*/ 3497 w 11189"/>
                  <a:gd name="T11" fmla="*/ 8979 h 10377"/>
                  <a:gd name="T12" fmla="*/ 3497 w 11189"/>
                  <a:gd name="T13" fmla="*/ 9678 h 10377"/>
                  <a:gd name="T14" fmla="*/ 4195 w 11189"/>
                  <a:gd name="T15" fmla="*/ 10377 h 10377"/>
                  <a:gd name="T16" fmla="*/ 6993 w 11189"/>
                  <a:gd name="T17" fmla="*/ 10377 h 10377"/>
                  <a:gd name="T18" fmla="*/ 7692 w 11189"/>
                  <a:gd name="T19" fmla="*/ 9678 h 10377"/>
                  <a:gd name="T20" fmla="*/ 7692 w 11189"/>
                  <a:gd name="T21" fmla="*/ 8979 h 10377"/>
                  <a:gd name="T22" fmla="*/ 10489 w 11189"/>
                  <a:gd name="T23" fmla="*/ 8979 h 10377"/>
                  <a:gd name="T24" fmla="*/ 11188 w 11189"/>
                  <a:gd name="T25" fmla="*/ 8281 h 10377"/>
                  <a:gd name="T26" fmla="*/ 11188 w 11189"/>
                  <a:gd name="T27" fmla="*/ 699 h 10377"/>
                  <a:gd name="T28" fmla="*/ 10491 w 11189"/>
                  <a:gd name="T29" fmla="*/ 1 h 10377"/>
                  <a:gd name="T30" fmla="*/ 10406 w 11189"/>
                  <a:gd name="T31" fmla="*/ 8109 h 10377"/>
                  <a:gd name="T32" fmla="*/ 789 w 11189"/>
                  <a:gd name="T33" fmla="*/ 8109 h 10377"/>
                  <a:gd name="T34" fmla="*/ 789 w 11189"/>
                  <a:gd name="T35" fmla="*/ 878 h 10377"/>
                  <a:gd name="T36" fmla="*/ 10405 w 11189"/>
                  <a:gd name="T37" fmla="*/ 878 h 10377"/>
                  <a:gd name="T38" fmla="*/ 10406 w 11189"/>
                  <a:gd name="T39" fmla="*/ 8109 h 10377"/>
                  <a:gd name="T40" fmla="*/ 4402 w 11189"/>
                  <a:gd name="T41" fmla="*/ 3181 h 10377"/>
                  <a:gd name="T42" fmla="*/ 5618 w 11189"/>
                  <a:gd name="T43" fmla="*/ 1986 h 10377"/>
                  <a:gd name="T44" fmla="*/ 6789 w 11189"/>
                  <a:gd name="T45" fmla="*/ 3224 h 10377"/>
                  <a:gd name="T46" fmla="*/ 5214 w 11189"/>
                  <a:gd name="T47" fmla="*/ 4316 h 10377"/>
                  <a:gd name="T48" fmla="*/ 4402 w 11189"/>
                  <a:gd name="T49" fmla="*/ 3181 h 10377"/>
                  <a:gd name="T50" fmla="*/ 5597 w 11189"/>
                  <a:gd name="T51" fmla="*/ 4717 h 10377"/>
                  <a:gd name="T52" fmla="*/ 3208 w 11189"/>
                  <a:gd name="T53" fmla="*/ 6082 h 10377"/>
                  <a:gd name="T54" fmla="*/ 3208 w 11189"/>
                  <a:gd name="T55" fmla="*/ 6414 h 10377"/>
                  <a:gd name="T56" fmla="*/ 3558 w 11189"/>
                  <a:gd name="T57" fmla="*/ 6764 h 10377"/>
                  <a:gd name="T58" fmla="*/ 7637 w 11189"/>
                  <a:gd name="T59" fmla="*/ 6764 h 10377"/>
                  <a:gd name="T60" fmla="*/ 7987 w 11189"/>
                  <a:gd name="T61" fmla="*/ 6414 h 10377"/>
                  <a:gd name="T62" fmla="*/ 7987 w 11189"/>
                  <a:gd name="T63" fmla="*/ 6082 h 10377"/>
                  <a:gd name="T64" fmla="*/ 5597 w 11189"/>
                  <a:gd name="T65" fmla="*/ 4717 h 10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189" h="10377">
                    <a:moveTo>
                      <a:pt x="10491" y="1"/>
                    </a:moveTo>
                    <a:lnTo>
                      <a:pt x="699" y="1"/>
                    </a:lnTo>
                    <a:cubicBezTo>
                      <a:pt x="313" y="1"/>
                      <a:pt x="0" y="313"/>
                      <a:pt x="0" y="699"/>
                    </a:cubicBezTo>
                    <a:lnTo>
                      <a:pt x="0" y="8281"/>
                    </a:lnTo>
                    <a:cubicBezTo>
                      <a:pt x="0" y="8667"/>
                      <a:pt x="313" y="8979"/>
                      <a:pt x="699" y="8979"/>
                    </a:cubicBezTo>
                    <a:lnTo>
                      <a:pt x="3497" y="8979"/>
                    </a:lnTo>
                    <a:lnTo>
                      <a:pt x="3497" y="9678"/>
                    </a:lnTo>
                    <a:cubicBezTo>
                      <a:pt x="3497" y="10064"/>
                      <a:pt x="3809" y="10377"/>
                      <a:pt x="4195" y="10377"/>
                    </a:cubicBezTo>
                    <a:lnTo>
                      <a:pt x="6993" y="10377"/>
                    </a:lnTo>
                    <a:cubicBezTo>
                      <a:pt x="7379" y="10377"/>
                      <a:pt x="7692" y="10064"/>
                      <a:pt x="7692" y="9678"/>
                    </a:cubicBezTo>
                    <a:lnTo>
                      <a:pt x="7692" y="8979"/>
                    </a:lnTo>
                    <a:lnTo>
                      <a:pt x="10489" y="8979"/>
                    </a:lnTo>
                    <a:cubicBezTo>
                      <a:pt x="10876" y="8979"/>
                      <a:pt x="11188" y="8667"/>
                      <a:pt x="11188" y="8281"/>
                    </a:cubicBezTo>
                    <a:lnTo>
                      <a:pt x="11188" y="699"/>
                    </a:lnTo>
                    <a:cubicBezTo>
                      <a:pt x="11189" y="313"/>
                      <a:pt x="10877" y="0"/>
                      <a:pt x="10491" y="1"/>
                    </a:cubicBezTo>
                    <a:close/>
                    <a:moveTo>
                      <a:pt x="10406" y="8109"/>
                    </a:moveTo>
                    <a:lnTo>
                      <a:pt x="789" y="8109"/>
                    </a:lnTo>
                    <a:lnTo>
                      <a:pt x="789" y="878"/>
                    </a:lnTo>
                    <a:lnTo>
                      <a:pt x="10405" y="878"/>
                    </a:lnTo>
                    <a:lnTo>
                      <a:pt x="10406" y="8109"/>
                    </a:lnTo>
                    <a:close/>
                    <a:moveTo>
                      <a:pt x="4402" y="3181"/>
                    </a:moveTo>
                    <a:cubicBezTo>
                      <a:pt x="4402" y="2513"/>
                      <a:pt x="4949" y="1974"/>
                      <a:pt x="5618" y="1986"/>
                    </a:cubicBezTo>
                    <a:cubicBezTo>
                      <a:pt x="6274" y="1998"/>
                      <a:pt x="6814" y="2569"/>
                      <a:pt x="6789" y="3224"/>
                    </a:cubicBezTo>
                    <a:cubicBezTo>
                      <a:pt x="6762" y="3986"/>
                      <a:pt x="6022" y="4564"/>
                      <a:pt x="5214" y="4316"/>
                    </a:cubicBezTo>
                    <a:cubicBezTo>
                      <a:pt x="4726" y="4164"/>
                      <a:pt x="4402" y="3694"/>
                      <a:pt x="4402" y="3181"/>
                    </a:cubicBezTo>
                    <a:close/>
                    <a:moveTo>
                      <a:pt x="5597" y="4717"/>
                    </a:moveTo>
                    <a:cubicBezTo>
                      <a:pt x="4799" y="4717"/>
                      <a:pt x="3208" y="5174"/>
                      <a:pt x="3208" y="6082"/>
                    </a:cubicBezTo>
                    <a:lnTo>
                      <a:pt x="3208" y="6414"/>
                    </a:lnTo>
                    <a:cubicBezTo>
                      <a:pt x="3208" y="6607"/>
                      <a:pt x="3364" y="6764"/>
                      <a:pt x="3558" y="6764"/>
                    </a:cubicBezTo>
                    <a:lnTo>
                      <a:pt x="7637" y="6764"/>
                    </a:lnTo>
                    <a:cubicBezTo>
                      <a:pt x="7829" y="6764"/>
                      <a:pt x="7987" y="6608"/>
                      <a:pt x="7987" y="6414"/>
                    </a:cubicBezTo>
                    <a:lnTo>
                      <a:pt x="7987" y="6082"/>
                    </a:lnTo>
                    <a:cubicBezTo>
                      <a:pt x="7987" y="5174"/>
                      <a:pt x="6394" y="4717"/>
                      <a:pt x="5597" y="471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AutoFit/>
              </a:bodyPr>
              <a:lstStyle/>
              <a:p>
                <a:pPr algn="ctr"/>
                <a:endParaRPr lang="en-US">
                  <a:latin typeface="思源黑体 CN Normal" panose="020B0400000000000000" pitchFamily="34" charset="-122"/>
                  <a:ea typeface="思源黑体 CN Normal" panose="020B0400000000000000" pitchFamily="34" charset="-122"/>
                </a:endParaRPr>
              </a:p>
            </p:txBody>
          </p:sp>
        </p:grpSp>
        <p:sp>
          <p:nvSpPr>
            <p:cNvPr id="57" name="文本框 56"/>
            <p:cNvSpPr txBox="1"/>
            <p:nvPr/>
          </p:nvSpPr>
          <p:spPr>
            <a:xfrm>
              <a:off x="3482764" y="4093285"/>
              <a:ext cx="2781300" cy="36933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sym typeface="+mn-ea"/>
                </a:rPr>
                <a:t>第二部分（</a:t>
              </a:r>
              <a:r>
                <a:rPr lang="en-US" altLang="zh-CN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sym typeface="+mn-ea"/>
                </a:rPr>
                <a:t>2~5</a:t>
              </a:r>
              <a:r>
                <a:rPr lang="zh-CN" altLang="en-US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sym typeface="+mn-ea"/>
                </a:rPr>
                <a:t>）：分述</a:t>
              </a:r>
              <a:endParaRPr lang="zh-CN" altLang="en-US" b="1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+mn-ea"/>
              </a:endParaRPr>
            </a:p>
          </p:txBody>
        </p:sp>
      </p:grpSp>
      <p:sp>
        <p:nvSpPr>
          <p:cNvPr id="58" name="文本框 57"/>
          <p:cNvSpPr txBox="1"/>
          <p:nvPr/>
        </p:nvSpPr>
        <p:spPr>
          <a:xfrm>
            <a:off x="4851574" y="5046628"/>
            <a:ext cx="2781300" cy="894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按照由上到下、由远及近的顺序从海面、海底、海滩和岛上四方面描述，具体描写西沙群的美丽富饶。</a:t>
            </a:r>
            <a:endParaRPr lang="zh-CN" altLang="en-US" sz="1200" b="1">
              <a:solidFill>
                <a:schemeClr val="tx1">
                  <a:lumMod val="75000"/>
                  <a:lumOff val="2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cxnSp>
        <p:nvCxnSpPr>
          <p:cNvPr id="62" name="直接连接符 61"/>
          <p:cNvCxnSpPr/>
          <p:nvPr/>
        </p:nvCxnSpPr>
        <p:spPr>
          <a:xfrm flipH="1">
            <a:off x="9128901" y="2582757"/>
            <a:ext cx="0" cy="27813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组合 62"/>
          <p:cNvGrpSpPr/>
          <p:nvPr/>
        </p:nvGrpSpPr>
        <p:grpSpPr>
          <a:xfrm>
            <a:off x="8712341" y="2836122"/>
            <a:ext cx="833755" cy="833755"/>
            <a:chOff x="8700" y="3781"/>
            <a:chExt cx="1800" cy="1800"/>
          </a:xfrm>
        </p:grpSpPr>
        <p:sp>
          <p:nvSpPr>
            <p:cNvPr id="66" name="椭圆 65"/>
            <p:cNvSpPr/>
            <p:nvPr/>
          </p:nvSpPr>
          <p:spPr>
            <a:xfrm>
              <a:off x="8700" y="3781"/>
              <a:ext cx="1800" cy="1800"/>
            </a:xfrm>
            <a:prstGeom prst="ellipse">
              <a:avLst/>
            </a:prstGeom>
            <a:solidFill>
              <a:schemeClr val="accent2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7" name="任意多边形: 形状 66"/>
            <p:cNvSpPr/>
            <p:nvPr/>
          </p:nvSpPr>
          <p:spPr>
            <a:xfrm>
              <a:off x="9285" y="4386"/>
              <a:ext cx="630" cy="584"/>
            </a:xfrm>
            <a:custGeom>
              <a:avLst/>
              <a:gdLst>
                <a:gd name="T0" fmla="*/ 10491 w 11189"/>
                <a:gd name="T1" fmla="*/ 1 h 10377"/>
                <a:gd name="T2" fmla="*/ 699 w 11189"/>
                <a:gd name="T3" fmla="*/ 1 h 10377"/>
                <a:gd name="T4" fmla="*/ 0 w 11189"/>
                <a:gd name="T5" fmla="*/ 699 h 10377"/>
                <a:gd name="T6" fmla="*/ 0 w 11189"/>
                <a:gd name="T7" fmla="*/ 8281 h 10377"/>
                <a:gd name="T8" fmla="*/ 699 w 11189"/>
                <a:gd name="T9" fmla="*/ 8979 h 10377"/>
                <a:gd name="T10" fmla="*/ 3497 w 11189"/>
                <a:gd name="T11" fmla="*/ 8979 h 10377"/>
                <a:gd name="T12" fmla="*/ 3497 w 11189"/>
                <a:gd name="T13" fmla="*/ 9678 h 10377"/>
                <a:gd name="T14" fmla="*/ 4195 w 11189"/>
                <a:gd name="T15" fmla="*/ 10377 h 10377"/>
                <a:gd name="T16" fmla="*/ 6993 w 11189"/>
                <a:gd name="T17" fmla="*/ 10377 h 10377"/>
                <a:gd name="T18" fmla="*/ 7692 w 11189"/>
                <a:gd name="T19" fmla="*/ 9678 h 10377"/>
                <a:gd name="T20" fmla="*/ 7692 w 11189"/>
                <a:gd name="T21" fmla="*/ 8979 h 10377"/>
                <a:gd name="T22" fmla="*/ 10489 w 11189"/>
                <a:gd name="T23" fmla="*/ 8979 h 10377"/>
                <a:gd name="T24" fmla="*/ 11188 w 11189"/>
                <a:gd name="T25" fmla="*/ 8281 h 10377"/>
                <a:gd name="T26" fmla="*/ 11188 w 11189"/>
                <a:gd name="T27" fmla="*/ 699 h 10377"/>
                <a:gd name="T28" fmla="*/ 10491 w 11189"/>
                <a:gd name="T29" fmla="*/ 1 h 10377"/>
                <a:gd name="T30" fmla="*/ 10406 w 11189"/>
                <a:gd name="T31" fmla="*/ 8109 h 10377"/>
                <a:gd name="T32" fmla="*/ 789 w 11189"/>
                <a:gd name="T33" fmla="*/ 8109 h 10377"/>
                <a:gd name="T34" fmla="*/ 789 w 11189"/>
                <a:gd name="T35" fmla="*/ 878 h 10377"/>
                <a:gd name="T36" fmla="*/ 10405 w 11189"/>
                <a:gd name="T37" fmla="*/ 878 h 10377"/>
                <a:gd name="T38" fmla="*/ 10406 w 11189"/>
                <a:gd name="T39" fmla="*/ 8109 h 10377"/>
                <a:gd name="T40" fmla="*/ 4402 w 11189"/>
                <a:gd name="T41" fmla="*/ 3181 h 10377"/>
                <a:gd name="T42" fmla="*/ 5618 w 11189"/>
                <a:gd name="T43" fmla="*/ 1986 h 10377"/>
                <a:gd name="T44" fmla="*/ 6789 w 11189"/>
                <a:gd name="T45" fmla="*/ 3224 h 10377"/>
                <a:gd name="T46" fmla="*/ 5214 w 11189"/>
                <a:gd name="T47" fmla="*/ 4316 h 10377"/>
                <a:gd name="T48" fmla="*/ 4402 w 11189"/>
                <a:gd name="T49" fmla="*/ 3181 h 10377"/>
                <a:gd name="T50" fmla="*/ 5597 w 11189"/>
                <a:gd name="T51" fmla="*/ 4717 h 10377"/>
                <a:gd name="T52" fmla="*/ 3208 w 11189"/>
                <a:gd name="T53" fmla="*/ 6082 h 10377"/>
                <a:gd name="T54" fmla="*/ 3208 w 11189"/>
                <a:gd name="T55" fmla="*/ 6414 h 10377"/>
                <a:gd name="T56" fmla="*/ 3558 w 11189"/>
                <a:gd name="T57" fmla="*/ 6764 h 10377"/>
                <a:gd name="T58" fmla="*/ 7637 w 11189"/>
                <a:gd name="T59" fmla="*/ 6764 h 10377"/>
                <a:gd name="T60" fmla="*/ 7987 w 11189"/>
                <a:gd name="T61" fmla="*/ 6414 h 10377"/>
                <a:gd name="T62" fmla="*/ 7987 w 11189"/>
                <a:gd name="T63" fmla="*/ 6082 h 10377"/>
                <a:gd name="T64" fmla="*/ 5597 w 11189"/>
                <a:gd name="T65" fmla="*/ 4717 h 10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189" h="10377">
                  <a:moveTo>
                    <a:pt x="10491" y="1"/>
                  </a:moveTo>
                  <a:lnTo>
                    <a:pt x="699" y="1"/>
                  </a:lnTo>
                  <a:cubicBezTo>
                    <a:pt x="313" y="1"/>
                    <a:pt x="0" y="313"/>
                    <a:pt x="0" y="699"/>
                  </a:cubicBezTo>
                  <a:lnTo>
                    <a:pt x="0" y="8281"/>
                  </a:lnTo>
                  <a:cubicBezTo>
                    <a:pt x="0" y="8667"/>
                    <a:pt x="313" y="8979"/>
                    <a:pt x="699" y="8979"/>
                  </a:cubicBezTo>
                  <a:lnTo>
                    <a:pt x="3497" y="8979"/>
                  </a:lnTo>
                  <a:lnTo>
                    <a:pt x="3497" y="9678"/>
                  </a:lnTo>
                  <a:cubicBezTo>
                    <a:pt x="3497" y="10064"/>
                    <a:pt x="3809" y="10377"/>
                    <a:pt x="4195" y="10377"/>
                  </a:cubicBezTo>
                  <a:lnTo>
                    <a:pt x="6993" y="10377"/>
                  </a:lnTo>
                  <a:cubicBezTo>
                    <a:pt x="7379" y="10377"/>
                    <a:pt x="7692" y="10064"/>
                    <a:pt x="7692" y="9678"/>
                  </a:cubicBezTo>
                  <a:lnTo>
                    <a:pt x="7692" y="8979"/>
                  </a:lnTo>
                  <a:lnTo>
                    <a:pt x="10489" y="8979"/>
                  </a:lnTo>
                  <a:cubicBezTo>
                    <a:pt x="10876" y="8979"/>
                    <a:pt x="11188" y="8667"/>
                    <a:pt x="11188" y="8281"/>
                  </a:cubicBezTo>
                  <a:lnTo>
                    <a:pt x="11188" y="699"/>
                  </a:lnTo>
                  <a:cubicBezTo>
                    <a:pt x="11189" y="313"/>
                    <a:pt x="10877" y="0"/>
                    <a:pt x="10491" y="1"/>
                  </a:cubicBezTo>
                  <a:close/>
                  <a:moveTo>
                    <a:pt x="10406" y="8109"/>
                  </a:moveTo>
                  <a:lnTo>
                    <a:pt x="789" y="8109"/>
                  </a:lnTo>
                  <a:lnTo>
                    <a:pt x="789" y="878"/>
                  </a:lnTo>
                  <a:lnTo>
                    <a:pt x="10405" y="878"/>
                  </a:lnTo>
                  <a:lnTo>
                    <a:pt x="10406" y="8109"/>
                  </a:lnTo>
                  <a:close/>
                  <a:moveTo>
                    <a:pt x="4402" y="3181"/>
                  </a:moveTo>
                  <a:cubicBezTo>
                    <a:pt x="4402" y="2513"/>
                    <a:pt x="4949" y="1974"/>
                    <a:pt x="5618" y="1986"/>
                  </a:cubicBezTo>
                  <a:cubicBezTo>
                    <a:pt x="6274" y="1998"/>
                    <a:pt x="6814" y="2569"/>
                    <a:pt x="6789" y="3224"/>
                  </a:cubicBezTo>
                  <a:cubicBezTo>
                    <a:pt x="6762" y="3986"/>
                    <a:pt x="6022" y="4564"/>
                    <a:pt x="5214" y="4316"/>
                  </a:cubicBezTo>
                  <a:cubicBezTo>
                    <a:pt x="4726" y="4164"/>
                    <a:pt x="4402" y="3694"/>
                    <a:pt x="4402" y="3181"/>
                  </a:cubicBezTo>
                  <a:close/>
                  <a:moveTo>
                    <a:pt x="5597" y="4717"/>
                  </a:moveTo>
                  <a:cubicBezTo>
                    <a:pt x="4799" y="4717"/>
                    <a:pt x="3208" y="5174"/>
                    <a:pt x="3208" y="6082"/>
                  </a:cubicBezTo>
                  <a:lnTo>
                    <a:pt x="3208" y="6414"/>
                  </a:lnTo>
                  <a:cubicBezTo>
                    <a:pt x="3208" y="6607"/>
                    <a:pt x="3364" y="6764"/>
                    <a:pt x="3558" y="6764"/>
                  </a:cubicBezTo>
                  <a:lnTo>
                    <a:pt x="7637" y="6764"/>
                  </a:lnTo>
                  <a:cubicBezTo>
                    <a:pt x="7829" y="6764"/>
                    <a:pt x="7987" y="6608"/>
                    <a:pt x="7987" y="6414"/>
                  </a:cubicBezTo>
                  <a:lnTo>
                    <a:pt x="7987" y="6082"/>
                  </a:lnTo>
                  <a:cubicBezTo>
                    <a:pt x="7987" y="5174"/>
                    <a:pt x="6394" y="4717"/>
                    <a:pt x="5597" y="47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endParaRPr lang="en-US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  <p:sp>
        <p:nvSpPr>
          <p:cNvPr id="64" name="文本框 63"/>
          <p:cNvSpPr txBox="1"/>
          <p:nvPr/>
        </p:nvSpPr>
        <p:spPr>
          <a:xfrm>
            <a:off x="8075927" y="3875517"/>
            <a:ext cx="3012487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+mn-ea"/>
              </a:rPr>
              <a:t>第三部分（</a:t>
            </a:r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+mn-ea"/>
              </a:rPr>
              <a:t>6</a:t>
            </a:r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+mn-ea"/>
              </a:rPr>
              <a:t>）：总结全文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+mn-ea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8191520" y="4235508"/>
            <a:ext cx="2781300" cy="6176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守卫在西沙群岛的英雄儿女必将使西沙群岛变得更加美丽和富饶。</a:t>
            </a:r>
            <a:endParaRPr lang="zh-CN" altLang="en-US" sz="1200" b="1">
              <a:solidFill>
                <a:schemeClr val="tx1">
                  <a:lumMod val="75000"/>
                  <a:lumOff val="2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409575" y="1426412"/>
            <a:ext cx="11372850" cy="423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b="1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课文按照总、分、总的记叙顺序分为三段。</a:t>
            </a:r>
            <a:endParaRPr lang="zh-CN" altLang="en-US" sz="1600" b="1">
              <a:solidFill>
                <a:schemeClr val="tx1">
                  <a:lumMod val="75000"/>
                  <a:lumOff val="2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842321" y="2790567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>
                <a:solidFill>
                  <a:schemeClr val="accent1"/>
                </a:solidFill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巩固练习</a:t>
            </a:r>
            <a:endParaRPr lang="zh-CN" altLang="en-US" sz="4800" b="1">
              <a:solidFill>
                <a:schemeClr val="accent1"/>
              </a:solidFill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842321" y="1650776"/>
            <a:ext cx="1227381" cy="8696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u="sng">
                <a:solidFill>
                  <a:schemeClr val="accent1"/>
                </a:solidFill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03</a:t>
            </a:r>
            <a:endParaRPr lang="zh-CN" altLang="en-US" sz="6000" b="1" u="sng">
              <a:solidFill>
                <a:schemeClr val="accent1"/>
              </a:solidFill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1376359" y="450984"/>
            <a:ext cx="492125" cy="95250"/>
            <a:chOff x="11039475" y="6534150"/>
            <a:chExt cx="492125" cy="95250"/>
          </a:xfrm>
        </p:grpSpPr>
        <p:sp>
          <p:nvSpPr>
            <p:cNvPr id="7" name="椭圆 6"/>
            <p:cNvSpPr/>
            <p:nvPr userDrawn="1"/>
          </p:nvSpPr>
          <p:spPr>
            <a:xfrm>
              <a:off x="11039475" y="6534150"/>
              <a:ext cx="95250" cy="952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 userDrawn="1"/>
          </p:nvSpPr>
          <p:spPr>
            <a:xfrm>
              <a:off x="11171767" y="6534150"/>
              <a:ext cx="95250" cy="952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 userDrawn="1"/>
          </p:nvSpPr>
          <p:spPr>
            <a:xfrm>
              <a:off x="11304059" y="6534150"/>
              <a:ext cx="95250" cy="952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 userDrawn="1"/>
          </p:nvSpPr>
          <p:spPr>
            <a:xfrm>
              <a:off x="11436350" y="6534150"/>
              <a:ext cx="95250" cy="952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77744" y="592399"/>
            <a:ext cx="22365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>
                <a:solidFill>
                  <a:schemeClr val="accent1"/>
                </a:solidFill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巩固练习</a:t>
            </a:r>
            <a:endParaRPr lang="zh-CN" altLang="en-US" sz="4000" b="1">
              <a:solidFill>
                <a:schemeClr val="accent1"/>
              </a:solidFill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  <p:sp>
        <p:nvSpPr>
          <p:cNvPr id="52" name="任意多边形: 形状 51"/>
          <p:cNvSpPr/>
          <p:nvPr/>
        </p:nvSpPr>
        <p:spPr bwMode="auto">
          <a:xfrm rot="2700000">
            <a:off x="2194938" y="1969836"/>
            <a:ext cx="1774008" cy="649770"/>
          </a:xfrm>
          <a:custGeom>
            <a:avLst/>
            <a:gdLst>
              <a:gd name="T0" fmla="*/ 2147483647 w 821"/>
              <a:gd name="T1" fmla="*/ 2147483647 h 301"/>
              <a:gd name="T2" fmla="*/ 0 w 821"/>
              <a:gd name="T3" fmla="*/ 2147483647 h 301"/>
              <a:gd name="T4" fmla="*/ 2147483647 w 821"/>
              <a:gd name="T5" fmla="*/ 2147483647 h 301"/>
              <a:gd name="T6" fmla="*/ 2147483647 w 821"/>
              <a:gd name="T7" fmla="*/ 0 h 301"/>
              <a:gd name="T8" fmla="*/ 2147483647 w 821"/>
              <a:gd name="T9" fmla="*/ 0 h 301"/>
              <a:gd name="T10" fmla="*/ 2147483647 w 821"/>
              <a:gd name="T11" fmla="*/ 2147483647 h 30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21"/>
              <a:gd name="T19" fmla="*/ 0 h 301"/>
              <a:gd name="T20" fmla="*/ 821 w 821"/>
              <a:gd name="T21" fmla="*/ 301 h 30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21" h="301">
                <a:moveTo>
                  <a:pt x="282" y="20"/>
                </a:moveTo>
                <a:cubicBezTo>
                  <a:pt x="0" y="301"/>
                  <a:pt x="0" y="301"/>
                  <a:pt x="0" y="301"/>
                </a:cubicBezTo>
                <a:cubicBezTo>
                  <a:pt x="821" y="301"/>
                  <a:pt x="821" y="301"/>
                  <a:pt x="821" y="301"/>
                </a:cubicBezTo>
                <a:cubicBezTo>
                  <a:pt x="821" y="0"/>
                  <a:pt x="821" y="0"/>
                  <a:pt x="821" y="0"/>
                </a:cubicBezTo>
                <a:cubicBezTo>
                  <a:pt x="328" y="0"/>
                  <a:pt x="328" y="0"/>
                  <a:pt x="328" y="0"/>
                </a:cubicBezTo>
                <a:cubicBezTo>
                  <a:pt x="302" y="7"/>
                  <a:pt x="290" y="15"/>
                  <a:pt x="282" y="20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endParaRPr lang="zh-CN" altLang="en-US" sz="1515">
              <a:latin typeface="Arial" panose="020B0604020202020204" pitchFamily="34" charset="0"/>
              <a:ea typeface="思源黑体 CN Normal" panose="020B04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任意多边形: 形状 52"/>
          <p:cNvSpPr/>
          <p:nvPr/>
        </p:nvSpPr>
        <p:spPr bwMode="auto">
          <a:xfrm rot="2700000">
            <a:off x="3420522" y="2984380"/>
            <a:ext cx="652813" cy="1773179"/>
          </a:xfrm>
          <a:custGeom>
            <a:avLst/>
            <a:gdLst>
              <a:gd name="T0" fmla="*/ 2147483647 w 302"/>
              <a:gd name="T1" fmla="*/ 2147483647 h 821"/>
              <a:gd name="T2" fmla="*/ 0 w 302"/>
              <a:gd name="T3" fmla="*/ 0 h 821"/>
              <a:gd name="T4" fmla="*/ 0 w 302"/>
              <a:gd name="T5" fmla="*/ 2147483647 h 821"/>
              <a:gd name="T6" fmla="*/ 2147483647 w 302"/>
              <a:gd name="T7" fmla="*/ 2147483647 h 821"/>
              <a:gd name="T8" fmla="*/ 2147483647 w 302"/>
              <a:gd name="T9" fmla="*/ 2147483647 h 821"/>
              <a:gd name="T10" fmla="*/ 2147483647 w 302"/>
              <a:gd name="T11" fmla="*/ 2147483647 h 82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02"/>
              <a:gd name="T19" fmla="*/ 0 h 821"/>
              <a:gd name="T20" fmla="*/ 302 w 302"/>
              <a:gd name="T21" fmla="*/ 821 h 82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02" h="821">
                <a:moveTo>
                  <a:pt x="282" y="282"/>
                </a:moveTo>
                <a:cubicBezTo>
                  <a:pt x="0" y="0"/>
                  <a:pt x="0" y="0"/>
                  <a:pt x="0" y="0"/>
                </a:cubicBezTo>
                <a:cubicBezTo>
                  <a:pt x="0" y="821"/>
                  <a:pt x="0" y="821"/>
                  <a:pt x="0" y="821"/>
                </a:cubicBezTo>
                <a:cubicBezTo>
                  <a:pt x="302" y="821"/>
                  <a:pt x="302" y="821"/>
                  <a:pt x="302" y="821"/>
                </a:cubicBezTo>
                <a:cubicBezTo>
                  <a:pt x="302" y="328"/>
                  <a:pt x="302" y="328"/>
                  <a:pt x="302" y="328"/>
                </a:cubicBezTo>
                <a:cubicBezTo>
                  <a:pt x="295" y="301"/>
                  <a:pt x="286" y="290"/>
                  <a:pt x="282" y="282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endParaRPr lang="zh-CN" altLang="en-US" sz="1515">
              <a:latin typeface="Arial" panose="020B0604020202020204" pitchFamily="34" charset="0"/>
              <a:ea typeface="思源黑体 CN Normal" panose="020B04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任意多边形: 形状 53"/>
          <p:cNvSpPr/>
          <p:nvPr/>
        </p:nvSpPr>
        <p:spPr bwMode="auto">
          <a:xfrm rot="2700000">
            <a:off x="2978132" y="2552439"/>
            <a:ext cx="1702793" cy="982869"/>
          </a:xfrm>
          <a:custGeom>
            <a:avLst/>
            <a:gdLst>
              <a:gd name="T0" fmla="*/ 2147483647 w 788"/>
              <a:gd name="T1" fmla="*/ 2147483647 h 455"/>
              <a:gd name="T2" fmla="*/ 2147483647 w 788"/>
              <a:gd name="T3" fmla="*/ 2147483647 h 455"/>
              <a:gd name="T4" fmla="*/ 2147483647 w 788"/>
              <a:gd name="T5" fmla="*/ 2147483647 h 455"/>
              <a:gd name="T6" fmla="*/ 2147483647 w 788"/>
              <a:gd name="T7" fmla="*/ 2147483647 h 455"/>
              <a:gd name="T8" fmla="*/ 2147483647 w 788"/>
              <a:gd name="T9" fmla="*/ 2147483647 h 455"/>
              <a:gd name="T10" fmla="*/ 2147483647 w 788"/>
              <a:gd name="T11" fmla="*/ 2147483647 h 455"/>
              <a:gd name="T12" fmla="*/ 2147483647 w 788"/>
              <a:gd name="T13" fmla="*/ 2147483647 h 455"/>
              <a:gd name="T14" fmla="*/ 2147483647 w 788"/>
              <a:gd name="T15" fmla="*/ 2147483647 h 455"/>
              <a:gd name="T16" fmla="*/ 2147483647 w 788"/>
              <a:gd name="T17" fmla="*/ 2147483647 h 455"/>
              <a:gd name="T18" fmla="*/ 2147483647 w 788"/>
              <a:gd name="T19" fmla="*/ 2147483647 h 455"/>
              <a:gd name="T20" fmla="*/ 2147483647 w 788"/>
              <a:gd name="T21" fmla="*/ 2147483647 h 455"/>
              <a:gd name="T22" fmla="*/ 2147483647 w 788"/>
              <a:gd name="T23" fmla="*/ 2147483647 h 455"/>
              <a:gd name="T24" fmla="*/ 2147483647 w 788"/>
              <a:gd name="T25" fmla="*/ 2147483647 h 455"/>
              <a:gd name="T26" fmla="*/ 2147483647 w 788"/>
              <a:gd name="T27" fmla="*/ 2147483647 h 455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788"/>
              <a:gd name="T43" fmla="*/ 0 h 455"/>
              <a:gd name="T44" fmla="*/ 788 w 788"/>
              <a:gd name="T45" fmla="*/ 455 h 455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788" h="455">
                <a:moveTo>
                  <a:pt x="492" y="94"/>
                </a:moveTo>
                <a:cubicBezTo>
                  <a:pt x="477" y="78"/>
                  <a:pt x="445" y="75"/>
                  <a:pt x="418" y="75"/>
                </a:cubicBezTo>
                <a:cubicBezTo>
                  <a:pt x="241" y="75"/>
                  <a:pt x="241" y="75"/>
                  <a:pt x="241" y="75"/>
                </a:cubicBezTo>
                <a:cubicBezTo>
                  <a:pt x="241" y="29"/>
                  <a:pt x="241" y="29"/>
                  <a:pt x="241" y="29"/>
                </a:cubicBezTo>
                <a:cubicBezTo>
                  <a:pt x="241" y="12"/>
                  <a:pt x="222" y="0"/>
                  <a:pt x="207" y="12"/>
                </a:cubicBezTo>
                <a:cubicBezTo>
                  <a:pt x="16" y="202"/>
                  <a:pt x="16" y="202"/>
                  <a:pt x="16" y="202"/>
                </a:cubicBezTo>
                <a:cubicBezTo>
                  <a:pt x="0" y="216"/>
                  <a:pt x="0" y="238"/>
                  <a:pt x="16" y="252"/>
                </a:cubicBezTo>
                <a:cubicBezTo>
                  <a:pt x="207" y="442"/>
                  <a:pt x="207" y="442"/>
                  <a:pt x="207" y="442"/>
                </a:cubicBezTo>
                <a:cubicBezTo>
                  <a:pt x="222" y="455"/>
                  <a:pt x="241" y="444"/>
                  <a:pt x="241" y="426"/>
                </a:cubicBezTo>
                <a:cubicBezTo>
                  <a:pt x="241" y="381"/>
                  <a:pt x="241" y="381"/>
                  <a:pt x="241" y="381"/>
                </a:cubicBezTo>
                <a:cubicBezTo>
                  <a:pt x="241" y="381"/>
                  <a:pt x="633" y="381"/>
                  <a:pt x="683" y="381"/>
                </a:cubicBezTo>
                <a:cubicBezTo>
                  <a:pt x="739" y="381"/>
                  <a:pt x="784" y="411"/>
                  <a:pt x="784" y="446"/>
                </a:cubicBezTo>
                <a:cubicBezTo>
                  <a:pt x="784" y="446"/>
                  <a:pt x="788" y="421"/>
                  <a:pt x="763" y="390"/>
                </a:cubicBezTo>
                <a:cubicBezTo>
                  <a:pt x="750" y="375"/>
                  <a:pt x="492" y="94"/>
                  <a:pt x="492" y="94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endParaRPr lang="zh-CN" altLang="en-US" sz="1515">
              <a:latin typeface="Arial" panose="020B0604020202020204" pitchFamily="34" charset="0"/>
              <a:ea typeface="思源黑体 CN Normal" panose="020B04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任意多边形: 形状 75"/>
          <p:cNvSpPr/>
          <p:nvPr/>
        </p:nvSpPr>
        <p:spPr bwMode="auto">
          <a:xfrm rot="2700000">
            <a:off x="1289198" y="4210737"/>
            <a:ext cx="1772182" cy="649770"/>
          </a:xfrm>
          <a:custGeom>
            <a:avLst/>
            <a:gdLst>
              <a:gd name="T0" fmla="*/ 2147483647 w 820"/>
              <a:gd name="T1" fmla="*/ 2147483647 h 301"/>
              <a:gd name="T2" fmla="*/ 2147483647 w 820"/>
              <a:gd name="T3" fmla="*/ 0 h 301"/>
              <a:gd name="T4" fmla="*/ 0 w 820"/>
              <a:gd name="T5" fmla="*/ 0 h 301"/>
              <a:gd name="T6" fmla="*/ 0 w 820"/>
              <a:gd name="T7" fmla="*/ 2147483647 h 301"/>
              <a:gd name="T8" fmla="*/ 2147483647 w 820"/>
              <a:gd name="T9" fmla="*/ 2147483647 h 301"/>
              <a:gd name="T10" fmla="*/ 2147483647 w 820"/>
              <a:gd name="T11" fmla="*/ 2147483647 h 30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20"/>
              <a:gd name="T19" fmla="*/ 0 h 301"/>
              <a:gd name="T20" fmla="*/ 820 w 820"/>
              <a:gd name="T21" fmla="*/ 301 h 30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20" h="301">
                <a:moveTo>
                  <a:pt x="539" y="282"/>
                </a:moveTo>
                <a:cubicBezTo>
                  <a:pt x="820" y="0"/>
                  <a:pt x="820" y="0"/>
                  <a:pt x="82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01"/>
                  <a:pt x="0" y="301"/>
                  <a:pt x="0" y="301"/>
                </a:cubicBezTo>
                <a:cubicBezTo>
                  <a:pt x="493" y="301"/>
                  <a:pt x="493" y="301"/>
                  <a:pt x="493" y="301"/>
                </a:cubicBezTo>
                <a:cubicBezTo>
                  <a:pt x="519" y="294"/>
                  <a:pt x="531" y="286"/>
                  <a:pt x="539" y="282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endParaRPr lang="zh-CN" altLang="en-US" sz="1515">
              <a:latin typeface="Arial" panose="020B0604020202020204" pitchFamily="34" charset="0"/>
              <a:ea typeface="思源黑体 CN Normal" panose="020B04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任意多边形: 形状 76"/>
          <p:cNvSpPr/>
          <p:nvPr/>
        </p:nvSpPr>
        <p:spPr bwMode="auto">
          <a:xfrm rot="2700000">
            <a:off x="2496685" y="3766327"/>
            <a:ext cx="987893" cy="1708385"/>
          </a:xfrm>
          <a:custGeom>
            <a:avLst/>
            <a:gdLst>
              <a:gd name="T0" fmla="*/ 2147483647 w 457"/>
              <a:gd name="T1" fmla="*/ 2147483647 h 791"/>
              <a:gd name="T2" fmla="*/ 2147483647 w 457"/>
              <a:gd name="T3" fmla="*/ 2147483647 h 791"/>
              <a:gd name="T4" fmla="*/ 2147483647 w 457"/>
              <a:gd name="T5" fmla="*/ 2147483647 h 791"/>
              <a:gd name="T6" fmla="*/ 2147483647 w 457"/>
              <a:gd name="T7" fmla="*/ 2147483647 h 791"/>
              <a:gd name="T8" fmla="*/ 2147483647 w 457"/>
              <a:gd name="T9" fmla="*/ 2147483647 h 791"/>
              <a:gd name="T10" fmla="*/ 2147483647 w 457"/>
              <a:gd name="T11" fmla="*/ 2147483647 h 791"/>
              <a:gd name="T12" fmla="*/ 2147483647 w 457"/>
              <a:gd name="T13" fmla="*/ 2147483647 h 791"/>
              <a:gd name="T14" fmla="*/ 2147483647 w 457"/>
              <a:gd name="T15" fmla="*/ 2147483647 h 791"/>
              <a:gd name="T16" fmla="*/ 2147483647 w 457"/>
              <a:gd name="T17" fmla="*/ 2147483647 h 791"/>
              <a:gd name="T18" fmla="*/ 2147483647 w 457"/>
              <a:gd name="T19" fmla="*/ 2147483647 h 791"/>
              <a:gd name="T20" fmla="*/ 2147483647 w 457"/>
              <a:gd name="T21" fmla="*/ 2147483647 h 791"/>
              <a:gd name="T22" fmla="*/ 0 w 457"/>
              <a:gd name="T23" fmla="*/ 2147483647 h 791"/>
              <a:gd name="T24" fmla="*/ 2147483647 w 457"/>
              <a:gd name="T25" fmla="*/ 2147483647 h 791"/>
              <a:gd name="T26" fmla="*/ 2147483647 w 457"/>
              <a:gd name="T27" fmla="*/ 2147483647 h 791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457"/>
              <a:gd name="T43" fmla="*/ 0 h 791"/>
              <a:gd name="T44" fmla="*/ 457 w 457"/>
              <a:gd name="T45" fmla="*/ 791 h 791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457" h="791">
                <a:moveTo>
                  <a:pt x="363" y="492"/>
                </a:moveTo>
                <a:cubicBezTo>
                  <a:pt x="378" y="477"/>
                  <a:pt x="381" y="445"/>
                  <a:pt x="381" y="418"/>
                </a:cubicBezTo>
                <a:cubicBezTo>
                  <a:pt x="381" y="241"/>
                  <a:pt x="381" y="241"/>
                  <a:pt x="381" y="241"/>
                </a:cubicBezTo>
                <a:cubicBezTo>
                  <a:pt x="428" y="241"/>
                  <a:pt x="428" y="241"/>
                  <a:pt x="428" y="241"/>
                </a:cubicBezTo>
                <a:cubicBezTo>
                  <a:pt x="445" y="241"/>
                  <a:pt x="457" y="221"/>
                  <a:pt x="444" y="207"/>
                </a:cubicBezTo>
                <a:cubicBezTo>
                  <a:pt x="254" y="16"/>
                  <a:pt x="254" y="16"/>
                  <a:pt x="254" y="16"/>
                </a:cubicBezTo>
                <a:cubicBezTo>
                  <a:pt x="241" y="0"/>
                  <a:pt x="218" y="0"/>
                  <a:pt x="204" y="16"/>
                </a:cubicBezTo>
                <a:cubicBezTo>
                  <a:pt x="15" y="207"/>
                  <a:pt x="15" y="207"/>
                  <a:pt x="15" y="207"/>
                </a:cubicBezTo>
                <a:cubicBezTo>
                  <a:pt x="2" y="222"/>
                  <a:pt x="13" y="241"/>
                  <a:pt x="31" y="241"/>
                </a:cubicBezTo>
                <a:cubicBezTo>
                  <a:pt x="75" y="241"/>
                  <a:pt x="75" y="241"/>
                  <a:pt x="75" y="241"/>
                </a:cubicBezTo>
                <a:cubicBezTo>
                  <a:pt x="75" y="241"/>
                  <a:pt x="75" y="633"/>
                  <a:pt x="75" y="683"/>
                </a:cubicBezTo>
                <a:cubicBezTo>
                  <a:pt x="75" y="739"/>
                  <a:pt x="42" y="784"/>
                  <a:pt x="0" y="784"/>
                </a:cubicBezTo>
                <a:cubicBezTo>
                  <a:pt x="0" y="784"/>
                  <a:pt x="31" y="791"/>
                  <a:pt x="66" y="762"/>
                </a:cubicBezTo>
                <a:cubicBezTo>
                  <a:pt x="81" y="750"/>
                  <a:pt x="363" y="492"/>
                  <a:pt x="363" y="49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endParaRPr lang="zh-CN" altLang="en-US" sz="1515">
              <a:latin typeface="Arial" panose="020B0604020202020204" pitchFamily="34" charset="0"/>
              <a:ea typeface="思源黑体 CN Normal" panose="020B04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任意多边形: 形状 77"/>
          <p:cNvSpPr/>
          <p:nvPr/>
        </p:nvSpPr>
        <p:spPr bwMode="auto">
          <a:xfrm rot="2700000">
            <a:off x="1183520" y="2071493"/>
            <a:ext cx="650988" cy="1773179"/>
          </a:xfrm>
          <a:custGeom>
            <a:avLst/>
            <a:gdLst>
              <a:gd name="T0" fmla="*/ 2147483647 w 301"/>
              <a:gd name="T1" fmla="*/ 2147483647 h 821"/>
              <a:gd name="T2" fmla="*/ 2147483647 w 301"/>
              <a:gd name="T3" fmla="*/ 2147483647 h 821"/>
              <a:gd name="T4" fmla="*/ 2147483647 w 301"/>
              <a:gd name="T5" fmla="*/ 0 h 821"/>
              <a:gd name="T6" fmla="*/ 0 w 301"/>
              <a:gd name="T7" fmla="*/ 0 h 821"/>
              <a:gd name="T8" fmla="*/ 0 w 301"/>
              <a:gd name="T9" fmla="*/ 2147483647 h 821"/>
              <a:gd name="T10" fmla="*/ 2147483647 w 301"/>
              <a:gd name="T11" fmla="*/ 2147483647 h 82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01"/>
              <a:gd name="T19" fmla="*/ 0 h 821"/>
              <a:gd name="T20" fmla="*/ 301 w 301"/>
              <a:gd name="T21" fmla="*/ 821 h 82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01" h="821">
                <a:moveTo>
                  <a:pt x="20" y="539"/>
                </a:moveTo>
                <a:cubicBezTo>
                  <a:pt x="301" y="821"/>
                  <a:pt x="301" y="821"/>
                  <a:pt x="301" y="821"/>
                </a:cubicBezTo>
                <a:cubicBezTo>
                  <a:pt x="301" y="0"/>
                  <a:pt x="301" y="0"/>
                  <a:pt x="30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93"/>
                  <a:pt x="0" y="493"/>
                  <a:pt x="0" y="493"/>
                </a:cubicBezTo>
                <a:cubicBezTo>
                  <a:pt x="7" y="520"/>
                  <a:pt x="15" y="532"/>
                  <a:pt x="20" y="539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endParaRPr lang="zh-CN" altLang="en-US" sz="1515">
              <a:latin typeface="Arial" panose="020B0604020202020204" pitchFamily="34" charset="0"/>
              <a:ea typeface="思源黑体 CN Normal" panose="020B04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任意多边形: 形状 78"/>
          <p:cNvSpPr/>
          <p:nvPr/>
        </p:nvSpPr>
        <p:spPr bwMode="auto">
          <a:xfrm rot="2700000">
            <a:off x="570854" y="3290572"/>
            <a:ext cx="1709184" cy="984694"/>
          </a:xfrm>
          <a:custGeom>
            <a:avLst/>
            <a:gdLst>
              <a:gd name="T0" fmla="*/ 2147483647 w 791"/>
              <a:gd name="T1" fmla="*/ 2147483647 h 456"/>
              <a:gd name="T2" fmla="*/ 2147483647 w 791"/>
              <a:gd name="T3" fmla="*/ 2147483647 h 456"/>
              <a:gd name="T4" fmla="*/ 2147483647 w 791"/>
              <a:gd name="T5" fmla="*/ 2147483647 h 456"/>
              <a:gd name="T6" fmla="*/ 2147483647 w 791"/>
              <a:gd name="T7" fmla="*/ 2147483647 h 456"/>
              <a:gd name="T8" fmla="*/ 2147483647 w 791"/>
              <a:gd name="T9" fmla="*/ 2147483647 h 456"/>
              <a:gd name="T10" fmla="*/ 2147483647 w 791"/>
              <a:gd name="T11" fmla="*/ 2147483647 h 456"/>
              <a:gd name="T12" fmla="*/ 2147483647 w 791"/>
              <a:gd name="T13" fmla="*/ 2147483647 h 456"/>
              <a:gd name="T14" fmla="*/ 2147483647 w 791"/>
              <a:gd name="T15" fmla="*/ 2147483647 h 456"/>
              <a:gd name="T16" fmla="*/ 2147483647 w 791"/>
              <a:gd name="T17" fmla="*/ 2147483647 h 456"/>
              <a:gd name="T18" fmla="*/ 2147483647 w 791"/>
              <a:gd name="T19" fmla="*/ 2147483647 h 456"/>
              <a:gd name="T20" fmla="*/ 2147483647 w 791"/>
              <a:gd name="T21" fmla="*/ 2147483647 h 456"/>
              <a:gd name="T22" fmla="*/ 2147483647 w 791"/>
              <a:gd name="T23" fmla="*/ 0 h 456"/>
              <a:gd name="T24" fmla="*/ 2147483647 w 791"/>
              <a:gd name="T25" fmla="*/ 2147483647 h 456"/>
              <a:gd name="T26" fmla="*/ 2147483647 w 791"/>
              <a:gd name="T27" fmla="*/ 2147483647 h 45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791"/>
              <a:gd name="T43" fmla="*/ 0 h 456"/>
              <a:gd name="T44" fmla="*/ 791 w 791"/>
              <a:gd name="T45" fmla="*/ 456 h 45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791" h="456">
                <a:moveTo>
                  <a:pt x="298" y="362"/>
                </a:moveTo>
                <a:cubicBezTo>
                  <a:pt x="314" y="378"/>
                  <a:pt x="345" y="381"/>
                  <a:pt x="373" y="381"/>
                </a:cubicBezTo>
                <a:cubicBezTo>
                  <a:pt x="550" y="381"/>
                  <a:pt x="550" y="381"/>
                  <a:pt x="550" y="381"/>
                </a:cubicBezTo>
                <a:cubicBezTo>
                  <a:pt x="550" y="428"/>
                  <a:pt x="550" y="428"/>
                  <a:pt x="550" y="428"/>
                </a:cubicBezTo>
                <a:cubicBezTo>
                  <a:pt x="550" y="444"/>
                  <a:pt x="569" y="456"/>
                  <a:pt x="584" y="444"/>
                </a:cubicBezTo>
                <a:cubicBezTo>
                  <a:pt x="774" y="254"/>
                  <a:pt x="774" y="254"/>
                  <a:pt x="774" y="254"/>
                </a:cubicBezTo>
                <a:cubicBezTo>
                  <a:pt x="791" y="240"/>
                  <a:pt x="791" y="218"/>
                  <a:pt x="774" y="204"/>
                </a:cubicBezTo>
                <a:cubicBezTo>
                  <a:pt x="584" y="14"/>
                  <a:pt x="584" y="14"/>
                  <a:pt x="584" y="14"/>
                </a:cubicBezTo>
                <a:cubicBezTo>
                  <a:pt x="569" y="2"/>
                  <a:pt x="550" y="12"/>
                  <a:pt x="550" y="31"/>
                </a:cubicBezTo>
                <a:cubicBezTo>
                  <a:pt x="549" y="75"/>
                  <a:pt x="549" y="75"/>
                  <a:pt x="549" y="75"/>
                </a:cubicBezTo>
                <a:cubicBezTo>
                  <a:pt x="549" y="75"/>
                  <a:pt x="157" y="75"/>
                  <a:pt x="107" y="75"/>
                </a:cubicBezTo>
                <a:cubicBezTo>
                  <a:pt x="51" y="75"/>
                  <a:pt x="6" y="42"/>
                  <a:pt x="6" y="0"/>
                </a:cubicBezTo>
                <a:cubicBezTo>
                  <a:pt x="6" y="0"/>
                  <a:pt x="0" y="31"/>
                  <a:pt x="28" y="66"/>
                </a:cubicBezTo>
                <a:cubicBezTo>
                  <a:pt x="40" y="81"/>
                  <a:pt x="298" y="362"/>
                  <a:pt x="298" y="362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endParaRPr lang="zh-CN" altLang="en-US" sz="1515">
              <a:latin typeface="Arial" panose="020B0604020202020204" pitchFamily="34" charset="0"/>
              <a:ea typeface="思源黑体 CN Normal" panose="020B04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任意多边形: 形状 50"/>
          <p:cNvSpPr/>
          <p:nvPr/>
        </p:nvSpPr>
        <p:spPr bwMode="auto">
          <a:xfrm rot="2700000">
            <a:off x="1773944" y="1356924"/>
            <a:ext cx="987893" cy="1708385"/>
          </a:xfrm>
          <a:custGeom>
            <a:avLst/>
            <a:gdLst>
              <a:gd name="T0" fmla="*/ 2147483647 w 457"/>
              <a:gd name="T1" fmla="*/ 2147483647 h 791"/>
              <a:gd name="T2" fmla="*/ 2147483647 w 457"/>
              <a:gd name="T3" fmla="*/ 2147483647 h 791"/>
              <a:gd name="T4" fmla="*/ 2147483647 w 457"/>
              <a:gd name="T5" fmla="*/ 2147483647 h 791"/>
              <a:gd name="T6" fmla="*/ 2147483647 w 457"/>
              <a:gd name="T7" fmla="*/ 2147483647 h 791"/>
              <a:gd name="T8" fmla="*/ 2147483647 w 457"/>
              <a:gd name="T9" fmla="*/ 2147483647 h 791"/>
              <a:gd name="T10" fmla="*/ 2147483647 w 457"/>
              <a:gd name="T11" fmla="*/ 2147483647 h 791"/>
              <a:gd name="T12" fmla="*/ 2147483647 w 457"/>
              <a:gd name="T13" fmla="*/ 2147483647 h 791"/>
              <a:gd name="T14" fmla="*/ 2147483647 w 457"/>
              <a:gd name="T15" fmla="*/ 2147483647 h 791"/>
              <a:gd name="T16" fmla="*/ 2147483647 w 457"/>
              <a:gd name="T17" fmla="*/ 2147483647 h 791"/>
              <a:gd name="T18" fmla="*/ 2147483647 w 457"/>
              <a:gd name="T19" fmla="*/ 2147483647 h 791"/>
              <a:gd name="T20" fmla="*/ 2147483647 w 457"/>
              <a:gd name="T21" fmla="*/ 2147483647 h 791"/>
              <a:gd name="T22" fmla="*/ 2147483647 w 457"/>
              <a:gd name="T23" fmla="*/ 2147483647 h 791"/>
              <a:gd name="T24" fmla="*/ 2147483647 w 457"/>
              <a:gd name="T25" fmla="*/ 2147483647 h 791"/>
              <a:gd name="T26" fmla="*/ 2147483647 w 457"/>
              <a:gd name="T27" fmla="*/ 2147483647 h 791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457"/>
              <a:gd name="T43" fmla="*/ 0 h 791"/>
              <a:gd name="T44" fmla="*/ 457 w 457"/>
              <a:gd name="T45" fmla="*/ 791 h 791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457" h="791">
                <a:moveTo>
                  <a:pt x="94" y="299"/>
                </a:moveTo>
                <a:cubicBezTo>
                  <a:pt x="79" y="315"/>
                  <a:pt x="75" y="346"/>
                  <a:pt x="75" y="373"/>
                </a:cubicBezTo>
                <a:cubicBezTo>
                  <a:pt x="75" y="550"/>
                  <a:pt x="75" y="550"/>
                  <a:pt x="75" y="550"/>
                </a:cubicBezTo>
                <a:cubicBezTo>
                  <a:pt x="29" y="550"/>
                  <a:pt x="29" y="550"/>
                  <a:pt x="29" y="550"/>
                </a:cubicBezTo>
                <a:cubicBezTo>
                  <a:pt x="12" y="550"/>
                  <a:pt x="0" y="570"/>
                  <a:pt x="13" y="585"/>
                </a:cubicBezTo>
                <a:cubicBezTo>
                  <a:pt x="202" y="775"/>
                  <a:pt x="202" y="775"/>
                  <a:pt x="202" y="775"/>
                </a:cubicBezTo>
                <a:cubicBezTo>
                  <a:pt x="216" y="791"/>
                  <a:pt x="239" y="791"/>
                  <a:pt x="253" y="775"/>
                </a:cubicBezTo>
                <a:cubicBezTo>
                  <a:pt x="442" y="585"/>
                  <a:pt x="442" y="585"/>
                  <a:pt x="442" y="585"/>
                </a:cubicBezTo>
                <a:cubicBezTo>
                  <a:pt x="455" y="570"/>
                  <a:pt x="444" y="550"/>
                  <a:pt x="426" y="550"/>
                </a:cubicBezTo>
                <a:cubicBezTo>
                  <a:pt x="381" y="550"/>
                  <a:pt x="381" y="550"/>
                  <a:pt x="381" y="550"/>
                </a:cubicBezTo>
                <a:cubicBezTo>
                  <a:pt x="381" y="550"/>
                  <a:pt x="381" y="158"/>
                  <a:pt x="381" y="108"/>
                </a:cubicBezTo>
                <a:cubicBezTo>
                  <a:pt x="381" y="52"/>
                  <a:pt x="414" y="7"/>
                  <a:pt x="457" y="7"/>
                </a:cubicBezTo>
                <a:cubicBezTo>
                  <a:pt x="457" y="7"/>
                  <a:pt x="426" y="0"/>
                  <a:pt x="390" y="29"/>
                </a:cubicBezTo>
                <a:cubicBezTo>
                  <a:pt x="375" y="41"/>
                  <a:pt x="94" y="299"/>
                  <a:pt x="94" y="29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endParaRPr lang="zh-CN" altLang="en-US" sz="1515">
              <a:latin typeface="Arial" panose="020B0604020202020204" pitchFamily="34" charset="0"/>
              <a:ea typeface="思源黑体 CN Normal" panose="020B04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1713348" y="2251063"/>
            <a:ext cx="476412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2275" b="1">
                <a:solidFill>
                  <a:schemeClr val="bg1"/>
                </a:solidFill>
                <a:latin typeface="思源黑体 CN Normal" panose="020B0400000000000000" pitchFamily="34" charset="-122"/>
                <a:ea typeface="思源宋体 CN SemiBold" panose="02020600000000000000" pitchFamily="18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2275" b="1">
              <a:solidFill>
                <a:schemeClr val="bg1"/>
              </a:solidFill>
              <a:latin typeface="思源黑体 CN Normal" panose="020B0400000000000000" pitchFamily="34" charset="-122"/>
              <a:ea typeface="思源宋体 CN SemiBold" panose="02020600000000000000" pitchFamily="18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文本框 44"/>
          <p:cNvSpPr txBox="1">
            <a:spLocks noChangeArrowheads="1"/>
          </p:cNvSpPr>
          <p:nvPr/>
        </p:nvSpPr>
        <p:spPr bwMode="auto">
          <a:xfrm>
            <a:off x="1480696" y="3837769"/>
            <a:ext cx="479618" cy="456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2275" b="1">
                <a:solidFill>
                  <a:schemeClr val="bg1"/>
                </a:solidFill>
                <a:latin typeface="思源黑体 CN Normal" panose="020B0400000000000000" pitchFamily="34" charset="-122"/>
                <a:ea typeface="思源宋体 CN SemiBold" panose="02020600000000000000" pitchFamily="18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2275" b="1">
              <a:solidFill>
                <a:schemeClr val="bg1"/>
              </a:solidFill>
              <a:latin typeface="思源黑体 CN Normal" panose="020B0400000000000000" pitchFamily="34" charset="-122"/>
              <a:ea typeface="思源宋体 CN SemiBold" panose="02020600000000000000" pitchFamily="18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文本框 45"/>
          <p:cNvSpPr txBox="1">
            <a:spLocks noChangeArrowheads="1"/>
          </p:cNvSpPr>
          <p:nvPr/>
        </p:nvSpPr>
        <p:spPr bwMode="auto">
          <a:xfrm>
            <a:off x="2996568" y="4052318"/>
            <a:ext cx="479618" cy="456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2275" b="1">
                <a:solidFill>
                  <a:schemeClr val="bg1"/>
                </a:solidFill>
                <a:latin typeface="思源黑体 CN Normal" panose="020B0400000000000000" pitchFamily="34" charset="-122"/>
                <a:ea typeface="思源宋体 CN SemiBold" panose="02020600000000000000" pitchFamily="18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2275" b="1">
              <a:solidFill>
                <a:schemeClr val="bg1"/>
              </a:solidFill>
              <a:latin typeface="思源黑体 CN Normal" panose="020B0400000000000000" pitchFamily="34" charset="-122"/>
              <a:ea typeface="思源宋体 CN SemiBold" panose="02020600000000000000" pitchFamily="18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文本框 46"/>
          <p:cNvSpPr txBox="1">
            <a:spLocks noChangeArrowheads="1"/>
          </p:cNvSpPr>
          <p:nvPr/>
        </p:nvSpPr>
        <p:spPr bwMode="auto">
          <a:xfrm>
            <a:off x="3282826" y="2515557"/>
            <a:ext cx="479618" cy="456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2275" b="1">
                <a:solidFill>
                  <a:schemeClr val="bg1"/>
                </a:solidFill>
                <a:latin typeface="思源黑体 CN Normal" panose="020B0400000000000000" pitchFamily="34" charset="-122"/>
                <a:ea typeface="思源宋体 CN SemiBold" panose="02020600000000000000" pitchFamily="18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2275" b="1">
              <a:solidFill>
                <a:schemeClr val="bg1"/>
              </a:solidFill>
              <a:latin typeface="思源黑体 CN Normal" panose="020B0400000000000000" pitchFamily="34" charset="-122"/>
              <a:ea typeface="思源宋体 CN SemiBold" panose="02020600000000000000" pitchFamily="18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91" name="图片 90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2050600" y="2867415"/>
            <a:ext cx="1129420" cy="1129420"/>
          </a:xfrm>
          <a:custGeom>
            <a:avLst/>
            <a:gdLst>
              <a:gd name="connsiteX0" fmla="*/ 860527 w 1721054"/>
              <a:gd name="connsiteY0" fmla="*/ 0 h 1721054"/>
              <a:gd name="connsiteX1" fmla="*/ 1721054 w 1721054"/>
              <a:gd name="connsiteY1" fmla="*/ 860527 h 1721054"/>
              <a:gd name="connsiteX2" fmla="*/ 860527 w 1721054"/>
              <a:gd name="connsiteY2" fmla="*/ 1721054 h 1721054"/>
              <a:gd name="connsiteX3" fmla="*/ 0 w 1721054"/>
              <a:gd name="connsiteY3" fmla="*/ 860527 h 1721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1054" h="1721054">
                <a:moveTo>
                  <a:pt x="860527" y="0"/>
                </a:moveTo>
                <a:lnTo>
                  <a:pt x="1721054" y="860527"/>
                </a:lnTo>
                <a:lnTo>
                  <a:pt x="860527" y="1721054"/>
                </a:lnTo>
                <a:lnTo>
                  <a:pt x="0" y="860527"/>
                </a:lnTo>
                <a:close/>
              </a:path>
            </a:pathLst>
          </a:custGeom>
          <a:ln w="19050">
            <a:solidFill>
              <a:schemeClr val="accent1"/>
            </a:solidFill>
          </a:ln>
        </p:spPr>
      </p:pic>
      <p:sp>
        <p:nvSpPr>
          <p:cNvPr id="93" name="文本框 92"/>
          <p:cNvSpPr txBox="1"/>
          <p:nvPr/>
        </p:nvSpPr>
        <p:spPr>
          <a:xfrm>
            <a:off x="5303947" y="1772453"/>
            <a:ext cx="201549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+mn-ea"/>
              </a:rPr>
              <a:t>有感情朗读课文。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+mn-ea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5303947" y="2140753"/>
            <a:ext cx="2724568" cy="340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指名读课文，小组合作朗读课文。</a:t>
            </a:r>
            <a:endParaRPr lang="zh-CN" altLang="en-US" sz="1200" b="1">
              <a:solidFill>
                <a:schemeClr val="tx1">
                  <a:lumMod val="75000"/>
                  <a:lumOff val="2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8538214" y="1772453"/>
            <a:ext cx="2339174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+mn-ea"/>
              </a:rPr>
              <a:t>熟练掌握生字生词。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8538214" y="2140753"/>
            <a:ext cx="2724568" cy="340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指名读，开小火车给词语组词。</a:t>
            </a:r>
            <a:endParaRPr lang="zh-CN" altLang="en-US" sz="1200" b="1">
              <a:solidFill>
                <a:schemeClr val="tx1">
                  <a:lumMod val="75000"/>
                  <a:lumOff val="2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5303947" y="3765347"/>
            <a:ext cx="201549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+mn-ea"/>
              </a:rPr>
              <a:t>分析课文。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+mn-ea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5303947" y="4133647"/>
            <a:ext cx="2724568" cy="340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根据教师讲授，概括课文内容。</a:t>
            </a:r>
            <a:endParaRPr lang="zh-CN" altLang="en-US" sz="1200" b="1">
              <a:solidFill>
                <a:schemeClr val="tx1">
                  <a:lumMod val="75000"/>
                  <a:lumOff val="2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8538214" y="3765347"/>
            <a:ext cx="201549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+mn-ea"/>
              </a:rPr>
              <a:t>小组探究。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+mn-ea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8538214" y="4133647"/>
            <a:ext cx="2724568" cy="6176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提出自己的问题，小组讨论解决，</a:t>
            </a:r>
            <a:endParaRPr lang="en-US" altLang="zh-CN" sz="1200" b="1">
              <a:solidFill>
                <a:schemeClr val="tx1">
                  <a:lumMod val="75000"/>
                  <a:lumOff val="2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小组探究共同解决难题。</a:t>
            </a:r>
            <a:endParaRPr lang="zh-CN" altLang="en-US" sz="1200" b="1">
              <a:solidFill>
                <a:schemeClr val="tx1">
                  <a:lumMod val="75000"/>
                  <a:lumOff val="2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5" name="student-reading_73705"/>
          <p:cNvSpPr/>
          <p:nvPr/>
        </p:nvSpPr>
        <p:spPr>
          <a:xfrm>
            <a:off x="4655716" y="1802744"/>
            <a:ext cx="519337" cy="609685"/>
          </a:xfrm>
          <a:custGeom>
            <a:avLst/>
            <a:gdLst>
              <a:gd name="T0" fmla="*/ 2311 w 2389"/>
              <a:gd name="T1" fmla="*/ 1022 h 2809"/>
              <a:gd name="T2" fmla="*/ 1628 w 2389"/>
              <a:gd name="T3" fmla="*/ 1143 h 2809"/>
              <a:gd name="T4" fmla="*/ 1793 w 2389"/>
              <a:gd name="T5" fmla="*/ 746 h 2809"/>
              <a:gd name="T6" fmla="*/ 1740 w 2389"/>
              <a:gd name="T7" fmla="*/ 597 h 2809"/>
              <a:gd name="T8" fmla="*/ 1228 w 2389"/>
              <a:gd name="T9" fmla="*/ 0 h 2809"/>
              <a:gd name="T10" fmla="*/ 844 w 2389"/>
              <a:gd name="T11" fmla="*/ 207 h 2809"/>
              <a:gd name="T12" fmla="*/ 641 w 2389"/>
              <a:gd name="T13" fmla="*/ 650 h 2809"/>
              <a:gd name="T14" fmla="*/ 593 w 2389"/>
              <a:gd name="T15" fmla="*/ 746 h 2809"/>
              <a:gd name="T16" fmla="*/ 750 w 2389"/>
              <a:gd name="T17" fmla="*/ 1141 h 2809"/>
              <a:gd name="T18" fmla="*/ 24 w 2389"/>
              <a:gd name="T19" fmla="*/ 1036 h 2809"/>
              <a:gd name="T20" fmla="*/ 0 w 2389"/>
              <a:gd name="T21" fmla="*/ 2491 h 2809"/>
              <a:gd name="T22" fmla="*/ 983 w 2389"/>
              <a:gd name="T23" fmla="*/ 2722 h 2809"/>
              <a:gd name="T24" fmla="*/ 1049 w 2389"/>
              <a:gd name="T25" fmla="*/ 2809 h 2809"/>
              <a:gd name="T26" fmla="*/ 1407 w 2389"/>
              <a:gd name="T27" fmla="*/ 2742 h 2809"/>
              <a:gd name="T28" fmla="*/ 2334 w 2389"/>
              <a:gd name="T29" fmla="*/ 2557 h 2809"/>
              <a:gd name="T30" fmla="*/ 2389 w 2389"/>
              <a:gd name="T31" fmla="*/ 1087 h 2809"/>
              <a:gd name="T32" fmla="*/ 1274 w 2389"/>
              <a:gd name="T33" fmla="*/ 2676 h 2809"/>
              <a:gd name="T34" fmla="*/ 1116 w 2389"/>
              <a:gd name="T35" fmla="*/ 1362 h 2809"/>
              <a:gd name="T36" fmla="*/ 1274 w 2389"/>
              <a:gd name="T37" fmla="*/ 2676 h 2809"/>
              <a:gd name="T38" fmla="*/ 926 w 2389"/>
              <a:gd name="T39" fmla="*/ 1172 h 2809"/>
              <a:gd name="T40" fmla="*/ 804 w 2389"/>
              <a:gd name="T41" fmla="*/ 1009 h 2809"/>
              <a:gd name="T42" fmla="*/ 786 w 2389"/>
              <a:gd name="T43" fmla="*/ 1012 h 2809"/>
              <a:gd name="T44" fmla="*/ 718 w 2389"/>
              <a:gd name="T45" fmla="*/ 808 h 2809"/>
              <a:gd name="T46" fmla="*/ 772 w 2389"/>
              <a:gd name="T47" fmla="*/ 736 h 2809"/>
              <a:gd name="T48" fmla="*/ 927 w 2389"/>
              <a:gd name="T49" fmla="*/ 567 h 2809"/>
              <a:gd name="T50" fmla="*/ 1142 w 2389"/>
              <a:gd name="T51" fmla="*/ 571 h 2809"/>
              <a:gd name="T52" fmla="*/ 1614 w 2389"/>
              <a:gd name="T53" fmla="*/ 736 h 2809"/>
              <a:gd name="T54" fmla="*/ 1681 w 2389"/>
              <a:gd name="T55" fmla="*/ 819 h 2809"/>
              <a:gd name="T56" fmla="*/ 1600 w 2389"/>
              <a:gd name="T57" fmla="*/ 1012 h 2809"/>
              <a:gd name="T58" fmla="*/ 1525 w 2389"/>
              <a:gd name="T59" fmla="*/ 1049 h 2809"/>
              <a:gd name="T60" fmla="*/ 1194 w 2389"/>
              <a:gd name="T61" fmla="*/ 1220 h 2809"/>
              <a:gd name="T62" fmla="*/ 1528 w 2389"/>
              <a:gd name="T63" fmla="*/ 1974 h 2809"/>
              <a:gd name="T64" fmla="*/ 1450 w 2389"/>
              <a:gd name="T65" fmla="*/ 1922 h 2809"/>
              <a:gd name="T66" fmla="*/ 2155 w 2389"/>
              <a:gd name="T67" fmla="*/ 1715 h 2809"/>
              <a:gd name="T68" fmla="*/ 2181 w 2389"/>
              <a:gd name="T69" fmla="*/ 1845 h 2809"/>
              <a:gd name="T70" fmla="*/ 1528 w 2389"/>
              <a:gd name="T71" fmla="*/ 1628 h 2809"/>
              <a:gd name="T72" fmla="*/ 1450 w 2389"/>
              <a:gd name="T73" fmla="*/ 1576 h 2809"/>
              <a:gd name="T74" fmla="*/ 2155 w 2389"/>
              <a:gd name="T75" fmla="*/ 1368 h 2809"/>
              <a:gd name="T76" fmla="*/ 2181 w 2389"/>
              <a:gd name="T77" fmla="*/ 1499 h 2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389" h="2809">
                <a:moveTo>
                  <a:pt x="2365" y="1036"/>
                </a:moveTo>
                <a:cubicBezTo>
                  <a:pt x="2350" y="1023"/>
                  <a:pt x="2330" y="1018"/>
                  <a:pt x="2311" y="1022"/>
                </a:cubicBezTo>
                <a:lnTo>
                  <a:pt x="1628" y="1143"/>
                </a:lnTo>
                <a:cubicBezTo>
                  <a:pt x="1628" y="1143"/>
                  <a:pt x="1628" y="1143"/>
                  <a:pt x="1628" y="1143"/>
                </a:cubicBezTo>
                <a:cubicBezTo>
                  <a:pt x="1680" y="1134"/>
                  <a:pt x="1771" y="1097"/>
                  <a:pt x="1810" y="947"/>
                </a:cubicBezTo>
                <a:cubicBezTo>
                  <a:pt x="1832" y="865"/>
                  <a:pt x="1826" y="797"/>
                  <a:pt x="1793" y="746"/>
                </a:cubicBezTo>
                <a:cubicBezTo>
                  <a:pt x="1779" y="725"/>
                  <a:pt x="1763" y="710"/>
                  <a:pt x="1748" y="700"/>
                </a:cubicBezTo>
                <a:cubicBezTo>
                  <a:pt x="1748" y="674"/>
                  <a:pt x="1746" y="638"/>
                  <a:pt x="1740" y="597"/>
                </a:cubicBezTo>
                <a:cubicBezTo>
                  <a:pt x="1744" y="541"/>
                  <a:pt x="1758" y="254"/>
                  <a:pt x="1580" y="123"/>
                </a:cubicBezTo>
                <a:cubicBezTo>
                  <a:pt x="1471" y="43"/>
                  <a:pt x="1349" y="0"/>
                  <a:pt x="1228" y="0"/>
                </a:cubicBezTo>
                <a:cubicBezTo>
                  <a:pt x="1129" y="0"/>
                  <a:pt x="1034" y="28"/>
                  <a:pt x="962" y="79"/>
                </a:cubicBezTo>
                <a:cubicBezTo>
                  <a:pt x="900" y="123"/>
                  <a:pt x="864" y="171"/>
                  <a:pt x="844" y="207"/>
                </a:cubicBezTo>
                <a:cubicBezTo>
                  <a:pt x="786" y="210"/>
                  <a:pt x="673" y="236"/>
                  <a:pt x="622" y="382"/>
                </a:cubicBezTo>
                <a:cubicBezTo>
                  <a:pt x="578" y="510"/>
                  <a:pt x="606" y="601"/>
                  <a:pt x="641" y="650"/>
                </a:cubicBezTo>
                <a:cubicBezTo>
                  <a:pt x="639" y="669"/>
                  <a:pt x="638" y="686"/>
                  <a:pt x="638" y="700"/>
                </a:cubicBezTo>
                <a:cubicBezTo>
                  <a:pt x="623" y="710"/>
                  <a:pt x="607" y="725"/>
                  <a:pt x="593" y="746"/>
                </a:cubicBezTo>
                <a:cubicBezTo>
                  <a:pt x="560" y="797"/>
                  <a:pt x="554" y="865"/>
                  <a:pt x="576" y="947"/>
                </a:cubicBezTo>
                <a:cubicBezTo>
                  <a:pt x="613" y="1090"/>
                  <a:pt x="697" y="1130"/>
                  <a:pt x="750" y="1141"/>
                </a:cubicBezTo>
                <a:lnTo>
                  <a:pt x="78" y="1022"/>
                </a:lnTo>
                <a:cubicBezTo>
                  <a:pt x="59" y="1018"/>
                  <a:pt x="39" y="1023"/>
                  <a:pt x="24" y="1036"/>
                </a:cubicBezTo>
                <a:cubicBezTo>
                  <a:pt x="9" y="1049"/>
                  <a:pt x="0" y="1067"/>
                  <a:pt x="0" y="1087"/>
                </a:cubicBezTo>
                <a:lnTo>
                  <a:pt x="0" y="2491"/>
                </a:lnTo>
                <a:cubicBezTo>
                  <a:pt x="0" y="2524"/>
                  <a:pt x="23" y="2551"/>
                  <a:pt x="55" y="2557"/>
                </a:cubicBezTo>
                <a:lnTo>
                  <a:pt x="983" y="2722"/>
                </a:lnTo>
                <a:lnTo>
                  <a:pt x="983" y="2742"/>
                </a:lnTo>
                <a:cubicBezTo>
                  <a:pt x="983" y="2779"/>
                  <a:pt x="1012" y="2809"/>
                  <a:pt x="1049" y="2809"/>
                </a:cubicBezTo>
                <a:lnTo>
                  <a:pt x="1341" y="2809"/>
                </a:lnTo>
                <a:cubicBezTo>
                  <a:pt x="1378" y="2809"/>
                  <a:pt x="1407" y="2779"/>
                  <a:pt x="1407" y="2742"/>
                </a:cubicBezTo>
                <a:lnTo>
                  <a:pt x="1407" y="2722"/>
                </a:lnTo>
                <a:lnTo>
                  <a:pt x="2334" y="2557"/>
                </a:lnTo>
                <a:cubicBezTo>
                  <a:pt x="2366" y="2551"/>
                  <a:pt x="2389" y="2524"/>
                  <a:pt x="2389" y="2491"/>
                </a:cubicBezTo>
                <a:lnTo>
                  <a:pt x="2389" y="1087"/>
                </a:lnTo>
                <a:cubicBezTo>
                  <a:pt x="2389" y="1067"/>
                  <a:pt x="2380" y="1049"/>
                  <a:pt x="2365" y="1036"/>
                </a:cubicBezTo>
                <a:close/>
                <a:moveTo>
                  <a:pt x="1274" y="2676"/>
                </a:moveTo>
                <a:lnTo>
                  <a:pt x="1116" y="2676"/>
                </a:lnTo>
                <a:lnTo>
                  <a:pt x="1116" y="1362"/>
                </a:lnTo>
                <a:lnTo>
                  <a:pt x="1274" y="1362"/>
                </a:lnTo>
                <a:lnTo>
                  <a:pt x="1274" y="2676"/>
                </a:lnTo>
                <a:close/>
                <a:moveTo>
                  <a:pt x="1194" y="1220"/>
                </a:moveTo>
                <a:lnTo>
                  <a:pt x="926" y="1172"/>
                </a:lnTo>
                <a:cubicBezTo>
                  <a:pt x="897" y="1124"/>
                  <a:pt x="872" y="1074"/>
                  <a:pt x="861" y="1049"/>
                </a:cubicBezTo>
                <a:cubicBezTo>
                  <a:pt x="849" y="1025"/>
                  <a:pt x="828" y="1009"/>
                  <a:pt x="804" y="1009"/>
                </a:cubicBezTo>
                <a:cubicBezTo>
                  <a:pt x="799" y="1009"/>
                  <a:pt x="793" y="1010"/>
                  <a:pt x="788" y="1012"/>
                </a:cubicBezTo>
                <a:cubicBezTo>
                  <a:pt x="787" y="1012"/>
                  <a:pt x="787" y="1012"/>
                  <a:pt x="786" y="1012"/>
                </a:cubicBezTo>
                <a:cubicBezTo>
                  <a:pt x="751" y="1012"/>
                  <a:pt x="721" y="976"/>
                  <a:pt x="705" y="914"/>
                </a:cubicBezTo>
                <a:cubicBezTo>
                  <a:pt x="690" y="857"/>
                  <a:pt x="695" y="815"/>
                  <a:pt x="718" y="808"/>
                </a:cubicBezTo>
                <a:cubicBezTo>
                  <a:pt x="735" y="806"/>
                  <a:pt x="748" y="798"/>
                  <a:pt x="760" y="785"/>
                </a:cubicBezTo>
                <a:cubicBezTo>
                  <a:pt x="771" y="771"/>
                  <a:pt x="774" y="754"/>
                  <a:pt x="772" y="736"/>
                </a:cubicBezTo>
                <a:cubicBezTo>
                  <a:pt x="772" y="736"/>
                  <a:pt x="771" y="712"/>
                  <a:pt x="773" y="675"/>
                </a:cubicBezTo>
                <a:cubicBezTo>
                  <a:pt x="813" y="657"/>
                  <a:pt x="875" y="623"/>
                  <a:pt x="927" y="567"/>
                </a:cubicBezTo>
                <a:cubicBezTo>
                  <a:pt x="951" y="540"/>
                  <a:pt x="970" y="508"/>
                  <a:pt x="984" y="477"/>
                </a:cubicBezTo>
                <a:cubicBezTo>
                  <a:pt x="1023" y="507"/>
                  <a:pt x="1075" y="542"/>
                  <a:pt x="1142" y="571"/>
                </a:cubicBezTo>
                <a:cubicBezTo>
                  <a:pt x="1264" y="625"/>
                  <a:pt x="1504" y="652"/>
                  <a:pt x="1613" y="661"/>
                </a:cubicBezTo>
                <a:cubicBezTo>
                  <a:pt x="1616" y="706"/>
                  <a:pt x="1614" y="735"/>
                  <a:pt x="1614" y="736"/>
                </a:cubicBezTo>
                <a:cubicBezTo>
                  <a:pt x="1611" y="771"/>
                  <a:pt x="1635" y="802"/>
                  <a:pt x="1669" y="808"/>
                </a:cubicBezTo>
                <a:cubicBezTo>
                  <a:pt x="1669" y="808"/>
                  <a:pt x="1676" y="811"/>
                  <a:pt x="1681" y="819"/>
                </a:cubicBezTo>
                <a:cubicBezTo>
                  <a:pt x="1692" y="836"/>
                  <a:pt x="1692" y="871"/>
                  <a:pt x="1681" y="914"/>
                </a:cubicBezTo>
                <a:cubicBezTo>
                  <a:pt x="1665" y="976"/>
                  <a:pt x="1635" y="1012"/>
                  <a:pt x="1600" y="1012"/>
                </a:cubicBezTo>
                <a:cubicBezTo>
                  <a:pt x="1599" y="1012"/>
                  <a:pt x="1599" y="1012"/>
                  <a:pt x="1598" y="1012"/>
                </a:cubicBezTo>
                <a:cubicBezTo>
                  <a:pt x="1567" y="1003"/>
                  <a:pt x="1539" y="1020"/>
                  <a:pt x="1525" y="1049"/>
                </a:cubicBezTo>
                <a:cubicBezTo>
                  <a:pt x="1514" y="1074"/>
                  <a:pt x="1489" y="1124"/>
                  <a:pt x="1459" y="1173"/>
                </a:cubicBezTo>
                <a:lnTo>
                  <a:pt x="1194" y="1220"/>
                </a:lnTo>
                <a:close/>
                <a:moveTo>
                  <a:pt x="2181" y="1845"/>
                </a:moveTo>
                <a:lnTo>
                  <a:pt x="1528" y="1974"/>
                </a:lnTo>
                <a:cubicBezTo>
                  <a:pt x="1524" y="1975"/>
                  <a:pt x="1519" y="1976"/>
                  <a:pt x="1515" y="1976"/>
                </a:cubicBezTo>
                <a:cubicBezTo>
                  <a:pt x="1484" y="1976"/>
                  <a:pt x="1456" y="1954"/>
                  <a:pt x="1450" y="1922"/>
                </a:cubicBezTo>
                <a:cubicBezTo>
                  <a:pt x="1442" y="1886"/>
                  <a:pt x="1466" y="1851"/>
                  <a:pt x="1502" y="1844"/>
                </a:cubicBezTo>
                <a:lnTo>
                  <a:pt x="2155" y="1715"/>
                </a:lnTo>
                <a:cubicBezTo>
                  <a:pt x="2191" y="1707"/>
                  <a:pt x="2227" y="1731"/>
                  <a:pt x="2234" y="1767"/>
                </a:cubicBezTo>
                <a:cubicBezTo>
                  <a:pt x="2241" y="1803"/>
                  <a:pt x="2217" y="1838"/>
                  <a:pt x="2181" y="1845"/>
                </a:cubicBezTo>
                <a:close/>
                <a:moveTo>
                  <a:pt x="2181" y="1499"/>
                </a:moveTo>
                <a:lnTo>
                  <a:pt x="1528" y="1628"/>
                </a:lnTo>
                <a:cubicBezTo>
                  <a:pt x="1524" y="1629"/>
                  <a:pt x="1519" y="1629"/>
                  <a:pt x="1515" y="1629"/>
                </a:cubicBezTo>
                <a:cubicBezTo>
                  <a:pt x="1484" y="1629"/>
                  <a:pt x="1456" y="1607"/>
                  <a:pt x="1450" y="1576"/>
                </a:cubicBezTo>
                <a:cubicBezTo>
                  <a:pt x="1442" y="1540"/>
                  <a:pt x="1466" y="1504"/>
                  <a:pt x="1502" y="1497"/>
                </a:cubicBezTo>
                <a:lnTo>
                  <a:pt x="2155" y="1368"/>
                </a:lnTo>
                <a:cubicBezTo>
                  <a:pt x="2191" y="1361"/>
                  <a:pt x="2227" y="1385"/>
                  <a:pt x="2234" y="1421"/>
                </a:cubicBezTo>
                <a:cubicBezTo>
                  <a:pt x="2241" y="1457"/>
                  <a:pt x="2217" y="1492"/>
                  <a:pt x="2181" y="14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tudent-reading_73705"/>
          <p:cNvSpPr/>
          <p:nvPr/>
        </p:nvSpPr>
        <p:spPr>
          <a:xfrm>
            <a:off x="7980370" y="1772453"/>
            <a:ext cx="519337" cy="609685"/>
          </a:xfrm>
          <a:custGeom>
            <a:avLst/>
            <a:gdLst>
              <a:gd name="T0" fmla="*/ 2311 w 2389"/>
              <a:gd name="T1" fmla="*/ 1022 h 2809"/>
              <a:gd name="T2" fmla="*/ 1628 w 2389"/>
              <a:gd name="T3" fmla="*/ 1143 h 2809"/>
              <a:gd name="T4" fmla="*/ 1793 w 2389"/>
              <a:gd name="T5" fmla="*/ 746 h 2809"/>
              <a:gd name="T6" fmla="*/ 1740 w 2389"/>
              <a:gd name="T7" fmla="*/ 597 h 2809"/>
              <a:gd name="T8" fmla="*/ 1228 w 2389"/>
              <a:gd name="T9" fmla="*/ 0 h 2809"/>
              <a:gd name="T10" fmla="*/ 844 w 2389"/>
              <a:gd name="T11" fmla="*/ 207 h 2809"/>
              <a:gd name="T12" fmla="*/ 641 w 2389"/>
              <a:gd name="T13" fmla="*/ 650 h 2809"/>
              <a:gd name="T14" fmla="*/ 593 w 2389"/>
              <a:gd name="T15" fmla="*/ 746 h 2809"/>
              <a:gd name="T16" fmla="*/ 750 w 2389"/>
              <a:gd name="T17" fmla="*/ 1141 h 2809"/>
              <a:gd name="T18" fmla="*/ 24 w 2389"/>
              <a:gd name="T19" fmla="*/ 1036 h 2809"/>
              <a:gd name="T20" fmla="*/ 0 w 2389"/>
              <a:gd name="T21" fmla="*/ 2491 h 2809"/>
              <a:gd name="T22" fmla="*/ 983 w 2389"/>
              <a:gd name="T23" fmla="*/ 2722 h 2809"/>
              <a:gd name="T24" fmla="*/ 1049 w 2389"/>
              <a:gd name="T25" fmla="*/ 2809 h 2809"/>
              <a:gd name="T26" fmla="*/ 1407 w 2389"/>
              <a:gd name="T27" fmla="*/ 2742 h 2809"/>
              <a:gd name="T28" fmla="*/ 2334 w 2389"/>
              <a:gd name="T29" fmla="*/ 2557 h 2809"/>
              <a:gd name="T30" fmla="*/ 2389 w 2389"/>
              <a:gd name="T31" fmla="*/ 1087 h 2809"/>
              <a:gd name="T32" fmla="*/ 1274 w 2389"/>
              <a:gd name="T33" fmla="*/ 2676 h 2809"/>
              <a:gd name="T34" fmla="*/ 1116 w 2389"/>
              <a:gd name="T35" fmla="*/ 1362 h 2809"/>
              <a:gd name="T36" fmla="*/ 1274 w 2389"/>
              <a:gd name="T37" fmla="*/ 2676 h 2809"/>
              <a:gd name="T38" fmla="*/ 926 w 2389"/>
              <a:gd name="T39" fmla="*/ 1172 h 2809"/>
              <a:gd name="T40" fmla="*/ 804 w 2389"/>
              <a:gd name="T41" fmla="*/ 1009 h 2809"/>
              <a:gd name="T42" fmla="*/ 786 w 2389"/>
              <a:gd name="T43" fmla="*/ 1012 h 2809"/>
              <a:gd name="T44" fmla="*/ 718 w 2389"/>
              <a:gd name="T45" fmla="*/ 808 h 2809"/>
              <a:gd name="T46" fmla="*/ 772 w 2389"/>
              <a:gd name="T47" fmla="*/ 736 h 2809"/>
              <a:gd name="T48" fmla="*/ 927 w 2389"/>
              <a:gd name="T49" fmla="*/ 567 h 2809"/>
              <a:gd name="T50" fmla="*/ 1142 w 2389"/>
              <a:gd name="T51" fmla="*/ 571 h 2809"/>
              <a:gd name="T52" fmla="*/ 1614 w 2389"/>
              <a:gd name="T53" fmla="*/ 736 h 2809"/>
              <a:gd name="T54" fmla="*/ 1681 w 2389"/>
              <a:gd name="T55" fmla="*/ 819 h 2809"/>
              <a:gd name="T56" fmla="*/ 1600 w 2389"/>
              <a:gd name="T57" fmla="*/ 1012 h 2809"/>
              <a:gd name="T58" fmla="*/ 1525 w 2389"/>
              <a:gd name="T59" fmla="*/ 1049 h 2809"/>
              <a:gd name="T60" fmla="*/ 1194 w 2389"/>
              <a:gd name="T61" fmla="*/ 1220 h 2809"/>
              <a:gd name="T62" fmla="*/ 1528 w 2389"/>
              <a:gd name="T63" fmla="*/ 1974 h 2809"/>
              <a:gd name="T64" fmla="*/ 1450 w 2389"/>
              <a:gd name="T65" fmla="*/ 1922 h 2809"/>
              <a:gd name="T66" fmla="*/ 2155 w 2389"/>
              <a:gd name="T67" fmla="*/ 1715 h 2809"/>
              <a:gd name="T68" fmla="*/ 2181 w 2389"/>
              <a:gd name="T69" fmla="*/ 1845 h 2809"/>
              <a:gd name="T70" fmla="*/ 1528 w 2389"/>
              <a:gd name="T71" fmla="*/ 1628 h 2809"/>
              <a:gd name="T72" fmla="*/ 1450 w 2389"/>
              <a:gd name="T73" fmla="*/ 1576 h 2809"/>
              <a:gd name="T74" fmla="*/ 2155 w 2389"/>
              <a:gd name="T75" fmla="*/ 1368 h 2809"/>
              <a:gd name="T76" fmla="*/ 2181 w 2389"/>
              <a:gd name="T77" fmla="*/ 1499 h 2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389" h="2809">
                <a:moveTo>
                  <a:pt x="2365" y="1036"/>
                </a:moveTo>
                <a:cubicBezTo>
                  <a:pt x="2350" y="1023"/>
                  <a:pt x="2330" y="1018"/>
                  <a:pt x="2311" y="1022"/>
                </a:cubicBezTo>
                <a:lnTo>
                  <a:pt x="1628" y="1143"/>
                </a:lnTo>
                <a:cubicBezTo>
                  <a:pt x="1628" y="1143"/>
                  <a:pt x="1628" y="1143"/>
                  <a:pt x="1628" y="1143"/>
                </a:cubicBezTo>
                <a:cubicBezTo>
                  <a:pt x="1680" y="1134"/>
                  <a:pt x="1771" y="1097"/>
                  <a:pt x="1810" y="947"/>
                </a:cubicBezTo>
                <a:cubicBezTo>
                  <a:pt x="1832" y="865"/>
                  <a:pt x="1826" y="797"/>
                  <a:pt x="1793" y="746"/>
                </a:cubicBezTo>
                <a:cubicBezTo>
                  <a:pt x="1779" y="725"/>
                  <a:pt x="1763" y="710"/>
                  <a:pt x="1748" y="700"/>
                </a:cubicBezTo>
                <a:cubicBezTo>
                  <a:pt x="1748" y="674"/>
                  <a:pt x="1746" y="638"/>
                  <a:pt x="1740" y="597"/>
                </a:cubicBezTo>
                <a:cubicBezTo>
                  <a:pt x="1744" y="541"/>
                  <a:pt x="1758" y="254"/>
                  <a:pt x="1580" y="123"/>
                </a:cubicBezTo>
                <a:cubicBezTo>
                  <a:pt x="1471" y="43"/>
                  <a:pt x="1349" y="0"/>
                  <a:pt x="1228" y="0"/>
                </a:cubicBezTo>
                <a:cubicBezTo>
                  <a:pt x="1129" y="0"/>
                  <a:pt x="1034" y="28"/>
                  <a:pt x="962" y="79"/>
                </a:cubicBezTo>
                <a:cubicBezTo>
                  <a:pt x="900" y="123"/>
                  <a:pt x="864" y="171"/>
                  <a:pt x="844" y="207"/>
                </a:cubicBezTo>
                <a:cubicBezTo>
                  <a:pt x="786" y="210"/>
                  <a:pt x="673" y="236"/>
                  <a:pt x="622" y="382"/>
                </a:cubicBezTo>
                <a:cubicBezTo>
                  <a:pt x="578" y="510"/>
                  <a:pt x="606" y="601"/>
                  <a:pt x="641" y="650"/>
                </a:cubicBezTo>
                <a:cubicBezTo>
                  <a:pt x="639" y="669"/>
                  <a:pt x="638" y="686"/>
                  <a:pt x="638" y="700"/>
                </a:cubicBezTo>
                <a:cubicBezTo>
                  <a:pt x="623" y="710"/>
                  <a:pt x="607" y="725"/>
                  <a:pt x="593" y="746"/>
                </a:cubicBezTo>
                <a:cubicBezTo>
                  <a:pt x="560" y="797"/>
                  <a:pt x="554" y="865"/>
                  <a:pt x="576" y="947"/>
                </a:cubicBezTo>
                <a:cubicBezTo>
                  <a:pt x="613" y="1090"/>
                  <a:pt x="697" y="1130"/>
                  <a:pt x="750" y="1141"/>
                </a:cubicBezTo>
                <a:lnTo>
                  <a:pt x="78" y="1022"/>
                </a:lnTo>
                <a:cubicBezTo>
                  <a:pt x="59" y="1018"/>
                  <a:pt x="39" y="1023"/>
                  <a:pt x="24" y="1036"/>
                </a:cubicBezTo>
                <a:cubicBezTo>
                  <a:pt x="9" y="1049"/>
                  <a:pt x="0" y="1067"/>
                  <a:pt x="0" y="1087"/>
                </a:cubicBezTo>
                <a:lnTo>
                  <a:pt x="0" y="2491"/>
                </a:lnTo>
                <a:cubicBezTo>
                  <a:pt x="0" y="2524"/>
                  <a:pt x="23" y="2551"/>
                  <a:pt x="55" y="2557"/>
                </a:cubicBezTo>
                <a:lnTo>
                  <a:pt x="983" y="2722"/>
                </a:lnTo>
                <a:lnTo>
                  <a:pt x="983" y="2742"/>
                </a:lnTo>
                <a:cubicBezTo>
                  <a:pt x="983" y="2779"/>
                  <a:pt x="1012" y="2809"/>
                  <a:pt x="1049" y="2809"/>
                </a:cubicBezTo>
                <a:lnTo>
                  <a:pt x="1341" y="2809"/>
                </a:lnTo>
                <a:cubicBezTo>
                  <a:pt x="1378" y="2809"/>
                  <a:pt x="1407" y="2779"/>
                  <a:pt x="1407" y="2742"/>
                </a:cubicBezTo>
                <a:lnTo>
                  <a:pt x="1407" y="2722"/>
                </a:lnTo>
                <a:lnTo>
                  <a:pt x="2334" y="2557"/>
                </a:lnTo>
                <a:cubicBezTo>
                  <a:pt x="2366" y="2551"/>
                  <a:pt x="2389" y="2524"/>
                  <a:pt x="2389" y="2491"/>
                </a:cubicBezTo>
                <a:lnTo>
                  <a:pt x="2389" y="1087"/>
                </a:lnTo>
                <a:cubicBezTo>
                  <a:pt x="2389" y="1067"/>
                  <a:pt x="2380" y="1049"/>
                  <a:pt x="2365" y="1036"/>
                </a:cubicBezTo>
                <a:close/>
                <a:moveTo>
                  <a:pt x="1274" y="2676"/>
                </a:moveTo>
                <a:lnTo>
                  <a:pt x="1116" y="2676"/>
                </a:lnTo>
                <a:lnTo>
                  <a:pt x="1116" y="1362"/>
                </a:lnTo>
                <a:lnTo>
                  <a:pt x="1274" y="1362"/>
                </a:lnTo>
                <a:lnTo>
                  <a:pt x="1274" y="2676"/>
                </a:lnTo>
                <a:close/>
                <a:moveTo>
                  <a:pt x="1194" y="1220"/>
                </a:moveTo>
                <a:lnTo>
                  <a:pt x="926" y="1172"/>
                </a:lnTo>
                <a:cubicBezTo>
                  <a:pt x="897" y="1124"/>
                  <a:pt x="872" y="1074"/>
                  <a:pt x="861" y="1049"/>
                </a:cubicBezTo>
                <a:cubicBezTo>
                  <a:pt x="849" y="1025"/>
                  <a:pt x="828" y="1009"/>
                  <a:pt x="804" y="1009"/>
                </a:cubicBezTo>
                <a:cubicBezTo>
                  <a:pt x="799" y="1009"/>
                  <a:pt x="793" y="1010"/>
                  <a:pt x="788" y="1012"/>
                </a:cubicBezTo>
                <a:cubicBezTo>
                  <a:pt x="787" y="1012"/>
                  <a:pt x="787" y="1012"/>
                  <a:pt x="786" y="1012"/>
                </a:cubicBezTo>
                <a:cubicBezTo>
                  <a:pt x="751" y="1012"/>
                  <a:pt x="721" y="976"/>
                  <a:pt x="705" y="914"/>
                </a:cubicBezTo>
                <a:cubicBezTo>
                  <a:pt x="690" y="857"/>
                  <a:pt x="695" y="815"/>
                  <a:pt x="718" y="808"/>
                </a:cubicBezTo>
                <a:cubicBezTo>
                  <a:pt x="735" y="806"/>
                  <a:pt x="748" y="798"/>
                  <a:pt x="760" y="785"/>
                </a:cubicBezTo>
                <a:cubicBezTo>
                  <a:pt x="771" y="771"/>
                  <a:pt x="774" y="754"/>
                  <a:pt x="772" y="736"/>
                </a:cubicBezTo>
                <a:cubicBezTo>
                  <a:pt x="772" y="736"/>
                  <a:pt x="771" y="712"/>
                  <a:pt x="773" y="675"/>
                </a:cubicBezTo>
                <a:cubicBezTo>
                  <a:pt x="813" y="657"/>
                  <a:pt x="875" y="623"/>
                  <a:pt x="927" y="567"/>
                </a:cubicBezTo>
                <a:cubicBezTo>
                  <a:pt x="951" y="540"/>
                  <a:pt x="970" y="508"/>
                  <a:pt x="984" y="477"/>
                </a:cubicBezTo>
                <a:cubicBezTo>
                  <a:pt x="1023" y="507"/>
                  <a:pt x="1075" y="542"/>
                  <a:pt x="1142" y="571"/>
                </a:cubicBezTo>
                <a:cubicBezTo>
                  <a:pt x="1264" y="625"/>
                  <a:pt x="1504" y="652"/>
                  <a:pt x="1613" y="661"/>
                </a:cubicBezTo>
                <a:cubicBezTo>
                  <a:pt x="1616" y="706"/>
                  <a:pt x="1614" y="735"/>
                  <a:pt x="1614" y="736"/>
                </a:cubicBezTo>
                <a:cubicBezTo>
                  <a:pt x="1611" y="771"/>
                  <a:pt x="1635" y="802"/>
                  <a:pt x="1669" y="808"/>
                </a:cubicBezTo>
                <a:cubicBezTo>
                  <a:pt x="1669" y="808"/>
                  <a:pt x="1676" y="811"/>
                  <a:pt x="1681" y="819"/>
                </a:cubicBezTo>
                <a:cubicBezTo>
                  <a:pt x="1692" y="836"/>
                  <a:pt x="1692" y="871"/>
                  <a:pt x="1681" y="914"/>
                </a:cubicBezTo>
                <a:cubicBezTo>
                  <a:pt x="1665" y="976"/>
                  <a:pt x="1635" y="1012"/>
                  <a:pt x="1600" y="1012"/>
                </a:cubicBezTo>
                <a:cubicBezTo>
                  <a:pt x="1599" y="1012"/>
                  <a:pt x="1599" y="1012"/>
                  <a:pt x="1598" y="1012"/>
                </a:cubicBezTo>
                <a:cubicBezTo>
                  <a:pt x="1567" y="1003"/>
                  <a:pt x="1539" y="1020"/>
                  <a:pt x="1525" y="1049"/>
                </a:cubicBezTo>
                <a:cubicBezTo>
                  <a:pt x="1514" y="1074"/>
                  <a:pt x="1489" y="1124"/>
                  <a:pt x="1459" y="1173"/>
                </a:cubicBezTo>
                <a:lnTo>
                  <a:pt x="1194" y="1220"/>
                </a:lnTo>
                <a:close/>
                <a:moveTo>
                  <a:pt x="2181" y="1845"/>
                </a:moveTo>
                <a:lnTo>
                  <a:pt x="1528" y="1974"/>
                </a:lnTo>
                <a:cubicBezTo>
                  <a:pt x="1524" y="1975"/>
                  <a:pt x="1519" y="1976"/>
                  <a:pt x="1515" y="1976"/>
                </a:cubicBezTo>
                <a:cubicBezTo>
                  <a:pt x="1484" y="1976"/>
                  <a:pt x="1456" y="1954"/>
                  <a:pt x="1450" y="1922"/>
                </a:cubicBezTo>
                <a:cubicBezTo>
                  <a:pt x="1442" y="1886"/>
                  <a:pt x="1466" y="1851"/>
                  <a:pt x="1502" y="1844"/>
                </a:cubicBezTo>
                <a:lnTo>
                  <a:pt x="2155" y="1715"/>
                </a:lnTo>
                <a:cubicBezTo>
                  <a:pt x="2191" y="1707"/>
                  <a:pt x="2227" y="1731"/>
                  <a:pt x="2234" y="1767"/>
                </a:cubicBezTo>
                <a:cubicBezTo>
                  <a:pt x="2241" y="1803"/>
                  <a:pt x="2217" y="1838"/>
                  <a:pt x="2181" y="1845"/>
                </a:cubicBezTo>
                <a:close/>
                <a:moveTo>
                  <a:pt x="2181" y="1499"/>
                </a:moveTo>
                <a:lnTo>
                  <a:pt x="1528" y="1628"/>
                </a:lnTo>
                <a:cubicBezTo>
                  <a:pt x="1524" y="1629"/>
                  <a:pt x="1519" y="1629"/>
                  <a:pt x="1515" y="1629"/>
                </a:cubicBezTo>
                <a:cubicBezTo>
                  <a:pt x="1484" y="1629"/>
                  <a:pt x="1456" y="1607"/>
                  <a:pt x="1450" y="1576"/>
                </a:cubicBezTo>
                <a:cubicBezTo>
                  <a:pt x="1442" y="1540"/>
                  <a:pt x="1466" y="1504"/>
                  <a:pt x="1502" y="1497"/>
                </a:cubicBezTo>
                <a:lnTo>
                  <a:pt x="2155" y="1368"/>
                </a:lnTo>
                <a:cubicBezTo>
                  <a:pt x="2191" y="1361"/>
                  <a:pt x="2227" y="1385"/>
                  <a:pt x="2234" y="1421"/>
                </a:cubicBezTo>
                <a:cubicBezTo>
                  <a:pt x="2241" y="1457"/>
                  <a:pt x="2217" y="1492"/>
                  <a:pt x="2181" y="14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amwork_1997"/>
          <p:cNvSpPr/>
          <p:nvPr/>
        </p:nvSpPr>
        <p:spPr>
          <a:xfrm>
            <a:off x="7890022" y="3815155"/>
            <a:ext cx="609685" cy="578095"/>
          </a:xfrm>
          <a:custGeom>
            <a:avLst/>
            <a:gdLst>
              <a:gd name="T0" fmla="*/ 207 w 216"/>
              <a:gd name="T1" fmla="*/ 85 h 205"/>
              <a:gd name="T2" fmla="*/ 199 w 216"/>
              <a:gd name="T3" fmla="*/ 80 h 205"/>
              <a:gd name="T4" fmla="*/ 189 w 216"/>
              <a:gd name="T5" fmla="*/ 76 h 205"/>
              <a:gd name="T6" fmla="*/ 182 w 216"/>
              <a:gd name="T7" fmla="*/ 70 h 205"/>
              <a:gd name="T8" fmla="*/ 191 w 216"/>
              <a:gd name="T9" fmla="*/ 52 h 205"/>
              <a:gd name="T10" fmla="*/ 191 w 216"/>
              <a:gd name="T11" fmla="*/ 44 h 205"/>
              <a:gd name="T12" fmla="*/ 178 w 216"/>
              <a:gd name="T13" fmla="*/ 19 h 205"/>
              <a:gd name="T14" fmla="*/ 167 w 216"/>
              <a:gd name="T15" fmla="*/ 16 h 205"/>
              <a:gd name="T16" fmla="*/ 165 w 216"/>
              <a:gd name="T17" fmla="*/ 16 h 205"/>
              <a:gd name="T18" fmla="*/ 148 w 216"/>
              <a:gd name="T19" fmla="*/ 30 h 205"/>
              <a:gd name="T20" fmla="*/ 148 w 216"/>
              <a:gd name="T21" fmla="*/ 45 h 205"/>
              <a:gd name="T22" fmla="*/ 149 w 216"/>
              <a:gd name="T23" fmla="*/ 56 h 205"/>
              <a:gd name="T24" fmla="*/ 155 w 216"/>
              <a:gd name="T25" fmla="*/ 71 h 205"/>
              <a:gd name="T26" fmla="*/ 155 w 216"/>
              <a:gd name="T27" fmla="*/ 71 h 205"/>
              <a:gd name="T28" fmla="*/ 145 w 216"/>
              <a:gd name="T29" fmla="*/ 69 h 205"/>
              <a:gd name="T30" fmla="*/ 137 w 216"/>
              <a:gd name="T31" fmla="*/ 64 h 205"/>
              <a:gd name="T32" fmla="*/ 127 w 216"/>
              <a:gd name="T33" fmla="*/ 60 h 205"/>
              <a:gd name="T34" fmla="*/ 121 w 216"/>
              <a:gd name="T35" fmla="*/ 54 h 205"/>
              <a:gd name="T36" fmla="*/ 129 w 216"/>
              <a:gd name="T37" fmla="*/ 36 h 205"/>
              <a:gd name="T38" fmla="*/ 129 w 216"/>
              <a:gd name="T39" fmla="*/ 28 h 205"/>
              <a:gd name="T40" fmla="*/ 116 w 216"/>
              <a:gd name="T41" fmla="*/ 3 h 205"/>
              <a:gd name="T42" fmla="*/ 105 w 216"/>
              <a:gd name="T43" fmla="*/ 0 h 205"/>
              <a:gd name="T44" fmla="*/ 103 w 216"/>
              <a:gd name="T45" fmla="*/ 0 h 205"/>
              <a:gd name="T46" fmla="*/ 86 w 216"/>
              <a:gd name="T47" fmla="*/ 14 h 205"/>
              <a:gd name="T48" fmla="*/ 86 w 216"/>
              <a:gd name="T49" fmla="*/ 28 h 205"/>
              <a:gd name="T50" fmla="*/ 87 w 216"/>
              <a:gd name="T51" fmla="*/ 40 h 205"/>
              <a:gd name="T52" fmla="*/ 93 w 216"/>
              <a:gd name="T53" fmla="*/ 55 h 205"/>
              <a:gd name="T54" fmla="*/ 93 w 216"/>
              <a:gd name="T55" fmla="*/ 55 h 205"/>
              <a:gd name="T56" fmla="*/ 69 w 216"/>
              <a:gd name="T57" fmla="*/ 69 h 205"/>
              <a:gd name="T58" fmla="*/ 66 w 216"/>
              <a:gd name="T59" fmla="*/ 76 h 205"/>
              <a:gd name="T60" fmla="*/ 59 w 216"/>
              <a:gd name="T61" fmla="*/ 70 h 205"/>
              <a:gd name="T62" fmla="*/ 68 w 216"/>
              <a:gd name="T63" fmla="*/ 52 h 205"/>
              <a:gd name="T64" fmla="*/ 68 w 216"/>
              <a:gd name="T65" fmla="*/ 44 h 205"/>
              <a:gd name="T66" fmla="*/ 55 w 216"/>
              <a:gd name="T67" fmla="*/ 19 h 205"/>
              <a:gd name="T68" fmla="*/ 44 w 216"/>
              <a:gd name="T69" fmla="*/ 16 h 205"/>
              <a:gd name="T70" fmla="*/ 42 w 216"/>
              <a:gd name="T71" fmla="*/ 16 h 205"/>
              <a:gd name="T72" fmla="*/ 25 w 216"/>
              <a:gd name="T73" fmla="*/ 30 h 205"/>
              <a:gd name="T74" fmla="*/ 25 w 216"/>
              <a:gd name="T75" fmla="*/ 45 h 205"/>
              <a:gd name="T76" fmla="*/ 26 w 216"/>
              <a:gd name="T77" fmla="*/ 56 h 205"/>
              <a:gd name="T78" fmla="*/ 32 w 216"/>
              <a:gd name="T79" fmla="*/ 71 h 205"/>
              <a:gd name="T80" fmla="*/ 32 w 216"/>
              <a:gd name="T81" fmla="*/ 71 h 205"/>
              <a:gd name="T82" fmla="*/ 8 w 216"/>
              <a:gd name="T83" fmla="*/ 85 h 205"/>
              <a:gd name="T84" fmla="*/ 55 w 216"/>
              <a:gd name="T85" fmla="*/ 205 h 205"/>
              <a:gd name="T86" fmla="*/ 73 w 216"/>
              <a:gd name="T87" fmla="*/ 164 h 205"/>
              <a:gd name="T88" fmla="*/ 95 w 216"/>
              <a:gd name="T89" fmla="*/ 152 h 205"/>
              <a:gd name="T90" fmla="*/ 96 w 216"/>
              <a:gd name="T91" fmla="*/ 150 h 205"/>
              <a:gd name="T92" fmla="*/ 86 w 216"/>
              <a:gd name="T93" fmla="*/ 128 h 205"/>
              <a:gd name="T94" fmla="*/ 86 w 216"/>
              <a:gd name="T95" fmla="*/ 118 h 205"/>
              <a:gd name="T96" fmla="*/ 103 w 216"/>
              <a:gd name="T97" fmla="*/ 84 h 205"/>
              <a:gd name="T98" fmla="*/ 109 w 216"/>
              <a:gd name="T99" fmla="*/ 83 h 205"/>
              <a:gd name="T100" fmla="*/ 120 w 216"/>
              <a:gd name="T101" fmla="*/ 85 h 205"/>
              <a:gd name="T102" fmla="*/ 136 w 216"/>
              <a:gd name="T103" fmla="*/ 94 h 205"/>
              <a:gd name="T104" fmla="*/ 140 w 216"/>
              <a:gd name="T105" fmla="*/ 119 h 205"/>
              <a:gd name="T106" fmla="*/ 138 w 216"/>
              <a:gd name="T107" fmla="*/ 133 h 205"/>
              <a:gd name="T108" fmla="*/ 130 w 216"/>
              <a:gd name="T109" fmla="*/ 152 h 205"/>
              <a:gd name="T110" fmla="*/ 140 w 216"/>
              <a:gd name="T111" fmla="*/ 159 h 205"/>
              <a:gd name="T112" fmla="*/ 152 w 216"/>
              <a:gd name="T113" fmla="*/ 164 h 205"/>
              <a:gd name="T114" fmla="*/ 169 w 216"/>
              <a:gd name="T115" fmla="*/ 202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16" h="205">
                <a:moveTo>
                  <a:pt x="215" y="119"/>
                </a:moveTo>
                <a:cubicBezTo>
                  <a:pt x="215" y="119"/>
                  <a:pt x="214" y="95"/>
                  <a:pt x="207" y="85"/>
                </a:cubicBezTo>
                <a:cubicBezTo>
                  <a:pt x="207" y="85"/>
                  <a:pt x="205" y="82"/>
                  <a:pt x="200" y="80"/>
                </a:cubicBezTo>
                <a:cubicBezTo>
                  <a:pt x="200" y="80"/>
                  <a:pt x="200" y="80"/>
                  <a:pt x="199" y="80"/>
                </a:cubicBezTo>
                <a:cubicBezTo>
                  <a:pt x="195" y="78"/>
                  <a:pt x="191" y="77"/>
                  <a:pt x="191" y="77"/>
                </a:cubicBezTo>
                <a:cubicBezTo>
                  <a:pt x="190" y="77"/>
                  <a:pt x="189" y="76"/>
                  <a:pt x="189" y="76"/>
                </a:cubicBezTo>
                <a:cubicBezTo>
                  <a:pt x="186" y="75"/>
                  <a:pt x="183" y="73"/>
                  <a:pt x="183" y="71"/>
                </a:cubicBezTo>
                <a:cubicBezTo>
                  <a:pt x="183" y="71"/>
                  <a:pt x="183" y="71"/>
                  <a:pt x="182" y="70"/>
                </a:cubicBezTo>
                <a:cubicBezTo>
                  <a:pt x="186" y="66"/>
                  <a:pt x="188" y="61"/>
                  <a:pt x="189" y="56"/>
                </a:cubicBezTo>
                <a:cubicBezTo>
                  <a:pt x="190" y="55"/>
                  <a:pt x="191" y="54"/>
                  <a:pt x="191" y="52"/>
                </a:cubicBezTo>
                <a:cubicBezTo>
                  <a:pt x="192" y="50"/>
                  <a:pt x="192" y="46"/>
                  <a:pt x="191" y="45"/>
                </a:cubicBezTo>
                <a:cubicBezTo>
                  <a:pt x="191" y="44"/>
                  <a:pt x="191" y="44"/>
                  <a:pt x="191" y="44"/>
                </a:cubicBezTo>
                <a:cubicBezTo>
                  <a:pt x="192" y="40"/>
                  <a:pt x="194" y="31"/>
                  <a:pt x="188" y="25"/>
                </a:cubicBezTo>
                <a:cubicBezTo>
                  <a:pt x="188" y="24"/>
                  <a:pt x="185" y="21"/>
                  <a:pt x="178" y="19"/>
                </a:cubicBezTo>
                <a:lnTo>
                  <a:pt x="175" y="18"/>
                </a:lnTo>
                <a:cubicBezTo>
                  <a:pt x="170" y="16"/>
                  <a:pt x="167" y="16"/>
                  <a:pt x="167" y="16"/>
                </a:cubicBezTo>
                <a:cubicBezTo>
                  <a:pt x="166" y="16"/>
                  <a:pt x="166" y="16"/>
                  <a:pt x="166" y="16"/>
                </a:cubicBezTo>
                <a:cubicBezTo>
                  <a:pt x="166" y="16"/>
                  <a:pt x="165" y="16"/>
                  <a:pt x="165" y="16"/>
                </a:cubicBezTo>
                <a:cubicBezTo>
                  <a:pt x="164" y="16"/>
                  <a:pt x="162" y="16"/>
                  <a:pt x="161" y="17"/>
                </a:cubicBezTo>
                <a:cubicBezTo>
                  <a:pt x="161" y="17"/>
                  <a:pt x="151" y="21"/>
                  <a:pt x="148" y="30"/>
                </a:cubicBezTo>
                <a:cubicBezTo>
                  <a:pt x="148" y="31"/>
                  <a:pt x="147" y="34"/>
                  <a:pt x="148" y="44"/>
                </a:cubicBezTo>
                <a:cubicBezTo>
                  <a:pt x="148" y="44"/>
                  <a:pt x="148" y="44"/>
                  <a:pt x="148" y="45"/>
                </a:cubicBezTo>
                <a:cubicBezTo>
                  <a:pt x="146" y="46"/>
                  <a:pt x="147" y="50"/>
                  <a:pt x="148" y="52"/>
                </a:cubicBezTo>
                <a:cubicBezTo>
                  <a:pt x="148" y="54"/>
                  <a:pt x="149" y="55"/>
                  <a:pt x="149" y="56"/>
                </a:cubicBezTo>
                <a:cubicBezTo>
                  <a:pt x="150" y="61"/>
                  <a:pt x="153" y="66"/>
                  <a:pt x="156" y="70"/>
                </a:cubicBezTo>
                <a:cubicBezTo>
                  <a:pt x="155" y="71"/>
                  <a:pt x="155" y="71"/>
                  <a:pt x="155" y="71"/>
                </a:cubicBezTo>
                <a:lnTo>
                  <a:pt x="155" y="71"/>
                </a:lnTo>
                <a:lnTo>
                  <a:pt x="155" y="71"/>
                </a:lnTo>
                <a:cubicBezTo>
                  <a:pt x="155" y="73"/>
                  <a:pt x="152" y="75"/>
                  <a:pt x="149" y="76"/>
                </a:cubicBezTo>
                <a:cubicBezTo>
                  <a:pt x="148" y="74"/>
                  <a:pt x="147" y="71"/>
                  <a:pt x="145" y="69"/>
                </a:cubicBezTo>
                <a:cubicBezTo>
                  <a:pt x="145" y="69"/>
                  <a:pt x="143" y="66"/>
                  <a:pt x="138" y="64"/>
                </a:cubicBezTo>
                <a:cubicBezTo>
                  <a:pt x="138" y="64"/>
                  <a:pt x="138" y="64"/>
                  <a:pt x="137" y="64"/>
                </a:cubicBezTo>
                <a:cubicBezTo>
                  <a:pt x="133" y="62"/>
                  <a:pt x="129" y="61"/>
                  <a:pt x="129" y="61"/>
                </a:cubicBezTo>
                <a:cubicBezTo>
                  <a:pt x="128" y="61"/>
                  <a:pt x="128" y="60"/>
                  <a:pt x="127" y="60"/>
                </a:cubicBezTo>
                <a:cubicBezTo>
                  <a:pt x="124" y="58"/>
                  <a:pt x="122" y="57"/>
                  <a:pt x="121" y="55"/>
                </a:cubicBezTo>
                <a:cubicBezTo>
                  <a:pt x="121" y="55"/>
                  <a:pt x="121" y="55"/>
                  <a:pt x="121" y="54"/>
                </a:cubicBezTo>
                <a:cubicBezTo>
                  <a:pt x="124" y="50"/>
                  <a:pt x="127" y="45"/>
                  <a:pt x="127" y="40"/>
                </a:cubicBezTo>
                <a:cubicBezTo>
                  <a:pt x="128" y="39"/>
                  <a:pt x="129" y="38"/>
                  <a:pt x="129" y="36"/>
                </a:cubicBezTo>
                <a:cubicBezTo>
                  <a:pt x="130" y="34"/>
                  <a:pt x="130" y="30"/>
                  <a:pt x="129" y="28"/>
                </a:cubicBezTo>
                <a:cubicBezTo>
                  <a:pt x="129" y="28"/>
                  <a:pt x="129" y="28"/>
                  <a:pt x="129" y="28"/>
                </a:cubicBezTo>
                <a:cubicBezTo>
                  <a:pt x="130" y="24"/>
                  <a:pt x="132" y="15"/>
                  <a:pt x="126" y="9"/>
                </a:cubicBezTo>
                <a:cubicBezTo>
                  <a:pt x="126" y="8"/>
                  <a:pt x="123" y="5"/>
                  <a:pt x="116" y="3"/>
                </a:cubicBezTo>
                <a:lnTo>
                  <a:pt x="113" y="2"/>
                </a:lnTo>
                <a:cubicBezTo>
                  <a:pt x="108" y="0"/>
                  <a:pt x="105" y="0"/>
                  <a:pt x="105" y="0"/>
                </a:cubicBezTo>
                <a:cubicBezTo>
                  <a:pt x="105" y="0"/>
                  <a:pt x="104" y="0"/>
                  <a:pt x="104" y="0"/>
                </a:cubicBezTo>
                <a:cubicBezTo>
                  <a:pt x="104" y="0"/>
                  <a:pt x="103" y="0"/>
                  <a:pt x="103" y="0"/>
                </a:cubicBezTo>
                <a:cubicBezTo>
                  <a:pt x="102" y="0"/>
                  <a:pt x="100" y="0"/>
                  <a:pt x="100" y="0"/>
                </a:cubicBezTo>
                <a:cubicBezTo>
                  <a:pt x="99" y="1"/>
                  <a:pt x="89" y="5"/>
                  <a:pt x="86" y="14"/>
                </a:cubicBezTo>
                <a:cubicBezTo>
                  <a:pt x="86" y="14"/>
                  <a:pt x="85" y="18"/>
                  <a:pt x="86" y="28"/>
                </a:cubicBezTo>
                <a:cubicBezTo>
                  <a:pt x="86" y="28"/>
                  <a:pt x="86" y="28"/>
                  <a:pt x="86" y="28"/>
                </a:cubicBezTo>
                <a:cubicBezTo>
                  <a:pt x="85" y="30"/>
                  <a:pt x="85" y="34"/>
                  <a:pt x="86" y="36"/>
                </a:cubicBezTo>
                <a:cubicBezTo>
                  <a:pt x="86" y="38"/>
                  <a:pt x="87" y="39"/>
                  <a:pt x="87" y="40"/>
                </a:cubicBezTo>
                <a:cubicBezTo>
                  <a:pt x="88" y="45"/>
                  <a:pt x="91" y="50"/>
                  <a:pt x="94" y="54"/>
                </a:cubicBezTo>
                <a:cubicBezTo>
                  <a:pt x="93" y="54"/>
                  <a:pt x="93" y="55"/>
                  <a:pt x="93" y="55"/>
                </a:cubicBezTo>
                <a:lnTo>
                  <a:pt x="93" y="55"/>
                </a:lnTo>
                <a:lnTo>
                  <a:pt x="93" y="55"/>
                </a:lnTo>
                <a:cubicBezTo>
                  <a:pt x="92" y="59"/>
                  <a:pt x="76" y="64"/>
                  <a:pt x="76" y="64"/>
                </a:cubicBezTo>
                <a:cubicBezTo>
                  <a:pt x="71" y="66"/>
                  <a:pt x="69" y="69"/>
                  <a:pt x="69" y="69"/>
                </a:cubicBezTo>
                <a:cubicBezTo>
                  <a:pt x="68" y="71"/>
                  <a:pt x="67" y="73"/>
                  <a:pt x="66" y="76"/>
                </a:cubicBezTo>
                <a:cubicBezTo>
                  <a:pt x="66" y="76"/>
                  <a:pt x="66" y="76"/>
                  <a:pt x="66" y="76"/>
                </a:cubicBezTo>
                <a:cubicBezTo>
                  <a:pt x="63" y="75"/>
                  <a:pt x="60" y="73"/>
                  <a:pt x="60" y="71"/>
                </a:cubicBezTo>
                <a:cubicBezTo>
                  <a:pt x="60" y="71"/>
                  <a:pt x="60" y="71"/>
                  <a:pt x="59" y="70"/>
                </a:cubicBezTo>
                <a:cubicBezTo>
                  <a:pt x="63" y="66"/>
                  <a:pt x="65" y="61"/>
                  <a:pt x="66" y="56"/>
                </a:cubicBezTo>
                <a:cubicBezTo>
                  <a:pt x="67" y="55"/>
                  <a:pt x="68" y="54"/>
                  <a:pt x="68" y="52"/>
                </a:cubicBezTo>
                <a:cubicBezTo>
                  <a:pt x="69" y="50"/>
                  <a:pt x="69" y="46"/>
                  <a:pt x="68" y="45"/>
                </a:cubicBezTo>
                <a:cubicBezTo>
                  <a:pt x="68" y="44"/>
                  <a:pt x="68" y="44"/>
                  <a:pt x="68" y="44"/>
                </a:cubicBezTo>
                <a:cubicBezTo>
                  <a:pt x="69" y="40"/>
                  <a:pt x="71" y="31"/>
                  <a:pt x="65" y="25"/>
                </a:cubicBezTo>
                <a:cubicBezTo>
                  <a:pt x="65" y="24"/>
                  <a:pt x="62" y="21"/>
                  <a:pt x="55" y="19"/>
                </a:cubicBezTo>
                <a:lnTo>
                  <a:pt x="52" y="18"/>
                </a:lnTo>
                <a:cubicBezTo>
                  <a:pt x="47" y="16"/>
                  <a:pt x="44" y="16"/>
                  <a:pt x="44" y="16"/>
                </a:cubicBezTo>
                <a:cubicBezTo>
                  <a:pt x="43" y="16"/>
                  <a:pt x="43" y="16"/>
                  <a:pt x="43" y="16"/>
                </a:cubicBezTo>
                <a:cubicBezTo>
                  <a:pt x="43" y="16"/>
                  <a:pt x="42" y="16"/>
                  <a:pt x="42" y="16"/>
                </a:cubicBezTo>
                <a:cubicBezTo>
                  <a:pt x="41" y="16"/>
                  <a:pt x="39" y="16"/>
                  <a:pt x="38" y="16"/>
                </a:cubicBezTo>
                <a:cubicBezTo>
                  <a:pt x="38" y="17"/>
                  <a:pt x="28" y="21"/>
                  <a:pt x="25" y="30"/>
                </a:cubicBezTo>
                <a:cubicBezTo>
                  <a:pt x="25" y="30"/>
                  <a:pt x="24" y="34"/>
                  <a:pt x="25" y="44"/>
                </a:cubicBezTo>
                <a:cubicBezTo>
                  <a:pt x="25" y="44"/>
                  <a:pt x="25" y="44"/>
                  <a:pt x="25" y="45"/>
                </a:cubicBezTo>
                <a:cubicBezTo>
                  <a:pt x="23" y="46"/>
                  <a:pt x="24" y="50"/>
                  <a:pt x="25" y="52"/>
                </a:cubicBezTo>
                <a:cubicBezTo>
                  <a:pt x="25" y="54"/>
                  <a:pt x="26" y="55"/>
                  <a:pt x="26" y="56"/>
                </a:cubicBezTo>
                <a:cubicBezTo>
                  <a:pt x="27" y="61"/>
                  <a:pt x="30" y="66"/>
                  <a:pt x="33" y="70"/>
                </a:cubicBezTo>
                <a:cubicBezTo>
                  <a:pt x="32" y="70"/>
                  <a:pt x="32" y="71"/>
                  <a:pt x="32" y="71"/>
                </a:cubicBezTo>
                <a:lnTo>
                  <a:pt x="32" y="71"/>
                </a:lnTo>
                <a:lnTo>
                  <a:pt x="32" y="71"/>
                </a:lnTo>
                <a:cubicBezTo>
                  <a:pt x="31" y="76"/>
                  <a:pt x="15" y="80"/>
                  <a:pt x="15" y="80"/>
                </a:cubicBezTo>
                <a:cubicBezTo>
                  <a:pt x="10" y="82"/>
                  <a:pt x="8" y="85"/>
                  <a:pt x="8" y="85"/>
                </a:cubicBezTo>
                <a:cubicBezTo>
                  <a:pt x="1" y="95"/>
                  <a:pt x="0" y="119"/>
                  <a:pt x="0" y="119"/>
                </a:cubicBezTo>
                <a:cubicBezTo>
                  <a:pt x="0" y="123"/>
                  <a:pt x="5" y="187"/>
                  <a:pt x="55" y="205"/>
                </a:cubicBezTo>
                <a:cubicBezTo>
                  <a:pt x="56" y="196"/>
                  <a:pt x="58" y="179"/>
                  <a:pt x="65" y="169"/>
                </a:cubicBezTo>
                <a:cubicBezTo>
                  <a:pt x="65" y="169"/>
                  <a:pt x="67" y="166"/>
                  <a:pt x="73" y="164"/>
                </a:cubicBezTo>
                <a:cubicBezTo>
                  <a:pt x="73" y="164"/>
                  <a:pt x="93" y="158"/>
                  <a:pt x="95" y="152"/>
                </a:cubicBezTo>
                <a:lnTo>
                  <a:pt x="95" y="152"/>
                </a:lnTo>
                <a:lnTo>
                  <a:pt x="95" y="152"/>
                </a:lnTo>
                <a:cubicBezTo>
                  <a:pt x="95" y="152"/>
                  <a:pt x="95" y="151"/>
                  <a:pt x="96" y="150"/>
                </a:cubicBezTo>
                <a:cubicBezTo>
                  <a:pt x="92" y="146"/>
                  <a:pt x="89" y="139"/>
                  <a:pt x="88" y="133"/>
                </a:cubicBezTo>
                <a:cubicBezTo>
                  <a:pt x="87" y="132"/>
                  <a:pt x="86" y="130"/>
                  <a:pt x="86" y="128"/>
                </a:cubicBezTo>
                <a:cubicBezTo>
                  <a:pt x="85" y="125"/>
                  <a:pt x="84" y="121"/>
                  <a:pt x="86" y="119"/>
                </a:cubicBezTo>
                <a:cubicBezTo>
                  <a:pt x="86" y="118"/>
                  <a:pt x="86" y="118"/>
                  <a:pt x="86" y="118"/>
                </a:cubicBezTo>
                <a:cubicBezTo>
                  <a:pt x="84" y="106"/>
                  <a:pt x="86" y="101"/>
                  <a:pt x="86" y="100"/>
                </a:cubicBezTo>
                <a:cubicBezTo>
                  <a:pt x="90" y="89"/>
                  <a:pt x="102" y="84"/>
                  <a:pt x="103" y="84"/>
                </a:cubicBezTo>
                <a:cubicBezTo>
                  <a:pt x="103" y="83"/>
                  <a:pt x="106" y="83"/>
                  <a:pt x="107" y="83"/>
                </a:cubicBezTo>
                <a:cubicBezTo>
                  <a:pt x="108" y="83"/>
                  <a:pt x="108" y="83"/>
                  <a:pt x="109" y="83"/>
                </a:cubicBezTo>
                <a:cubicBezTo>
                  <a:pt x="109" y="83"/>
                  <a:pt x="109" y="83"/>
                  <a:pt x="110" y="83"/>
                </a:cubicBezTo>
                <a:cubicBezTo>
                  <a:pt x="110" y="83"/>
                  <a:pt x="114" y="83"/>
                  <a:pt x="120" y="85"/>
                </a:cubicBezTo>
                <a:lnTo>
                  <a:pt x="124" y="86"/>
                </a:lnTo>
                <a:cubicBezTo>
                  <a:pt x="132" y="89"/>
                  <a:pt x="136" y="93"/>
                  <a:pt x="136" y="94"/>
                </a:cubicBezTo>
                <a:cubicBezTo>
                  <a:pt x="143" y="102"/>
                  <a:pt x="141" y="113"/>
                  <a:pt x="140" y="118"/>
                </a:cubicBezTo>
                <a:cubicBezTo>
                  <a:pt x="140" y="118"/>
                  <a:pt x="140" y="119"/>
                  <a:pt x="140" y="119"/>
                </a:cubicBezTo>
                <a:cubicBezTo>
                  <a:pt x="142" y="121"/>
                  <a:pt x="141" y="125"/>
                  <a:pt x="140" y="128"/>
                </a:cubicBezTo>
                <a:cubicBezTo>
                  <a:pt x="140" y="130"/>
                  <a:pt x="139" y="132"/>
                  <a:pt x="138" y="133"/>
                </a:cubicBezTo>
                <a:cubicBezTo>
                  <a:pt x="137" y="139"/>
                  <a:pt x="134" y="145"/>
                  <a:pt x="129" y="150"/>
                </a:cubicBezTo>
                <a:cubicBezTo>
                  <a:pt x="130" y="151"/>
                  <a:pt x="130" y="152"/>
                  <a:pt x="130" y="152"/>
                </a:cubicBezTo>
                <a:cubicBezTo>
                  <a:pt x="131" y="154"/>
                  <a:pt x="133" y="156"/>
                  <a:pt x="137" y="158"/>
                </a:cubicBezTo>
                <a:cubicBezTo>
                  <a:pt x="138" y="158"/>
                  <a:pt x="139" y="159"/>
                  <a:pt x="140" y="159"/>
                </a:cubicBezTo>
                <a:cubicBezTo>
                  <a:pt x="140" y="159"/>
                  <a:pt x="145" y="161"/>
                  <a:pt x="150" y="163"/>
                </a:cubicBezTo>
                <a:cubicBezTo>
                  <a:pt x="151" y="164"/>
                  <a:pt x="152" y="164"/>
                  <a:pt x="152" y="164"/>
                </a:cubicBezTo>
                <a:cubicBezTo>
                  <a:pt x="158" y="166"/>
                  <a:pt x="160" y="169"/>
                  <a:pt x="160" y="169"/>
                </a:cubicBezTo>
                <a:cubicBezTo>
                  <a:pt x="166" y="178"/>
                  <a:pt x="168" y="192"/>
                  <a:pt x="169" y="202"/>
                </a:cubicBezTo>
                <a:cubicBezTo>
                  <a:pt x="216" y="186"/>
                  <a:pt x="215" y="119"/>
                  <a:pt x="215" y="11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amwork_1997"/>
          <p:cNvSpPr/>
          <p:nvPr/>
        </p:nvSpPr>
        <p:spPr>
          <a:xfrm>
            <a:off x="4678343" y="3815155"/>
            <a:ext cx="609685" cy="578095"/>
          </a:xfrm>
          <a:custGeom>
            <a:avLst/>
            <a:gdLst>
              <a:gd name="T0" fmla="*/ 207 w 216"/>
              <a:gd name="T1" fmla="*/ 85 h 205"/>
              <a:gd name="T2" fmla="*/ 199 w 216"/>
              <a:gd name="T3" fmla="*/ 80 h 205"/>
              <a:gd name="T4" fmla="*/ 189 w 216"/>
              <a:gd name="T5" fmla="*/ 76 h 205"/>
              <a:gd name="T6" fmla="*/ 182 w 216"/>
              <a:gd name="T7" fmla="*/ 70 h 205"/>
              <a:gd name="T8" fmla="*/ 191 w 216"/>
              <a:gd name="T9" fmla="*/ 52 h 205"/>
              <a:gd name="T10" fmla="*/ 191 w 216"/>
              <a:gd name="T11" fmla="*/ 44 h 205"/>
              <a:gd name="T12" fmla="*/ 178 w 216"/>
              <a:gd name="T13" fmla="*/ 19 h 205"/>
              <a:gd name="T14" fmla="*/ 167 w 216"/>
              <a:gd name="T15" fmla="*/ 16 h 205"/>
              <a:gd name="T16" fmla="*/ 165 w 216"/>
              <a:gd name="T17" fmla="*/ 16 h 205"/>
              <a:gd name="T18" fmla="*/ 148 w 216"/>
              <a:gd name="T19" fmla="*/ 30 h 205"/>
              <a:gd name="T20" fmla="*/ 148 w 216"/>
              <a:gd name="T21" fmla="*/ 45 h 205"/>
              <a:gd name="T22" fmla="*/ 149 w 216"/>
              <a:gd name="T23" fmla="*/ 56 h 205"/>
              <a:gd name="T24" fmla="*/ 155 w 216"/>
              <a:gd name="T25" fmla="*/ 71 h 205"/>
              <a:gd name="T26" fmla="*/ 155 w 216"/>
              <a:gd name="T27" fmla="*/ 71 h 205"/>
              <a:gd name="T28" fmla="*/ 145 w 216"/>
              <a:gd name="T29" fmla="*/ 69 h 205"/>
              <a:gd name="T30" fmla="*/ 137 w 216"/>
              <a:gd name="T31" fmla="*/ 64 h 205"/>
              <a:gd name="T32" fmla="*/ 127 w 216"/>
              <a:gd name="T33" fmla="*/ 60 h 205"/>
              <a:gd name="T34" fmla="*/ 121 w 216"/>
              <a:gd name="T35" fmla="*/ 54 h 205"/>
              <a:gd name="T36" fmla="*/ 129 w 216"/>
              <a:gd name="T37" fmla="*/ 36 h 205"/>
              <a:gd name="T38" fmla="*/ 129 w 216"/>
              <a:gd name="T39" fmla="*/ 28 h 205"/>
              <a:gd name="T40" fmla="*/ 116 w 216"/>
              <a:gd name="T41" fmla="*/ 3 h 205"/>
              <a:gd name="T42" fmla="*/ 105 w 216"/>
              <a:gd name="T43" fmla="*/ 0 h 205"/>
              <a:gd name="T44" fmla="*/ 103 w 216"/>
              <a:gd name="T45" fmla="*/ 0 h 205"/>
              <a:gd name="T46" fmla="*/ 86 w 216"/>
              <a:gd name="T47" fmla="*/ 14 h 205"/>
              <a:gd name="T48" fmla="*/ 86 w 216"/>
              <a:gd name="T49" fmla="*/ 28 h 205"/>
              <a:gd name="T50" fmla="*/ 87 w 216"/>
              <a:gd name="T51" fmla="*/ 40 h 205"/>
              <a:gd name="T52" fmla="*/ 93 w 216"/>
              <a:gd name="T53" fmla="*/ 55 h 205"/>
              <a:gd name="T54" fmla="*/ 93 w 216"/>
              <a:gd name="T55" fmla="*/ 55 h 205"/>
              <a:gd name="T56" fmla="*/ 69 w 216"/>
              <a:gd name="T57" fmla="*/ 69 h 205"/>
              <a:gd name="T58" fmla="*/ 66 w 216"/>
              <a:gd name="T59" fmla="*/ 76 h 205"/>
              <a:gd name="T60" fmla="*/ 59 w 216"/>
              <a:gd name="T61" fmla="*/ 70 h 205"/>
              <a:gd name="T62" fmla="*/ 68 w 216"/>
              <a:gd name="T63" fmla="*/ 52 h 205"/>
              <a:gd name="T64" fmla="*/ 68 w 216"/>
              <a:gd name="T65" fmla="*/ 44 h 205"/>
              <a:gd name="T66" fmla="*/ 55 w 216"/>
              <a:gd name="T67" fmla="*/ 19 h 205"/>
              <a:gd name="T68" fmla="*/ 44 w 216"/>
              <a:gd name="T69" fmla="*/ 16 h 205"/>
              <a:gd name="T70" fmla="*/ 42 w 216"/>
              <a:gd name="T71" fmla="*/ 16 h 205"/>
              <a:gd name="T72" fmla="*/ 25 w 216"/>
              <a:gd name="T73" fmla="*/ 30 h 205"/>
              <a:gd name="T74" fmla="*/ 25 w 216"/>
              <a:gd name="T75" fmla="*/ 45 h 205"/>
              <a:gd name="T76" fmla="*/ 26 w 216"/>
              <a:gd name="T77" fmla="*/ 56 h 205"/>
              <a:gd name="T78" fmla="*/ 32 w 216"/>
              <a:gd name="T79" fmla="*/ 71 h 205"/>
              <a:gd name="T80" fmla="*/ 32 w 216"/>
              <a:gd name="T81" fmla="*/ 71 h 205"/>
              <a:gd name="T82" fmla="*/ 8 w 216"/>
              <a:gd name="T83" fmla="*/ 85 h 205"/>
              <a:gd name="T84" fmla="*/ 55 w 216"/>
              <a:gd name="T85" fmla="*/ 205 h 205"/>
              <a:gd name="T86" fmla="*/ 73 w 216"/>
              <a:gd name="T87" fmla="*/ 164 h 205"/>
              <a:gd name="T88" fmla="*/ 95 w 216"/>
              <a:gd name="T89" fmla="*/ 152 h 205"/>
              <a:gd name="T90" fmla="*/ 96 w 216"/>
              <a:gd name="T91" fmla="*/ 150 h 205"/>
              <a:gd name="T92" fmla="*/ 86 w 216"/>
              <a:gd name="T93" fmla="*/ 128 h 205"/>
              <a:gd name="T94" fmla="*/ 86 w 216"/>
              <a:gd name="T95" fmla="*/ 118 h 205"/>
              <a:gd name="T96" fmla="*/ 103 w 216"/>
              <a:gd name="T97" fmla="*/ 84 h 205"/>
              <a:gd name="T98" fmla="*/ 109 w 216"/>
              <a:gd name="T99" fmla="*/ 83 h 205"/>
              <a:gd name="T100" fmla="*/ 120 w 216"/>
              <a:gd name="T101" fmla="*/ 85 h 205"/>
              <a:gd name="T102" fmla="*/ 136 w 216"/>
              <a:gd name="T103" fmla="*/ 94 h 205"/>
              <a:gd name="T104" fmla="*/ 140 w 216"/>
              <a:gd name="T105" fmla="*/ 119 h 205"/>
              <a:gd name="T106" fmla="*/ 138 w 216"/>
              <a:gd name="T107" fmla="*/ 133 h 205"/>
              <a:gd name="T108" fmla="*/ 130 w 216"/>
              <a:gd name="T109" fmla="*/ 152 h 205"/>
              <a:gd name="T110" fmla="*/ 140 w 216"/>
              <a:gd name="T111" fmla="*/ 159 h 205"/>
              <a:gd name="T112" fmla="*/ 152 w 216"/>
              <a:gd name="T113" fmla="*/ 164 h 205"/>
              <a:gd name="T114" fmla="*/ 169 w 216"/>
              <a:gd name="T115" fmla="*/ 202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16" h="205">
                <a:moveTo>
                  <a:pt x="215" y="119"/>
                </a:moveTo>
                <a:cubicBezTo>
                  <a:pt x="215" y="119"/>
                  <a:pt x="214" y="95"/>
                  <a:pt x="207" y="85"/>
                </a:cubicBezTo>
                <a:cubicBezTo>
                  <a:pt x="207" y="85"/>
                  <a:pt x="205" y="82"/>
                  <a:pt x="200" y="80"/>
                </a:cubicBezTo>
                <a:cubicBezTo>
                  <a:pt x="200" y="80"/>
                  <a:pt x="200" y="80"/>
                  <a:pt x="199" y="80"/>
                </a:cubicBezTo>
                <a:cubicBezTo>
                  <a:pt x="195" y="78"/>
                  <a:pt x="191" y="77"/>
                  <a:pt x="191" y="77"/>
                </a:cubicBezTo>
                <a:cubicBezTo>
                  <a:pt x="190" y="77"/>
                  <a:pt x="189" y="76"/>
                  <a:pt x="189" y="76"/>
                </a:cubicBezTo>
                <a:cubicBezTo>
                  <a:pt x="186" y="75"/>
                  <a:pt x="183" y="73"/>
                  <a:pt x="183" y="71"/>
                </a:cubicBezTo>
                <a:cubicBezTo>
                  <a:pt x="183" y="71"/>
                  <a:pt x="183" y="71"/>
                  <a:pt x="182" y="70"/>
                </a:cubicBezTo>
                <a:cubicBezTo>
                  <a:pt x="186" y="66"/>
                  <a:pt x="188" y="61"/>
                  <a:pt x="189" y="56"/>
                </a:cubicBezTo>
                <a:cubicBezTo>
                  <a:pt x="190" y="55"/>
                  <a:pt x="191" y="54"/>
                  <a:pt x="191" y="52"/>
                </a:cubicBezTo>
                <a:cubicBezTo>
                  <a:pt x="192" y="50"/>
                  <a:pt x="192" y="46"/>
                  <a:pt x="191" y="45"/>
                </a:cubicBezTo>
                <a:cubicBezTo>
                  <a:pt x="191" y="44"/>
                  <a:pt x="191" y="44"/>
                  <a:pt x="191" y="44"/>
                </a:cubicBezTo>
                <a:cubicBezTo>
                  <a:pt x="192" y="40"/>
                  <a:pt x="194" y="31"/>
                  <a:pt x="188" y="25"/>
                </a:cubicBezTo>
                <a:cubicBezTo>
                  <a:pt x="188" y="24"/>
                  <a:pt x="185" y="21"/>
                  <a:pt x="178" y="19"/>
                </a:cubicBezTo>
                <a:lnTo>
                  <a:pt x="175" y="18"/>
                </a:lnTo>
                <a:cubicBezTo>
                  <a:pt x="170" y="16"/>
                  <a:pt x="167" y="16"/>
                  <a:pt x="167" y="16"/>
                </a:cubicBezTo>
                <a:cubicBezTo>
                  <a:pt x="166" y="16"/>
                  <a:pt x="166" y="16"/>
                  <a:pt x="166" y="16"/>
                </a:cubicBezTo>
                <a:cubicBezTo>
                  <a:pt x="166" y="16"/>
                  <a:pt x="165" y="16"/>
                  <a:pt x="165" y="16"/>
                </a:cubicBezTo>
                <a:cubicBezTo>
                  <a:pt x="164" y="16"/>
                  <a:pt x="162" y="16"/>
                  <a:pt x="161" y="17"/>
                </a:cubicBezTo>
                <a:cubicBezTo>
                  <a:pt x="161" y="17"/>
                  <a:pt x="151" y="21"/>
                  <a:pt x="148" y="30"/>
                </a:cubicBezTo>
                <a:cubicBezTo>
                  <a:pt x="148" y="31"/>
                  <a:pt x="147" y="34"/>
                  <a:pt x="148" y="44"/>
                </a:cubicBezTo>
                <a:cubicBezTo>
                  <a:pt x="148" y="44"/>
                  <a:pt x="148" y="44"/>
                  <a:pt x="148" y="45"/>
                </a:cubicBezTo>
                <a:cubicBezTo>
                  <a:pt x="146" y="46"/>
                  <a:pt x="147" y="50"/>
                  <a:pt x="148" y="52"/>
                </a:cubicBezTo>
                <a:cubicBezTo>
                  <a:pt x="148" y="54"/>
                  <a:pt x="149" y="55"/>
                  <a:pt x="149" y="56"/>
                </a:cubicBezTo>
                <a:cubicBezTo>
                  <a:pt x="150" y="61"/>
                  <a:pt x="153" y="66"/>
                  <a:pt x="156" y="70"/>
                </a:cubicBezTo>
                <a:cubicBezTo>
                  <a:pt x="155" y="71"/>
                  <a:pt x="155" y="71"/>
                  <a:pt x="155" y="71"/>
                </a:cubicBezTo>
                <a:lnTo>
                  <a:pt x="155" y="71"/>
                </a:lnTo>
                <a:lnTo>
                  <a:pt x="155" y="71"/>
                </a:lnTo>
                <a:cubicBezTo>
                  <a:pt x="155" y="73"/>
                  <a:pt x="152" y="75"/>
                  <a:pt x="149" y="76"/>
                </a:cubicBezTo>
                <a:cubicBezTo>
                  <a:pt x="148" y="74"/>
                  <a:pt x="147" y="71"/>
                  <a:pt x="145" y="69"/>
                </a:cubicBezTo>
                <a:cubicBezTo>
                  <a:pt x="145" y="69"/>
                  <a:pt x="143" y="66"/>
                  <a:pt x="138" y="64"/>
                </a:cubicBezTo>
                <a:cubicBezTo>
                  <a:pt x="138" y="64"/>
                  <a:pt x="138" y="64"/>
                  <a:pt x="137" y="64"/>
                </a:cubicBezTo>
                <a:cubicBezTo>
                  <a:pt x="133" y="62"/>
                  <a:pt x="129" y="61"/>
                  <a:pt x="129" y="61"/>
                </a:cubicBezTo>
                <a:cubicBezTo>
                  <a:pt x="128" y="61"/>
                  <a:pt x="128" y="60"/>
                  <a:pt x="127" y="60"/>
                </a:cubicBezTo>
                <a:cubicBezTo>
                  <a:pt x="124" y="58"/>
                  <a:pt x="122" y="57"/>
                  <a:pt x="121" y="55"/>
                </a:cubicBezTo>
                <a:cubicBezTo>
                  <a:pt x="121" y="55"/>
                  <a:pt x="121" y="55"/>
                  <a:pt x="121" y="54"/>
                </a:cubicBezTo>
                <a:cubicBezTo>
                  <a:pt x="124" y="50"/>
                  <a:pt x="127" y="45"/>
                  <a:pt x="127" y="40"/>
                </a:cubicBezTo>
                <a:cubicBezTo>
                  <a:pt x="128" y="39"/>
                  <a:pt x="129" y="38"/>
                  <a:pt x="129" y="36"/>
                </a:cubicBezTo>
                <a:cubicBezTo>
                  <a:pt x="130" y="34"/>
                  <a:pt x="130" y="30"/>
                  <a:pt x="129" y="28"/>
                </a:cubicBezTo>
                <a:cubicBezTo>
                  <a:pt x="129" y="28"/>
                  <a:pt x="129" y="28"/>
                  <a:pt x="129" y="28"/>
                </a:cubicBezTo>
                <a:cubicBezTo>
                  <a:pt x="130" y="24"/>
                  <a:pt x="132" y="15"/>
                  <a:pt x="126" y="9"/>
                </a:cubicBezTo>
                <a:cubicBezTo>
                  <a:pt x="126" y="8"/>
                  <a:pt x="123" y="5"/>
                  <a:pt x="116" y="3"/>
                </a:cubicBezTo>
                <a:lnTo>
                  <a:pt x="113" y="2"/>
                </a:lnTo>
                <a:cubicBezTo>
                  <a:pt x="108" y="0"/>
                  <a:pt x="105" y="0"/>
                  <a:pt x="105" y="0"/>
                </a:cubicBezTo>
                <a:cubicBezTo>
                  <a:pt x="105" y="0"/>
                  <a:pt x="104" y="0"/>
                  <a:pt x="104" y="0"/>
                </a:cubicBezTo>
                <a:cubicBezTo>
                  <a:pt x="104" y="0"/>
                  <a:pt x="103" y="0"/>
                  <a:pt x="103" y="0"/>
                </a:cubicBezTo>
                <a:cubicBezTo>
                  <a:pt x="102" y="0"/>
                  <a:pt x="100" y="0"/>
                  <a:pt x="100" y="0"/>
                </a:cubicBezTo>
                <a:cubicBezTo>
                  <a:pt x="99" y="1"/>
                  <a:pt x="89" y="5"/>
                  <a:pt x="86" y="14"/>
                </a:cubicBezTo>
                <a:cubicBezTo>
                  <a:pt x="86" y="14"/>
                  <a:pt x="85" y="18"/>
                  <a:pt x="86" y="28"/>
                </a:cubicBezTo>
                <a:cubicBezTo>
                  <a:pt x="86" y="28"/>
                  <a:pt x="86" y="28"/>
                  <a:pt x="86" y="28"/>
                </a:cubicBezTo>
                <a:cubicBezTo>
                  <a:pt x="85" y="30"/>
                  <a:pt x="85" y="34"/>
                  <a:pt x="86" y="36"/>
                </a:cubicBezTo>
                <a:cubicBezTo>
                  <a:pt x="86" y="38"/>
                  <a:pt x="87" y="39"/>
                  <a:pt x="87" y="40"/>
                </a:cubicBezTo>
                <a:cubicBezTo>
                  <a:pt x="88" y="45"/>
                  <a:pt x="91" y="50"/>
                  <a:pt x="94" y="54"/>
                </a:cubicBezTo>
                <a:cubicBezTo>
                  <a:pt x="93" y="54"/>
                  <a:pt x="93" y="55"/>
                  <a:pt x="93" y="55"/>
                </a:cubicBezTo>
                <a:lnTo>
                  <a:pt x="93" y="55"/>
                </a:lnTo>
                <a:lnTo>
                  <a:pt x="93" y="55"/>
                </a:lnTo>
                <a:cubicBezTo>
                  <a:pt x="92" y="59"/>
                  <a:pt x="76" y="64"/>
                  <a:pt x="76" y="64"/>
                </a:cubicBezTo>
                <a:cubicBezTo>
                  <a:pt x="71" y="66"/>
                  <a:pt x="69" y="69"/>
                  <a:pt x="69" y="69"/>
                </a:cubicBezTo>
                <a:cubicBezTo>
                  <a:pt x="68" y="71"/>
                  <a:pt x="67" y="73"/>
                  <a:pt x="66" y="76"/>
                </a:cubicBezTo>
                <a:cubicBezTo>
                  <a:pt x="66" y="76"/>
                  <a:pt x="66" y="76"/>
                  <a:pt x="66" y="76"/>
                </a:cubicBezTo>
                <a:cubicBezTo>
                  <a:pt x="63" y="75"/>
                  <a:pt x="60" y="73"/>
                  <a:pt x="60" y="71"/>
                </a:cubicBezTo>
                <a:cubicBezTo>
                  <a:pt x="60" y="71"/>
                  <a:pt x="60" y="71"/>
                  <a:pt x="59" y="70"/>
                </a:cubicBezTo>
                <a:cubicBezTo>
                  <a:pt x="63" y="66"/>
                  <a:pt x="65" y="61"/>
                  <a:pt x="66" y="56"/>
                </a:cubicBezTo>
                <a:cubicBezTo>
                  <a:pt x="67" y="55"/>
                  <a:pt x="68" y="54"/>
                  <a:pt x="68" y="52"/>
                </a:cubicBezTo>
                <a:cubicBezTo>
                  <a:pt x="69" y="50"/>
                  <a:pt x="69" y="46"/>
                  <a:pt x="68" y="45"/>
                </a:cubicBezTo>
                <a:cubicBezTo>
                  <a:pt x="68" y="44"/>
                  <a:pt x="68" y="44"/>
                  <a:pt x="68" y="44"/>
                </a:cubicBezTo>
                <a:cubicBezTo>
                  <a:pt x="69" y="40"/>
                  <a:pt x="71" y="31"/>
                  <a:pt x="65" y="25"/>
                </a:cubicBezTo>
                <a:cubicBezTo>
                  <a:pt x="65" y="24"/>
                  <a:pt x="62" y="21"/>
                  <a:pt x="55" y="19"/>
                </a:cubicBezTo>
                <a:lnTo>
                  <a:pt x="52" y="18"/>
                </a:lnTo>
                <a:cubicBezTo>
                  <a:pt x="47" y="16"/>
                  <a:pt x="44" y="16"/>
                  <a:pt x="44" y="16"/>
                </a:cubicBezTo>
                <a:cubicBezTo>
                  <a:pt x="43" y="16"/>
                  <a:pt x="43" y="16"/>
                  <a:pt x="43" y="16"/>
                </a:cubicBezTo>
                <a:cubicBezTo>
                  <a:pt x="43" y="16"/>
                  <a:pt x="42" y="16"/>
                  <a:pt x="42" y="16"/>
                </a:cubicBezTo>
                <a:cubicBezTo>
                  <a:pt x="41" y="16"/>
                  <a:pt x="39" y="16"/>
                  <a:pt x="38" y="16"/>
                </a:cubicBezTo>
                <a:cubicBezTo>
                  <a:pt x="38" y="17"/>
                  <a:pt x="28" y="21"/>
                  <a:pt x="25" y="30"/>
                </a:cubicBezTo>
                <a:cubicBezTo>
                  <a:pt x="25" y="30"/>
                  <a:pt x="24" y="34"/>
                  <a:pt x="25" y="44"/>
                </a:cubicBezTo>
                <a:cubicBezTo>
                  <a:pt x="25" y="44"/>
                  <a:pt x="25" y="44"/>
                  <a:pt x="25" y="45"/>
                </a:cubicBezTo>
                <a:cubicBezTo>
                  <a:pt x="23" y="46"/>
                  <a:pt x="24" y="50"/>
                  <a:pt x="25" y="52"/>
                </a:cubicBezTo>
                <a:cubicBezTo>
                  <a:pt x="25" y="54"/>
                  <a:pt x="26" y="55"/>
                  <a:pt x="26" y="56"/>
                </a:cubicBezTo>
                <a:cubicBezTo>
                  <a:pt x="27" y="61"/>
                  <a:pt x="30" y="66"/>
                  <a:pt x="33" y="70"/>
                </a:cubicBezTo>
                <a:cubicBezTo>
                  <a:pt x="32" y="70"/>
                  <a:pt x="32" y="71"/>
                  <a:pt x="32" y="71"/>
                </a:cubicBezTo>
                <a:lnTo>
                  <a:pt x="32" y="71"/>
                </a:lnTo>
                <a:lnTo>
                  <a:pt x="32" y="71"/>
                </a:lnTo>
                <a:cubicBezTo>
                  <a:pt x="31" y="76"/>
                  <a:pt x="15" y="80"/>
                  <a:pt x="15" y="80"/>
                </a:cubicBezTo>
                <a:cubicBezTo>
                  <a:pt x="10" y="82"/>
                  <a:pt x="8" y="85"/>
                  <a:pt x="8" y="85"/>
                </a:cubicBezTo>
                <a:cubicBezTo>
                  <a:pt x="1" y="95"/>
                  <a:pt x="0" y="119"/>
                  <a:pt x="0" y="119"/>
                </a:cubicBezTo>
                <a:cubicBezTo>
                  <a:pt x="0" y="123"/>
                  <a:pt x="5" y="187"/>
                  <a:pt x="55" y="205"/>
                </a:cubicBezTo>
                <a:cubicBezTo>
                  <a:pt x="56" y="196"/>
                  <a:pt x="58" y="179"/>
                  <a:pt x="65" y="169"/>
                </a:cubicBezTo>
                <a:cubicBezTo>
                  <a:pt x="65" y="169"/>
                  <a:pt x="67" y="166"/>
                  <a:pt x="73" y="164"/>
                </a:cubicBezTo>
                <a:cubicBezTo>
                  <a:pt x="73" y="164"/>
                  <a:pt x="93" y="158"/>
                  <a:pt x="95" y="152"/>
                </a:cubicBezTo>
                <a:lnTo>
                  <a:pt x="95" y="152"/>
                </a:lnTo>
                <a:lnTo>
                  <a:pt x="95" y="152"/>
                </a:lnTo>
                <a:cubicBezTo>
                  <a:pt x="95" y="152"/>
                  <a:pt x="95" y="151"/>
                  <a:pt x="96" y="150"/>
                </a:cubicBezTo>
                <a:cubicBezTo>
                  <a:pt x="92" y="146"/>
                  <a:pt x="89" y="139"/>
                  <a:pt x="88" y="133"/>
                </a:cubicBezTo>
                <a:cubicBezTo>
                  <a:pt x="87" y="132"/>
                  <a:pt x="86" y="130"/>
                  <a:pt x="86" y="128"/>
                </a:cubicBezTo>
                <a:cubicBezTo>
                  <a:pt x="85" y="125"/>
                  <a:pt x="84" y="121"/>
                  <a:pt x="86" y="119"/>
                </a:cubicBezTo>
                <a:cubicBezTo>
                  <a:pt x="86" y="118"/>
                  <a:pt x="86" y="118"/>
                  <a:pt x="86" y="118"/>
                </a:cubicBezTo>
                <a:cubicBezTo>
                  <a:pt x="84" y="106"/>
                  <a:pt x="86" y="101"/>
                  <a:pt x="86" y="100"/>
                </a:cubicBezTo>
                <a:cubicBezTo>
                  <a:pt x="90" y="89"/>
                  <a:pt x="102" y="84"/>
                  <a:pt x="103" y="84"/>
                </a:cubicBezTo>
                <a:cubicBezTo>
                  <a:pt x="103" y="83"/>
                  <a:pt x="106" y="83"/>
                  <a:pt x="107" y="83"/>
                </a:cubicBezTo>
                <a:cubicBezTo>
                  <a:pt x="108" y="83"/>
                  <a:pt x="108" y="83"/>
                  <a:pt x="109" y="83"/>
                </a:cubicBezTo>
                <a:cubicBezTo>
                  <a:pt x="109" y="83"/>
                  <a:pt x="109" y="83"/>
                  <a:pt x="110" y="83"/>
                </a:cubicBezTo>
                <a:cubicBezTo>
                  <a:pt x="110" y="83"/>
                  <a:pt x="114" y="83"/>
                  <a:pt x="120" y="85"/>
                </a:cubicBezTo>
                <a:lnTo>
                  <a:pt x="124" y="86"/>
                </a:lnTo>
                <a:cubicBezTo>
                  <a:pt x="132" y="89"/>
                  <a:pt x="136" y="93"/>
                  <a:pt x="136" y="94"/>
                </a:cubicBezTo>
                <a:cubicBezTo>
                  <a:pt x="143" y="102"/>
                  <a:pt x="141" y="113"/>
                  <a:pt x="140" y="118"/>
                </a:cubicBezTo>
                <a:cubicBezTo>
                  <a:pt x="140" y="118"/>
                  <a:pt x="140" y="119"/>
                  <a:pt x="140" y="119"/>
                </a:cubicBezTo>
                <a:cubicBezTo>
                  <a:pt x="142" y="121"/>
                  <a:pt x="141" y="125"/>
                  <a:pt x="140" y="128"/>
                </a:cubicBezTo>
                <a:cubicBezTo>
                  <a:pt x="140" y="130"/>
                  <a:pt x="139" y="132"/>
                  <a:pt x="138" y="133"/>
                </a:cubicBezTo>
                <a:cubicBezTo>
                  <a:pt x="137" y="139"/>
                  <a:pt x="134" y="145"/>
                  <a:pt x="129" y="150"/>
                </a:cubicBezTo>
                <a:cubicBezTo>
                  <a:pt x="130" y="151"/>
                  <a:pt x="130" y="152"/>
                  <a:pt x="130" y="152"/>
                </a:cubicBezTo>
                <a:cubicBezTo>
                  <a:pt x="131" y="154"/>
                  <a:pt x="133" y="156"/>
                  <a:pt x="137" y="158"/>
                </a:cubicBezTo>
                <a:cubicBezTo>
                  <a:pt x="138" y="158"/>
                  <a:pt x="139" y="159"/>
                  <a:pt x="140" y="159"/>
                </a:cubicBezTo>
                <a:cubicBezTo>
                  <a:pt x="140" y="159"/>
                  <a:pt x="145" y="161"/>
                  <a:pt x="150" y="163"/>
                </a:cubicBezTo>
                <a:cubicBezTo>
                  <a:pt x="151" y="164"/>
                  <a:pt x="152" y="164"/>
                  <a:pt x="152" y="164"/>
                </a:cubicBezTo>
                <a:cubicBezTo>
                  <a:pt x="158" y="166"/>
                  <a:pt x="160" y="169"/>
                  <a:pt x="160" y="169"/>
                </a:cubicBezTo>
                <a:cubicBezTo>
                  <a:pt x="166" y="178"/>
                  <a:pt x="168" y="192"/>
                  <a:pt x="169" y="202"/>
                </a:cubicBezTo>
                <a:cubicBezTo>
                  <a:pt x="216" y="186"/>
                  <a:pt x="215" y="119"/>
                  <a:pt x="215" y="11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2"/>
    </p:custData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09175" y="1835368"/>
            <a:ext cx="5423338" cy="40701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34995" y="1709244"/>
            <a:ext cx="1814318" cy="2734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009423" y="5758177"/>
            <a:ext cx="1814318" cy="2734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253382" y="1835368"/>
            <a:ext cx="5423338" cy="40701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579202" y="1709244"/>
            <a:ext cx="1814318" cy="2734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553630" y="5758177"/>
            <a:ext cx="1814318" cy="2734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954456" y="2236830"/>
            <a:ext cx="4967850" cy="3267208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1141" y="2265964"/>
            <a:ext cx="4813410" cy="320894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0" y="797344"/>
            <a:ext cx="12192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accent1"/>
                </a:solidFill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富饶的西沙群岛</a:t>
            </a:r>
            <a:endParaRPr lang="zh-CN" altLang="en-US" sz="4000" b="1" dirty="0">
              <a:solidFill>
                <a:schemeClr val="accent1"/>
              </a:solidFill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77744" y="646938"/>
            <a:ext cx="22365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>
                <a:solidFill>
                  <a:schemeClr val="accent1"/>
                </a:solidFill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小组探究</a:t>
            </a:r>
            <a:endParaRPr lang="zh-CN" altLang="en-US" sz="4000" b="1">
              <a:solidFill>
                <a:schemeClr val="accent1"/>
              </a:solidFill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4418466" y="1940342"/>
            <a:ext cx="829734" cy="1303867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825799" y="1940342"/>
            <a:ext cx="1007534" cy="245533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4048458" y="2506288"/>
            <a:ext cx="553998" cy="132343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小组讨论</a:t>
            </a:r>
            <a:endParaRPr lang="zh-CN" altLang="en-US" sz="2400" b="1">
              <a:solidFill>
                <a:schemeClr val="bg1"/>
              </a:solidFill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587954" y="1952383"/>
            <a:ext cx="4901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提出自己的问题，小组讨论解决，小组探究共同解决难题。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  <a:p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pic>
        <p:nvPicPr>
          <p:cNvPr id="7" name="图片 15363"/>
          <p:cNvPicPr>
            <a:picLocks noChangeAspect="1" noChangeArrowheads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 bwMode="auto">
          <a:xfrm>
            <a:off x="946143" y="2749625"/>
            <a:ext cx="2813973" cy="267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3"/>
    </p:custData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014257" y="766845"/>
            <a:ext cx="22365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>
                <a:solidFill>
                  <a:schemeClr val="accent1"/>
                </a:solidFill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小组探究</a:t>
            </a:r>
            <a:endParaRPr lang="zh-CN" altLang="en-US" sz="4000" b="1">
              <a:solidFill>
                <a:schemeClr val="accent1"/>
              </a:solidFill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4418466" y="1940342"/>
            <a:ext cx="829734" cy="1303867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pic>
        <p:nvPicPr>
          <p:cNvPr id="15364" name="图片 15363"/>
          <p:cNvPicPr>
            <a:picLocks noChangeAspect="1" noChangeArrowheads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 bwMode="auto">
          <a:xfrm>
            <a:off x="946143" y="2749625"/>
            <a:ext cx="2813973" cy="267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3825799" y="1940342"/>
            <a:ext cx="1007534" cy="245533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4048458" y="2506288"/>
            <a:ext cx="553998" cy="132343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小组讨论</a:t>
            </a:r>
            <a:endParaRPr lang="zh-CN" altLang="en-US" sz="2400" b="1">
              <a:solidFill>
                <a:schemeClr val="bg1"/>
              </a:solidFill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587954" y="1952383"/>
            <a:ext cx="4901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有感情朗读课文，说说从哪些地方可以看出西沙群岛风景优美，物产丰富。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714079" y="3460395"/>
            <a:ext cx="5941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选择你喜欢的部分，像别人介绍西沙群岛。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</p:spTree>
    <p:custDataLst>
      <p:tags r:id="rId3"/>
    </p:custData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048000" y="763148"/>
            <a:ext cx="6096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>
                <a:solidFill>
                  <a:schemeClr val="accent1"/>
                </a:solidFill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小练笔</a:t>
            </a:r>
            <a:endParaRPr lang="zh-CN" altLang="en-US" sz="4000" b="1">
              <a:solidFill>
                <a:schemeClr val="accent1"/>
              </a:solidFill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270234" y="1341405"/>
            <a:ext cx="88042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5F91"/>
                </a:solidFill>
                <a:effectLst/>
                <a:uLnTx/>
                <a:uFillTx/>
                <a:latin typeface="思源宋体 CN SemiBold" panose="02020600000000000000" pitchFamily="18" charset="-122"/>
                <a:ea typeface="思源宋体 CN SemiBold" panose="02020600000000000000" pitchFamily="18" charset="-122"/>
                <a:cs typeface="+mn-cs"/>
              </a:rPr>
              <a:t>从下面的图中选出一幅，写几句后。</a:t>
            </a:r>
            <a:endParaRPr lang="zh-CN" altLang="en-US" sz="200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888828" y="2514202"/>
            <a:ext cx="4925904" cy="3229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563007" y="2154621"/>
            <a:ext cx="5812221" cy="406750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888828" y="2028497"/>
            <a:ext cx="1944414" cy="2732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7147035" y="6085489"/>
            <a:ext cx="1944414" cy="2732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842321" y="2790567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>
                <a:solidFill>
                  <a:schemeClr val="accent1"/>
                </a:solidFill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课堂小结</a:t>
            </a:r>
            <a:endParaRPr lang="zh-CN" altLang="en-US" sz="4800" b="1">
              <a:solidFill>
                <a:schemeClr val="accent1"/>
              </a:solidFill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842321" y="1650776"/>
            <a:ext cx="105349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u="sng">
                <a:solidFill>
                  <a:schemeClr val="accent1"/>
                </a:solidFill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04</a:t>
            </a:r>
            <a:endParaRPr lang="zh-CN" altLang="en-US" sz="6000" b="1" u="sng">
              <a:solidFill>
                <a:schemeClr val="accent1"/>
              </a:solidFill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1376359" y="450984"/>
            <a:ext cx="492125" cy="95250"/>
            <a:chOff x="11039475" y="6534150"/>
            <a:chExt cx="492125" cy="95250"/>
          </a:xfrm>
        </p:grpSpPr>
        <p:sp>
          <p:nvSpPr>
            <p:cNvPr id="7" name="椭圆 6"/>
            <p:cNvSpPr/>
            <p:nvPr userDrawn="1"/>
          </p:nvSpPr>
          <p:spPr>
            <a:xfrm>
              <a:off x="11039475" y="6534150"/>
              <a:ext cx="95250" cy="952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 userDrawn="1"/>
          </p:nvSpPr>
          <p:spPr>
            <a:xfrm>
              <a:off x="11171767" y="6534150"/>
              <a:ext cx="95250" cy="952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 userDrawn="1"/>
          </p:nvSpPr>
          <p:spPr>
            <a:xfrm>
              <a:off x="11304059" y="6534150"/>
              <a:ext cx="95250" cy="952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 userDrawn="1"/>
          </p:nvSpPr>
          <p:spPr>
            <a:xfrm>
              <a:off x="11436350" y="6534150"/>
              <a:ext cx="95250" cy="952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014257" y="690132"/>
            <a:ext cx="22365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accent1"/>
                </a:solidFill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课堂小结</a:t>
            </a:r>
            <a:endParaRPr lang="zh-CN" altLang="en-US" sz="4000" b="1" dirty="0">
              <a:solidFill>
                <a:schemeClr val="accent1"/>
              </a:solidFill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  <p:pic>
        <p:nvPicPr>
          <p:cNvPr id="13314" name="图片 1331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90070" y="4357542"/>
            <a:ext cx="11211861" cy="1514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490070" y="5746281"/>
            <a:ext cx="11211861" cy="3561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001329" y="1770413"/>
            <a:ext cx="9827392" cy="36004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2523906" y="3063008"/>
            <a:ext cx="67822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《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富饶的西沙群岛</a:t>
            </a: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》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这篇课文从海水、海底、海滩、海岛四个方面向我们展现了西沙群岛的美景。课文的重点是是要使学生了解西沙群岛是个风景优美，物产丰富的可爱的地方，要激发学生热爱祖国的思想感情。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</p:spTree>
    <p:custDataLst>
      <p:tags r:id="rId2"/>
    </p:custData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82245" y="2630453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>
                <a:solidFill>
                  <a:schemeClr val="accent1"/>
                </a:solidFill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感谢观看</a:t>
            </a:r>
            <a:endParaRPr lang="zh-CN" altLang="en-US" sz="6600" b="1">
              <a:solidFill>
                <a:schemeClr val="accent1"/>
              </a:solidFill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9462" y="3201187"/>
            <a:ext cx="5733258" cy="705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zh-CN" altLang="en-US" sz="1400">
              <a:solidFill>
                <a:schemeClr val="accent1"/>
              </a:solidFill>
            </a:endParaRPr>
          </a:p>
          <a:p>
            <a:pPr>
              <a:lnSpc>
                <a:spcPct val="150000"/>
              </a:lnSpc>
            </a:pPr>
            <a:endParaRPr lang="zh-CN" altLang="en-US" sz="1400">
              <a:solidFill>
                <a:schemeClr val="accent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382245" y="4623816"/>
            <a:ext cx="25014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/>
                <a:ea typeface="思源黑体 CN Normal" panose="020B0400000000000000" pitchFamily="34" charset="-122"/>
                <a:cs typeface="+mn-cs"/>
              </a:rPr>
              <a:t>部编版三年级上册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 CN Normal"/>
              <a:ea typeface="思源黑体 CN Normal" panose="020B0400000000000000" pitchFamily="34" charset="-122"/>
              <a:cs typeface="+mn-cs"/>
            </a:endParaRPr>
          </a:p>
        </p:txBody>
      </p:sp>
      <p:pic>
        <p:nvPicPr>
          <p:cNvPr id="9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2204700" y="117856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09175" y="1835368"/>
            <a:ext cx="5423338" cy="40701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34995" y="1709244"/>
            <a:ext cx="1814318" cy="2734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009423" y="5758177"/>
            <a:ext cx="1814318" cy="2734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253382" y="1835368"/>
            <a:ext cx="5423338" cy="40701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579202" y="1709244"/>
            <a:ext cx="1814318" cy="2734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553630" y="5758177"/>
            <a:ext cx="1814318" cy="2734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-1" y="797344"/>
            <a:ext cx="1219200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000" b="1">
                <a:solidFill>
                  <a:schemeClr val="accent1"/>
                </a:solidFill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富饶的西沙群岛</a:t>
            </a:r>
            <a:endParaRPr lang="zh-CN" altLang="en-US" sz="4000" b="1">
              <a:solidFill>
                <a:schemeClr val="accent1"/>
              </a:solidFill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026471" y="2207779"/>
            <a:ext cx="4788746" cy="332530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570678" y="2207778"/>
            <a:ext cx="4788746" cy="3325307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: 圆角 11"/>
          <p:cNvSpPr/>
          <p:nvPr/>
        </p:nvSpPr>
        <p:spPr>
          <a:xfrm>
            <a:off x="1188107" y="597913"/>
            <a:ext cx="4406900" cy="1231900"/>
          </a:xfrm>
          <a:prstGeom prst="roundRect">
            <a:avLst>
              <a:gd name="adj" fmla="val 10726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13" name="矩形: 圆角 12"/>
          <p:cNvSpPr/>
          <p:nvPr/>
        </p:nvSpPr>
        <p:spPr>
          <a:xfrm>
            <a:off x="1188107" y="2104267"/>
            <a:ext cx="4406900" cy="1231900"/>
          </a:xfrm>
          <a:prstGeom prst="roundRect">
            <a:avLst>
              <a:gd name="adj" fmla="val 10726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14" name="矩形: 圆角 13"/>
          <p:cNvSpPr/>
          <p:nvPr/>
        </p:nvSpPr>
        <p:spPr>
          <a:xfrm>
            <a:off x="1188107" y="3610621"/>
            <a:ext cx="4406900" cy="1231900"/>
          </a:xfrm>
          <a:prstGeom prst="roundRect">
            <a:avLst>
              <a:gd name="adj" fmla="val 10726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941342" y="1346764"/>
            <a:ext cx="20756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>
                <a:solidFill>
                  <a:schemeClr val="bg1"/>
                </a:solidFill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目录</a:t>
            </a:r>
            <a:endParaRPr lang="zh-CN" altLang="en-US" sz="5400" b="1">
              <a:solidFill>
                <a:schemeClr val="bg1"/>
              </a:solidFill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48416" y="752198"/>
            <a:ext cx="9669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>
                <a:solidFill>
                  <a:schemeClr val="accent1"/>
                </a:solidFill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01</a:t>
            </a:r>
            <a:endParaRPr lang="zh-CN" altLang="en-US" sz="5400" b="1">
              <a:solidFill>
                <a:schemeClr val="accent1"/>
              </a:solidFill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75656" y="95225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导入新课</a:t>
            </a:r>
            <a:endParaRPr lang="zh-CN" altLang="en-US" sz="2800" b="1">
              <a:solidFill>
                <a:schemeClr val="accent1"/>
              </a:solidFill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48416" y="2258552"/>
            <a:ext cx="9669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>
                <a:solidFill>
                  <a:schemeClr val="accent1"/>
                </a:solidFill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02</a:t>
            </a:r>
            <a:endParaRPr lang="zh-CN" altLang="en-US" sz="5400" b="1">
              <a:solidFill>
                <a:schemeClr val="accent1"/>
              </a:solidFill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75656" y="2464885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讲授新课</a:t>
            </a:r>
            <a:endParaRPr lang="zh-CN" altLang="en-US" sz="2800" b="1">
              <a:solidFill>
                <a:schemeClr val="accent1"/>
              </a:solidFill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348416" y="3764906"/>
            <a:ext cx="9669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>
                <a:solidFill>
                  <a:schemeClr val="accent1"/>
                </a:solidFill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03</a:t>
            </a:r>
            <a:endParaRPr lang="zh-CN" altLang="en-US" sz="5400" b="1">
              <a:solidFill>
                <a:schemeClr val="accent1"/>
              </a:solidFill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475656" y="3964961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巩固练习</a:t>
            </a:r>
            <a:endParaRPr lang="zh-CN" altLang="en-US" sz="2800" b="1">
              <a:solidFill>
                <a:schemeClr val="accent1"/>
              </a:solidFill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  <p:sp>
        <p:nvSpPr>
          <p:cNvPr id="15" name="矩形: 圆角 14"/>
          <p:cNvSpPr/>
          <p:nvPr/>
        </p:nvSpPr>
        <p:spPr>
          <a:xfrm>
            <a:off x="1188107" y="5116975"/>
            <a:ext cx="4406900" cy="1231900"/>
          </a:xfrm>
          <a:prstGeom prst="roundRect">
            <a:avLst>
              <a:gd name="adj" fmla="val 10726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348416" y="5271260"/>
            <a:ext cx="9669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>
                <a:solidFill>
                  <a:schemeClr val="accent1"/>
                </a:solidFill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03</a:t>
            </a:r>
            <a:endParaRPr lang="zh-CN" altLang="en-US" sz="5400" b="1">
              <a:solidFill>
                <a:schemeClr val="accent1"/>
              </a:solidFill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475655" y="547759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课堂小结</a:t>
            </a:r>
            <a:endParaRPr lang="zh-CN" altLang="en-US" sz="2800" b="1">
              <a:solidFill>
                <a:schemeClr val="accent1"/>
              </a:solidFill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842321" y="2790567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accent1"/>
                </a:solidFill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导入新课</a:t>
            </a:r>
            <a:endParaRPr lang="zh-CN" altLang="en-US" sz="4800" b="1" dirty="0">
              <a:solidFill>
                <a:schemeClr val="accent1"/>
              </a:solidFill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842321" y="1650776"/>
            <a:ext cx="1227381" cy="8696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u="sng">
                <a:solidFill>
                  <a:schemeClr val="accent1"/>
                </a:solidFill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01</a:t>
            </a:r>
            <a:endParaRPr lang="zh-CN" altLang="en-US" sz="6000" b="1" u="sng">
              <a:solidFill>
                <a:schemeClr val="accent1"/>
              </a:solidFill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1376359" y="450984"/>
            <a:ext cx="492125" cy="95250"/>
            <a:chOff x="11039475" y="6534150"/>
            <a:chExt cx="492125" cy="95250"/>
          </a:xfrm>
        </p:grpSpPr>
        <p:sp>
          <p:nvSpPr>
            <p:cNvPr id="7" name="椭圆 6"/>
            <p:cNvSpPr/>
            <p:nvPr userDrawn="1"/>
          </p:nvSpPr>
          <p:spPr>
            <a:xfrm>
              <a:off x="11039475" y="6534150"/>
              <a:ext cx="95250" cy="952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 userDrawn="1"/>
          </p:nvSpPr>
          <p:spPr>
            <a:xfrm>
              <a:off x="11171767" y="6534150"/>
              <a:ext cx="95250" cy="952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 userDrawn="1"/>
          </p:nvSpPr>
          <p:spPr>
            <a:xfrm>
              <a:off x="11304059" y="6534150"/>
              <a:ext cx="95250" cy="952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 userDrawn="1"/>
          </p:nvSpPr>
          <p:spPr>
            <a:xfrm>
              <a:off x="11436350" y="6534150"/>
              <a:ext cx="95250" cy="952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014257" y="745155"/>
            <a:ext cx="22365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accent1"/>
                </a:solidFill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导入新课</a:t>
            </a:r>
            <a:endParaRPr lang="zh-CN" altLang="en-US" sz="4000" b="1" dirty="0">
              <a:solidFill>
                <a:schemeClr val="accent1"/>
              </a:solidFill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  <p:sp>
        <p:nvSpPr>
          <p:cNvPr id="5" name="梯形 4"/>
          <p:cNvSpPr/>
          <p:nvPr/>
        </p:nvSpPr>
        <p:spPr>
          <a:xfrm>
            <a:off x="2138891" y="1660041"/>
            <a:ext cx="1944303" cy="4171165"/>
          </a:xfrm>
          <a:prstGeom prst="trapezoid">
            <a:avLst>
              <a:gd name="adj" fmla="val 2351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p:blipFill>
        <p:spPr bwMode="auto">
          <a:xfrm>
            <a:off x="803230" y="1660041"/>
            <a:ext cx="3097082" cy="4171165"/>
          </a:xfrm>
          <a:custGeom>
            <a:avLst/>
            <a:gdLst>
              <a:gd name="connsiteX0" fmla="*/ 0 w 2721642"/>
              <a:gd name="connsiteY0" fmla="*/ 0 h 3665521"/>
              <a:gd name="connsiteX1" fmla="*/ 2347971 w 2721642"/>
              <a:gd name="connsiteY1" fmla="*/ 0 h 3665521"/>
              <a:gd name="connsiteX2" fmla="*/ 2721642 w 2721642"/>
              <a:gd name="connsiteY2" fmla="*/ 3665521 h 3665521"/>
              <a:gd name="connsiteX3" fmla="*/ 0 w 2721642"/>
              <a:gd name="connsiteY3" fmla="*/ 3665521 h 3665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1642" h="3665521">
                <a:moveTo>
                  <a:pt x="0" y="0"/>
                </a:moveTo>
                <a:lnTo>
                  <a:pt x="2347971" y="0"/>
                </a:lnTo>
                <a:lnTo>
                  <a:pt x="2721642" y="3665521"/>
                </a:lnTo>
                <a:lnTo>
                  <a:pt x="0" y="3665521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矩形: 圆角 8"/>
          <p:cNvSpPr/>
          <p:nvPr/>
        </p:nvSpPr>
        <p:spPr>
          <a:xfrm>
            <a:off x="3043667" y="1953927"/>
            <a:ext cx="2079057" cy="558266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221420" y="2033005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西沙群岛</a:t>
            </a:r>
            <a:endParaRPr lang="zh-CN" altLang="en-US" sz="2000">
              <a:solidFill>
                <a:schemeClr val="bg1"/>
              </a:solidFill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498444" y="2598820"/>
            <a:ext cx="6890327" cy="1900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西沙群岛又名宝石岛，国际上称为帕拉塞尔群岛（</a:t>
            </a:r>
            <a:r>
              <a:rPr lang="en-US" altLang="zh-CN" sz="1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Paracel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Islands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），越南称为黄沙群岛。西沙群岛北起北礁，南到中建岛，东到东岛（辽岛），位于南海的中北部，由宣德群岛、永乐群岛和东岛、中建岛等岛礁组成，海域总面积为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31700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平方公里。今天我们一起走进课文，了解一下美丽的西沙群岛吧！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</p:spTree>
    <p:custDataLst>
      <p:tags r:id="rId3"/>
    </p:custData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842321" y="2790567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accent1"/>
                </a:solidFill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讲授新课</a:t>
            </a:r>
            <a:endParaRPr lang="zh-CN" altLang="en-US" sz="4800" b="1" dirty="0">
              <a:solidFill>
                <a:schemeClr val="accent1"/>
              </a:solidFill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842321" y="1650776"/>
            <a:ext cx="1227381" cy="8696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u="sng">
                <a:solidFill>
                  <a:schemeClr val="accent1"/>
                </a:solidFill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02</a:t>
            </a:r>
            <a:endParaRPr lang="zh-CN" altLang="en-US" sz="6000" b="1" u="sng">
              <a:solidFill>
                <a:schemeClr val="accent1"/>
              </a:solidFill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1376359" y="450984"/>
            <a:ext cx="492125" cy="95250"/>
            <a:chOff x="11039475" y="6534150"/>
            <a:chExt cx="492125" cy="95250"/>
          </a:xfrm>
        </p:grpSpPr>
        <p:sp>
          <p:nvSpPr>
            <p:cNvPr id="7" name="椭圆 6"/>
            <p:cNvSpPr/>
            <p:nvPr userDrawn="1"/>
          </p:nvSpPr>
          <p:spPr>
            <a:xfrm>
              <a:off x="11039475" y="6534150"/>
              <a:ext cx="95250" cy="952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 userDrawn="1"/>
          </p:nvSpPr>
          <p:spPr>
            <a:xfrm>
              <a:off x="11171767" y="6534150"/>
              <a:ext cx="95250" cy="952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 userDrawn="1"/>
          </p:nvSpPr>
          <p:spPr>
            <a:xfrm>
              <a:off x="11304059" y="6534150"/>
              <a:ext cx="95250" cy="952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 userDrawn="1"/>
          </p:nvSpPr>
          <p:spPr>
            <a:xfrm>
              <a:off x="11436350" y="6534150"/>
              <a:ext cx="95250" cy="952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270738" y="728929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accent1"/>
                </a:solidFill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我会写</a:t>
            </a:r>
            <a:endParaRPr lang="zh-CN" altLang="en-US" sz="4000" b="1" dirty="0">
              <a:solidFill>
                <a:schemeClr val="accent1"/>
              </a:solidFill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486414" y="1947107"/>
            <a:ext cx="488285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+mn-ea"/>
              </a:rPr>
              <a:t>富</a:t>
            </a:r>
            <a:r>
              <a:rPr lang="en-US" altLang="zh-CN" sz="2400" dirty="0" err="1">
                <a:latin typeface="+mn-ea"/>
              </a:rPr>
              <a:t>fù</a:t>
            </a:r>
            <a:r>
              <a:rPr lang="en-US" altLang="zh-CN" sz="2400" dirty="0">
                <a:latin typeface="+mn-ea"/>
              </a:rPr>
              <a:t>     </a:t>
            </a:r>
            <a:r>
              <a:rPr lang="zh-CN" altLang="en-US" sz="2400" dirty="0">
                <a:latin typeface="+mn-ea"/>
              </a:rPr>
              <a:t>（富饶）（丰富多彩）</a:t>
            </a:r>
            <a:endParaRPr lang="en-US" altLang="zh-CN" sz="2400" dirty="0">
              <a:latin typeface="+mn-ea"/>
            </a:endParaRPr>
          </a:p>
          <a:p>
            <a:r>
              <a:rPr lang="zh-CN" altLang="en-US" sz="2400" dirty="0">
                <a:latin typeface="+mn-ea"/>
              </a:rPr>
              <a:t>优</a:t>
            </a:r>
            <a:r>
              <a:rPr lang="en-US" altLang="zh-CN" sz="2400" dirty="0" err="1">
                <a:latin typeface="+mn-ea"/>
              </a:rPr>
              <a:t>yōu</a:t>
            </a:r>
            <a:r>
              <a:rPr lang="en-US" altLang="zh-CN" sz="2400" dirty="0">
                <a:latin typeface="+mn-ea"/>
              </a:rPr>
              <a:t> </a:t>
            </a:r>
            <a:r>
              <a:rPr lang="zh-CN" altLang="en-US" sz="2400" dirty="0">
                <a:latin typeface="+mn-ea"/>
              </a:rPr>
              <a:t>（优美）（优秀）</a:t>
            </a:r>
            <a:endParaRPr lang="en-US" altLang="zh-CN" sz="2400" dirty="0">
              <a:latin typeface="+mn-ea"/>
            </a:endParaRPr>
          </a:p>
          <a:p>
            <a:r>
              <a:rPr lang="zh-CN" altLang="en-US" sz="2400" dirty="0">
                <a:latin typeface="+mn-ea"/>
              </a:rPr>
              <a:t>浅</a:t>
            </a:r>
            <a:r>
              <a:rPr lang="en-US" altLang="zh-CN" sz="2400" dirty="0" err="1">
                <a:latin typeface="+mn-ea"/>
              </a:rPr>
              <a:t>qiǎ</a:t>
            </a:r>
            <a:r>
              <a:rPr lang="en-US" altLang="zh-CN" sz="2400" dirty="0">
                <a:latin typeface="+mn-ea"/>
              </a:rPr>
              <a:t>  </a:t>
            </a:r>
            <a:r>
              <a:rPr lang="zh-CN" altLang="en-US" sz="2400" dirty="0">
                <a:latin typeface="+mn-ea"/>
              </a:rPr>
              <a:t>（浅绿）（浅色）</a:t>
            </a:r>
            <a:endParaRPr lang="en-US" altLang="zh-CN" sz="2400" dirty="0">
              <a:latin typeface="+mn-ea"/>
            </a:endParaRPr>
          </a:p>
          <a:p>
            <a:r>
              <a:rPr lang="zh-CN" altLang="en-US" sz="2400" dirty="0">
                <a:latin typeface="+mn-ea"/>
              </a:rPr>
              <a:t>错</a:t>
            </a:r>
            <a:r>
              <a:rPr lang="en-US" altLang="zh-CN" sz="2400" dirty="0" err="1">
                <a:latin typeface="+mn-ea"/>
              </a:rPr>
              <a:t>cuò</a:t>
            </a:r>
            <a:r>
              <a:rPr lang="en-US" altLang="zh-CN" sz="2400" dirty="0">
                <a:latin typeface="+mn-ea"/>
              </a:rPr>
              <a:t> </a:t>
            </a:r>
            <a:r>
              <a:rPr lang="zh-CN" altLang="en-US" sz="2400" dirty="0">
                <a:latin typeface="+mn-ea"/>
              </a:rPr>
              <a:t>（错乱）（错误）</a:t>
            </a:r>
            <a:endParaRPr lang="en-US" altLang="zh-CN" sz="2400" dirty="0">
              <a:latin typeface="+mn-ea"/>
            </a:endParaRPr>
          </a:p>
          <a:p>
            <a:r>
              <a:rPr lang="zh-CN" altLang="en-US" sz="2400" dirty="0">
                <a:latin typeface="+mn-ea"/>
              </a:rPr>
              <a:t>岩</a:t>
            </a:r>
            <a:r>
              <a:rPr lang="en-US" altLang="zh-CN" sz="2400" dirty="0" err="1">
                <a:latin typeface="+mn-ea"/>
              </a:rPr>
              <a:t>yán</a:t>
            </a:r>
            <a:r>
              <a:rPr lang="en-US" altLang="zh-CN" sz="2400" dirty="0">
                <a:latin typeface="+mn-ea"/>
              </a:rPr>
              <a:t> </a:t>
            </a:r>
            <a:r>
              <a:rPr lang="zh-CN" altLang="en-US" sz="2400" dirty="0">
                <a:latin typeface="+mn-ea"/>
              </a:rPr>
              <a:t>（岩石）（岩洞）</a:t>
            </a:r>
            <a:endParaRPr lang="en-US" altLang="zh-CN" sz="2400" dirty="0">
              <a:latin typeface="+mn-ea"/>
            </a:endParaRPr>
          </a:p>
          <a:p>
            <a:r>
              <a:rPr lang="zh-CN" altLang="en-US" sz="2400" dirty="0">
                <a:latin typeface="+mn-ea"/>
              </a:rPr>
              <a:t>虾</a:t>
            </a:r>
            <a:r>
              <a:rPr lang="en-US" altLang="zh-CN" sz="2400" dirty="0" err="1">
                <a:latin typeface="+mn-ea"/>
              </a:rPr>
              <a:t>xiā</a:t>
            </a:r>
            <a:r>
              <a:rPr lang="en-US" altLang="zh-CN" sz="2400" dirty="0">
                <a:latin typeface="+mn-ea"/>
              </a:rPr>
              <a:t>   </a:t>
            </a:r>
            <a:r>
              <a:rPr lang="zh-CN" altLang="en-US" sz="2400" dirty="0">
                <a:latin typeface="+mn-ea"/>
              </a:rPr>
              <a:t>（小虾）（ 虾米）</a:t>
            </a:r>
            <a:endParaRPr lang="en-US" altLang="zh-CN" sz="2400" dirty="0">
              <a:latin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726941" y="1959410"/>
            <a:ext cx="497139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cs"/>
              </a:rPr>
              <a:t>挺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cs"/>
              </a:rPr>
              <a:t>tǐng</a:t>
            </a: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cs"/>
              </a:rPr>
              <a:t>（笔挺 ）（挺好）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cs"/>
              </a:rPr>
              <a:t>鼓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cs"/>
              </a:rPr>
              <a:t>gǔ  </a:t>
            </a: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cs"/>
              </a:rPr>
              <a:t>（鼓起、鼓掌）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cs"/>
              </a:rPr>
              <a:t>数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cs"/>
              </a:rPr>
              <a:t>shǔ</a:t>
            </a: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cs"/>
              </a:rPr>
              <a:t>（数不清）（数数）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cs"/>
              </a:rPr>
              <a:t>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cs"/>
              </a:rPr>
              <a:t>hòu</a:t>
            </a: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cs"/>
              </a:rPr>
              <a:t>（厚重）（宽厚）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cs"/>
              </a:rPr>
              <a:t>宝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cs"/>
              </a:rPr>
              <a:t>bǎo </a:t>
            </a: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cs"/>
              </a:rPr>
              <a:t>（宝贵）（宝石）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cs"/>
              </a:rPr>
              <a:t>贵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cs"/>
              </a:rPr>
              <a:t>guì   </a:t>
            </a: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cs"/>
              </a:rPr>
              <a:t>（珍贵）（宝贵）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cs"/>
            </a:endParaRPr>
          </a:p>
        </p:txBody>
      </p:sp>
      <p:pic>
        <p:nvPicPr>
          <p:cNvPr id="9" name="图片 13313"/>
          <p:cNvPicPr>
            <a:picLocks noChangeAspect="1" noChangeArrowheads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p:blipFill>
        <p:spPr bwMode="auto">
          <a:xfrm>
            <a:off x="490070" y="4357542"/>
            <a:ext cx="11211861" cy="1514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矩形 9"/>
          <p:cNvSpPr/>
          <p:nvPr/>
        </p:nvSpPr>
        <p:spPr>
          <a:xfrm>
            <a:off x="490070" y="5746281"/>
            <a:ext cx="11211861" cy="3561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</p:spTree>
    <p:custDataLst>
      <p:tags r:id="rId3"/>
    </p:custData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762704" y="3322801"/>
            <a:ext cx="669509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/>
              <a:t>重点生字组词</a:t>
            </a:r>
            <a:endParaRPr lang="en-US" altLang="zh-CN"/>
          </a:p>
          <a:p>
            <a:r>
              <a:rPr lang="zh-CN" altLang="en-US"/>
              <a:t>饶</a:t>
            </a:r>
            <a:r>
              <a:rPr lang="en-US" altLang="zh-CN"/>
              <a:t>ráo</a:t>
            </a:r>
            <a:r>
              <a:rPr lang="zh-CN" altLang="en-US"/>
              <a:t>（富饶）瑰</a:t>
            </a:r>
            <a:r>
              <a:rPr lang="en-US" altLang="zh-CN"/>
              <a:t>guī</a:t>
            </a:r>
            <a:r>
              <a:rPr lang="zh-CN" altLang="en-US"/>
              <a:t>（瑰宝）参</a:t>
            </a:r>
            <a:r>
              <a:rPr lang="en-US" altLang="zh-CN"/>
              <a:t>shēn</a:t>
            </a:r>
            <a:r>
              <a:rPr lang="zh-CN" altLang="en-US"/>
              <a:t>（海参）</a:t>
            </a:r>
            <a:endParaRPr lang="en-US" altLang="zh-CN"/>
          </a:p>
          <a:p>
            <a:r>
              <a:rPr lang="zh-CN" altLang="en-US"/>
              <a:t>划</a:t>
            </a:r>
            <a:r>
              <a:rPr lang="en-US" altLang="zh-CN"/>
              <a:t>huá</a:t>
            </a:r>
            <a:r>
              <a:rPr lang="zh-CN" altLang="en-US"/>
              <a:t>（划船）武</a:t>
            </a:r>
            <a:r>
              <a:rPr lang="en-US" altLang="zh-CN"/>
              <a:t>wǔ</a:t>
            </a:r>
            <a:r>
              <a:rPr lang="zh-CN" altLang="en-US"/>
              <a:t>（威武）粪</a:t>
            </a:r>
            <a:r>
              <a:rPr lang="en-US" altLang="zh-CN"/>
              <a:t>fèn</a:t>
            </a:r>
            <a:r>
              <a:rPr lang="zh-CN" altLang="en-US"/>
              <a:t>（鸟粪）</a:t>
            </a:r>
            <a:endParaRPr lang="en-US" altLang="zh-CN"/>
          </a:p>
          <a:p>
            <a:r>
              <a:rPr lang="zh-CN" altLang="en-US"/>
              <a:t>辈</a:t>
            </a:r>
            <a:r>
              <a:rPr lang="en-US" altLang="zh-CN"/>
              <a:t>bèi</a:t>
            </a:r>
            <a:r>
              <a:rPr lang="zh-CN" altLang="en-US"/>
              <a:t>（祖辈）设</a:t>
            </a:r>
            <a:r>
              <a:rPr lang="en-US" altLang="zh-CN"/>
              <a:t>shè</a:t>
            </a:r>
            <a:r>
              <a:rPr lang="zh-CN" altLang="en-US"/>
              <a:t>（建设）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132081" y="697904"/>
            <a:ext cx="6096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>
                <a:solidFill>
                  <a:schemeClr val="accent1"/>
                </a:solidFill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我会认</a:t>
            </a:r>
            <a:endParaRPr lang="zh-CN" altLang="en-US" sz="4000" b="1">
              <a:solidFill>
                <a:schemeClr val="accent1"/>
              </a:solidFill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343807" y="1793592"/>
            <a:ext cx="7504386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343807" y="2837056"/>
            <a:ext cx="7504386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132081" y="2015018"/>
            <a:ext cx="63167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富饶优瑰岩参虾划武粪辈设</a:t>
            </a:r>
            <a:endParaRPr lang="zh-CN" altLang="en-US" sz="3600"/>
          </a:p>
        </p:txBody>
      </p:sp>
      <p:pic>
        <p:nvPicPr>
          <p:cNvPr id="9" name="图片 13313"/>
          <p:cNvPicPr>
            <a:picLocks noChangeAspect="1" noChangeArrowheads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p:blipFill>
        <p:spPr bwMode="auto">
          <a:xfrm>
            <a:off x="490069" y="4753156"/>
            <a:ext cx="11211861" cy="1514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矩形 9"/>
          <p:cNvSpPr/>
          <p:nvPr/>
        </p:nvSpPr>
        <p:spPr>
          <a:xfrm>
            <a:off x="490069" y="6141895"/>
            <a:ext cx="11211861" cy="3561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ISLIDE.PICTURE" val="#747176;"/>
</p:tagLst>
</file>

<file path=ppt/tags/tag10.xml><?xml version="1.0" encoding="utf-8"?>
<p:tagLst xmlns:p="http://schemas.openxmlformats.org/presentationml/2006/main">
  <p:tag name="ISLIDE.ICON" val="#7704;#132712;#152653;#171307;"/>
</p:tagLst>
</file>

<file path=ppt/tags/tag11.xml><?xml version="1.0" encoding="utf-8"?>
<p:tagLst xmlns:p="http://schemas.openxmlformats.org/presentationml/2006/main">
  <p:tag name="ISLIDE.ICON" val="#7704;#132712;#142549;#58001;"/>
</p:tagLst>
</file>

<file path=ppt/tags/tag12.xml><?xml version="1.0" encoding="utf-8"?>
<p:tagLst xmlns:p="http://schemas.openxmlformats.org/presentationml/2006/main">
  <p:tag name="ISLIDE.ICON" val="#7704;#132712;"/>
</p:tagLst>
</file>

<file path=ppt/tags/tag13.xml><?xml version="1.0" encoding="utf-8"?>
<p:tagLst xmlns:p="http://schemas.openxmlformats.org/presentationml/2006/main">
  <p:tag name="ISLIDE.ICON" val="#7704;#132712;"/>
  <p:tag name="ISLIDE.PICTURE" val="#686841;"/>
</p:tagLst>
</file>

<file path=ppt/tags/tag14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zA3YzZlZTAxNWY3MGQzZjc3YzRhZjNhMGFlNTIxMzgifQ=="/>
  <p:tag name="KSO_WPP_MARK_KEY" val="ca9f4a8e-58de-436e-a550-0660d5d7dc89"/>
  <p:tag name="commondata" val="eyJoZGlkIjoiN2YzNjBkOTgyNWQ1YTMxYzM3MzMwNWFiODNmOWIzYWMifQ=="/>
</p:tagLst>
</file>

<file path=ppt/tags/tag2.xml><?xml version="1.0" encoding="utf-8"?>
<p:tagLst xmlns:p="http://schemas.openxmlformats.org/presentationml/2006/main">
  <p:tag name="ISLIDE.ICON" val="#7704;"/>
</p:tagLst>
</file>

<file path=ppt/tags/tag3.xml><?xml version="1.0" encoding="utf-8"?>
<p:tagLst xmlns:p="http://schemas.openxmlformats.org/presentationml/2006/main">
  <p:tag name="ISLIDE.ICON" val="#7704;#132712;"/>
</p:tagLst>
</file>

<file path=ppt/tags/tag4.xml><?xml version="1.0" encoding="utf-8"?>
<p:tagLst xmlns:p="http://schemas.openxmlformats.org/presentationml/2006/main">
  <p:tag name="ISLIDE.ICON" val="#7704;#132712;"/>
</p:tagLst>
</file>

<file path=ppt/tags/tag5.xml><?xml version="1.0" encoding="utf-8"?>
<p:tagLst xmlns:p="http://schemas.openxmlformats.org/presentationml/2006/main">
  <p:tag name="ISLIDE.ICON" val="#159751;"/>
</p:tagLst>
</file>

<file path=ppt/tags/tag6.xml><?xml version="1.0" encoding="utf-8"?>
<p:tagLst xmlns:p="http://schemas.openxmlformats.org/presentationml/2006/main">
  <p:tag name="ISLIDE.ICON" val="#159751;"/>
</p:tagLst>
</file>

<file path=ppt/tags/tag7.xml><?xml version="1.0" encoding="utf-8"?>
<p:tagLst xmlns:p="http://schemas.openxmlformats.org/presentationml/2006/main">
  <p:tag name="ISLIDE.ICON" val="#168669;"/>
</p:tagLst>
</file>

<file path=ppt/tags/tag8.xml><?xml version="1.0" encoding="utf-8"?>
<p:tagLst xmlns:p="http://schemas.openxmlformats.org/presentationml/2006/main">
  <p:tag name="ISLIDE.ICON" val="#168669;"/>
</p:tagLst>
</file>

<file path=ppt/tags/tag9.xml><?xml version="1.0" encoding="utf-8"?>
<p:tagLst xmlns:p="http://schemas.openxmlformats.org/presentationml/2006/main">
  <p:tag name="ISLIDE.ICON" val="#7704;"/>
</p:tagLst>
</file>

<file path=ppt/theme/theme1.xml><?xml version="1.0" encoding="utf-8"?>
<a:theme xmlns:a="http://schemas.openxmlformats.org/drawingml/2006/main" name="第一PPT模板网-WWW.1PPT.COM​​">
  <a:themeElements>
    <a:clrScheme name="自定义 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55F91"/>
      </a:accent1>
      <a:accent2>
        <a:srgbClr val="033653"/>
      </a:accent2>
      <a:accent3>
        <a:srgbClr val="E6A39A"/>
      </a:accent3>
      <a:accent4>
        <a:srgbClr val="F7E2DF"/>
      </a:accent4>
      <a:accent5>
        <a:srgbClr val="F7E2DF"/>
      </a:accent5>
      <a:accent6>
        <a:srgbClr val="055F91"/>
      </a:accent6>
      <a:hlink>
        <a:srgbClr val="0563C1"/>
      </a:hlink>
      <a:folHlink>
        <a:srgbClr val="954F72"/>
      </a:folHlink>
    </a:clrScheme>
    <a:fontScheme name="Office">
      <a:majorFont>
        <a:latin typeface="思源黑体 CN Normal"/>
        <a:ea typeface="Arial"/>
        <a:cs typeface="Arial"/>
        <a:font script="Jpan" typeface="游ゴシック Light"/>
        <a:font script="Hang" typeface="맑은 고딕"/>
        <a:font script="Hans" typeface="思源黑体 CN Normal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思源黑体 CN Normal"/>
        <a:ea typeface="Arial"/>
        <a:cs typeface="Arial"/>
        <a:font script="Jpan" typeface="游ゴシック"/>
        <a:font script="Hang" typeface="맑은 고딕"/>
        <a:font script="Hans" typeface="思源黑体 CN Normal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思源黑体 CN Normal"/>
        <a:ea typeface="Arial"/>
        <a:cs typeface="Arial"/>
        <a:font script="Jpan" typeface="游ゴシック Light"/>
        <a:font script="Hang" typeface="맑은 고딕"/>
        <a:font script="Hans" typeface="思源黑体 CN Normal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思源黑体 CN Normal"/>
        <a:ea typeface="Arial"/>
        <a:cs typeface="Arial"/>
        <a:font script="Jpan" typeface="游ゴシック"/>
        <a:font script="Hang" typeface="맑은 고딕"/>
        <a:font script="Hans" typeface="思源黑体 CN Normal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1888</Words>
  <Application>WPS 演示</Application>
  <PresentationFormat>自定义</PresentationFormat>
  <Paragraphs>209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8" baseType="lpstr">
      <vt:lpstr>Arial</vt:lpstr>
      <vt:lpstr>宋体</vt:lpstr>
      <vt:lpstr>Wingdings</vt:lpstr>
      <vt:lpstr>思源黑体 CN Normal</vt:lpstr>
      <vt:lpstr>黑体</vt:lpstr>
      <vt:lpstr>汉仪大宋简</vt:lpstr>
      <vt:lpstr>微软雅黑</vt:lpstr>
      <vt:lpstr>思源宋体 CN SemiBold</vt:lpstr>
      <vt:lpstr>Arial Unicode MS</vt:lpstr>
      <vt:lpstr>思源黑体 CN Normal</vt:lpstr>
      <vt:lpstr>Arial</vt:lpstr>
      <vt:lpstr>Calibri</vt:lpstr>
      <vt:lpstr>第一PPT模板网-WWW.1PPT.COM​​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富饶的西沙群岛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6</cp:revision>
  <cp:lastPrinted>2022-11-17T11:06:00Z</cp:lastPrinted>
  <dcterms:created xsi:type="dcterms:W3CDTF">2022-11-17T11:06:00Z</dcterms:created>
  <dcterms:modified xsi:type="dcterms:W3CDTF">2023-10-22T06:45:37Z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778B9281E7C64C3A88BBAFBDD19DFAB3_12</vt:lpwstr>
  </property>
  <property fmtid="{D5CDD505-2E9C-101B-9397-08002B2CF9AE}" pid="3" name="KSOProductBuildVer">
    <vt:lpwstr>2052-12.1.0.15712</vt:lpwstr>
  </property>
</Properties>
</file>