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108" r:id="rId3"/>
    <p:sldId id="1080" r:id="rId5"/>
    <p:sldId id="1109" r:id="rId6"/>
    <p:sldId id="1110" r:id="rId7"/>
    <p:sldId id="1064" r:id="rId8"/>
    <p:sldId id="1111" r:id="rId9"/>
    <p:sldId id="1113" r:id="rId10"/>
    <p:sldId id="1112" r:id="rId11"/>
    <p:sldId id="1114" r:id="rId12"/>
    <p:sldId id="1115" r:id="rId13"/>
    <p:sldId id="1116" r:id="rId14"/>
    <p:sldId id="1117" r:id="rId15"/>
    <p:sldId id="1118" r:id="rId16"/>
    <p:sldId id="1119" r:id="rId17"/>
    <p:sldId id="1122" r:id="rId18"/>
    <p:sldId id="1124" r:id="rId19"/>
    <p:sldId id="1123" r:id="rId20"/>
    <p:sldId id="1126" r:id="rId21"/>
    <p:sldId id="1087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7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e" initials="" lastIdx="0" clrIdx="0"/>
  <p:cmAuthor id="1" name="Administrator" initials="A" lastIdx="0" clrIdx="0"/>
  <p:cmAuthor id="2" name="作者" initials="A" lastIdx="0" clrIdx="1"/>
  <p:cmAuthor id="3" name="DELL" initials="D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>
        <p:scale>
          <a:sx n="90" d="100"/>
          <a:sy n="90" d="100"/>
        </p:scale>
        <p:origin x="-600" y="-522"/>
      </p:cViewPr>
      <p:guideLst>
        <p:guide orient="horz" pos="2224"/>
        <p:guide pos="37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fld id="{BB962C8B-B14F-4D97-AF65-F5344CB8AC3E}" type="datetimeFigureOut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9219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0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2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2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2284" y="2133600"/>
            <a:ext cx="10363200" cy="1223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Tx/>
              <a:buFontTx/>
              <a:defRPr sz="40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71133" y="3502025"/>
            <a:ext cx="8534400" cy="1054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 sz="3200"/>
            </a:lvl1pPr>
            <a:lvl2pPr marL="457200" lvl="1" indent="0" algn="ctr">
              <a:buClrTx/>
              <a:buSzTx/>
              <a:buFontTx/>
              <a:buNone/>
              <a:defRPr sz="2000"/>
            </a:lvl2pPr>
            <a:lvl3pPr marL="914400" lvl="2" indent="0" algn="ctr">
              <a:buClrTx/>
              <a:buSzTx/>
              <a:buFontTx/>
              <a:buNone/>
              <a:defRPr sz="2000"/>
            </a:lvl3pPr>
            <a:lvl4pPr marL="1371600" lvl="3" indent="0" algn="ctr">
              <a:buClrTx/>
              <a:buSzTx/>
              <a:buFontTx/>
              <a:buNone/>
              <a:defRPr sz="2000"/>
            </a:lvl4pPr>
            <a:lvl5pPr marL="1828800" lvl="4" indent="0" algn="ctr">
              <a:buClrTx/>
              <a:buSzTx/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F0AE3-07D6-4D69-AEF4-D148A92685E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E2B23-1B7D-4171-B8C3-9BDEEF9B41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EAC-BB0C-48B8-8261-5BBE54D91AF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509E8-3B45-4EE5-97AE-94653A8AFA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>
    <p:wipe dir="r"/>
  </p:transition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/>
          <p:nvPr/>
        </p:nvSpPr>
        <p:spPr>
          <a:xfrm>
            <a:off x="0" y="2215168"/>
            <a:ext cx="121920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6400" b="1" dirty="0">
                <a:latin typeface="楷体" panose="02010609060101010101" charset="-122"/>
                <a:ea typeface="楷体" panose="02010609060101010101" charset="-122"/>
              </a:rPr>
              <a:t>20 </a:t>
            </a:r>
            <a:r>
              <a:rPr lang="zh-CN" altLang="en-US" sz="6400" b="1" dirty="0">
                <a:latin typeface="楷体" panose="02010609060101010101" charset="-122"/>
                <a:ea typeface="楷体" panose="02010609060101010101" charset="-122"/>
              </a:rPr>
              <a:t>美丽的小兴安岭</a:t>
            </a:r>
            <a:endParaRPr lang="zh-CN" altLang="en-US" sz="6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3392" y="476672"/>
            <a:ext cx="5096933" cy="8699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32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476250"/>
            <a:ext cx="3455987" cy="319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532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313" y="452438"/>
            <a:ext cx="3924300" cy="297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53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8" y="3716338"/>
            <a:ext cx="3311525" cy="304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53258"/>
          <p:cNvSpPr txBox="1"/>
          <p:nvPr/>
        </p:nvSpPr>
        <p:spPr>
          <a:xfrm>
            <a:off x="5296853" y="333375"/>
            <a:ext cx="1013460" cy="2879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东北三宝</a:t>
            </a:r>
            <a:endParaRPr lang="zh-CN" altLang="en-US" sz="5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文本框 53259"/>
          <p:cNvSpPr txBox="1"/>
          <p:nvPr/>
        </p:nvSpPr>
        <p:spPr>
          <a:xfrm>
            <a:off x="1703388" y="3357563"/>
            <a:ext cx="12969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人参</a:t>
            </a:r>
            <a:endParaRPr lang="zh-CN" altLang="en-US" sz="36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53260"/>
          <p:cNvSpPr txBox="1"/>
          <p:nvPr/>
        </p:nvSpPr>
        <p:spPr>
          <a:xfrm>
            <a:off x="9480550" y="3429000"/>
            <a:ext cx="13446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鹿茸</a:t>
            </a:r>
            <a:endParaRPr lang="zh-CN" altLang="en-US" sz="36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文本框 53261"/>
          <p:cNvSpPr txBox="1"/>
          <p:nvPr/>
        </p:nvSpPr>
        <p:spPr>
          <a:xfrm>
            <a:off x="7464425" y="6278563"/>
            <a:ext cx="14954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貂皮</a:t>
            </a:r>
            <a:endParaRPr lang="zh-CN" altLang="en-US" sz="36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2855913" y="836613"/>
            <a:ext cx="6405880" cy="26765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学习方法：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r>
              <a:rPr lang="en-US" altLang="zh-CN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1</a:t>
            </a: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、读（带着问题读）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r>
              <a:rPr lang="en-US" altLang="zh-CN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2</a:t>
            </a: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、画（描写了哪些景物）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r>
              <a:rPr lang="en-US" altLang="zh-CN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3</a:t>
            </a: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、析（理解文中词句，体会景物特点）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r>
              <a:rPr lang="en-US" altLang="zh-CN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4</a:t>
            </a: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、读（感受季节的特点。）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960616" y="3693190"/>
            <a:ext cx="842645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按照上面的学习方法先自学课文后面夏、秋、冬几个部分。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8" name="图片 21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4725988"/>
            <a:ext cx="3109117" cy="2132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1508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656138" y="4725989"/>
            <a:ext cx="3097212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15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513" y="4725988"/>
            <a:ext cx="3097212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2243138" y="620713"/>
            <a:ext cx="7955280" cy="56311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夏天，树木长得葱葱茏茏，密密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层层的枝叶把森林封得严严实实的，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挡住了人们的视线，遮住了蓝蓝的天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空。早晨，雾从山谷里升起来，整个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森林浸在乳白色的浓雾里。太阳出来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了，千万缕像利剑一样的金光，穿过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树梢，照射在工人宿舍门前的草地上。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草地上盛开着各种各样的野花，红的、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白的、黄的、紫的，真像个美丽的大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花坛。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4584065" y="620078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树木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4518025" y="2282825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雾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7734300" y="278765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Text Box 6"/>
          <p:cNvSpPr txBox="1"/>
          <p:nvPr/>
        </p:nvSpPr>
        <p:spPr>
          <a:xfrm>
            <a:off x="7299325" y="47307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7248525" y="443706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野花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/>
          <p:nvPr/>
        </p:nvSpPr>
        <p:spPr>
          <a:xfrm>
            <a:off x="2908300" y="40100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2351088" y="981075"/>
            <a:ext cx="8006080" cy="2799715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</a:t>
            </a:r>
            <a:r>
              <a:rPr lang="zh-CN" altLang="en-US" sz="440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夏天，树木长得葱葱茏茏，</a:t>
            </a:r>
            <a:endParaRPr lang="zh-CN" altLang="en-US" sz="44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密密层层的枝叶把森林封得严</a:t>
            </a:r>
            <a:endParaRPr lang="zh-CN" altLang="en-US" sz="44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严实实的，挡住了人们的视线，</a:t>
            </a:r>
            <a:endParaRPr lang="zh-CN" altLang="en-US" sz="44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遮住了蓝蓝的天空。</a:t>
            </a:r>
            <a:endParaRPr lang="zh-CN" altLang="en-US" sz="44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581" name="组合 24580"/>
          <p:cNvGrpSpPr/>
          <p:nvPr/>
        </p:nvGrpSpPr>
        <p:grpSpPr>
          <a:xfrm>
            <a:off x="6456363" y="4149725"/>
            <a:ext cx="3527425" cy="2447925"/>
            <a:chOff x="0" y="0"/>
            <a:chExt cx="2222" cy="1542"/>
          </a:xfrm>
        </p:grpSpPr>
        <p:pic>
          <p:nvPicPr>
            <p:cNvPr id="29701" name="Picture 5" descr="W020080724504906274549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373880">
              <a:off x="1481" y="272"/>
              <a:ext cx="741" cy="12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2" name="AutoShape 6"/>
            <p:cNvSpPr/>
            <p:nvPr/>
          </p:nvSpPr>
          <p:spPr>
            <a:xfrm>
              <a:off x="0" y="0"/>
              <a:ext cx="1497" cy="771"/>
            </a:xfrm>
            <a:prstGeom prst="wedgeEllipseCallout">
              <a:avLst>
                <a:gd name="adj1" fmla="val 56278"/>
                <a:gd name="adj2" fmla="val 4650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en-US" sz="180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Text Box 7"/>
            <p:cNvSpPr txBox="1"/>
            <p:nvPr/>
          </p:nvSpPr>
          <p:spPr>
            <a:xfrm>
              <a:off x="136" y="249"/>
              <a:ext cx="1395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>
                  <a:solidFill>
                    <a:srgbClr val="D60093"/>
                  </a:solidFill>
                  <a:latin typeface="楷体" panose="02010609060101010101" charset="-122"/>
                  <a:ea typeface="楷体" panose="02010609060101010101" charset="-122"/>
                </a:rPr>
                <a:t>哪些词语用得好？</a:t>
              </a:r>
              <a:endParaRPr lang="zh-CN" altLang="en-US" sz="200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585" name="Text Box 8"/>
          <p:cNvSpPr txBox="1"/>
          <p:nvPr/>
        </p:nvSpPr>
        <p:spPr>
          <a:xfrm>
            <a:off x="7132638" y="981075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葱葱茏茏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4586" name="Text Box 9"/>
          <p:cNvSpPr txBox="1"/>
          <p:nvPr/>
        </p:nvSpPr>
        <p:spPr>
          <a:xfrm>
            <a:off x="2351088" y="1658938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密密层层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4587" name="Text Box 10"/>
          <p:cNvSpPr txBox="1"/>
          <p:nvPr/>
        </p:nvSpPr>
        <p:spPr>
          <a:xfrm>
            <a:off x="7945438" y="165893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封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4588" name="文本框 24587"/>
          <p:cNvSpPr txBox="1"/>
          <p:nvPr/>
        </p:nvSpPr>
        <p:spPr>
          <a:xfrm>
            <a:off x="3071813" y="4292918"/>
            <a:ext cx="338455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葱葱茏茏“、“密密层层”、“封”</a:t>
            </a:r>
            <a:r>
              <a:rPr lang="en-US" altLang="zh-CN" sz="2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2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写出了夏天树木非常茂盛，枝繁叶茂的特点。</a:t>
            </a:r>
            <a:endParaRPr lang="zh-CN" altLang="en-US" sz="2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5" grpId="0"/>
      <p:bldP spid="24586" grpId="0"/>
      <p:bldP spid="24587" grpId="0"/>
      <p:bldP spid="245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2299407" y="816512"/>
            <a:ext cx="7321560" cy="2491740"/>
            <a:chOff x="635340" y="85446"/>
            <a:chExt cx="7319475" cy="2491619"/>
          </a:xfrm>
        </p:grpSpPr>
        <p:sp>
          <p:nvSpPr>
            <p:cNvPr id="24581" name="矩形 1"/>
            <p:cNvSpPr/>
            <p:nvPr/>
          </p:nvSpPr>
          <p:spPr>
            <a:xfrm>
              <a:off x="635340" y="85446"/>
              <a:ext cx="3229255" cy="24916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 早晨，雾从山谷里升起来，整个森林浸在乳白色的浓雾里。</a:t>
              </a:r>
              <a:endPara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4047455" y="162129"/>
              <a:ext cx="3907360" cy="233836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4" name="矩形 3"/>
          <p:cNvSpPr/>
          <p:nvPr/>
        </p:nvSpPr>
        <p:spPr>
          <a:xfrm>
            <a:off x="2120204" y="3458497"/>
            <a:ext cx="51879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“浸”字用得好吗？好在哪里？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3944" y="4020487"/>
            <a:ext cx="8065911" cy="19862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用得好。“浸”一般指“泡在液体里”。用在这里说明小兴安岭早晨雾很多很浓，水汽很大，范围跟森林一样广，使整个森林像浸染在雾中，有一种朦胧美，非常生动。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1"/>
          <p:cNvSpPr/>
          <p:nvPr/>
        </p:nvSpPr>
        <p:spPr>
          <a:xfrm>
            <a:off x="1935480" y="1124585"/>
            <a:ext cx="5384656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太阳出来了，千万缕像利剑一样的金光，穿过树梢，照射在工人宿舍门前的草地上。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0204" y="3458497"/>
            <a:ext cx="73329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柔和的阳光在这里为什么看起来会像利剑呢？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63044" y="4221088"/>
            <a:ext cx="8065911" cy="982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里是一个比喻句，把“太阳光”比喻成“利剑”，写出了阳光的美丽与刺眼。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3" name="Picture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714515" y="332656"/>
            <a:ext cx="4138930" cy="2981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/>
          <p:nvPr/>
        </p:nvSpPr>
        <p:spPr>
          <a:xfrm>
            <a:off x="2424113" y="1014413"/>
            <a:ext cx="7840980" cy="43999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</a:t>
            </a:r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秋天，白桦和栎树的叶子变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黄了，松柏显得更苍翠了。秋风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吹来，落叶在林间飞舞。这时候，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森林向人们献出了酸甜可口的山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葡萄，又香又脆的榛子，鲜嫩的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蘑菇和木耳，还有人参等名贵药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材。</a:t>
            </a:r>
            <a:endParaRPr lang="zh-CN" altLang="en-US" sz="40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5159375" y="1628775"/>
            <a:ext cx="792163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48" name="Line 4"/>
          <p:cNvSpPr/>
          <p:nvPr/>
        </p:nvSpPr>
        <p:spPr>
          <a:xfrm>
            <a:off x="6600825" y="1628775"/>
            <a:ext cx="9350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49" name="Line 5"/>
          <p:cNvSpPr/>
          <p:nvPr/>
        </p:nvSpPr>
        <p:spPr>
          <a:xfrm>
            <a:off x="4079875" y="2276475"/>
            <a:ext cx="9350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0" name="Line 7"/>
          <p:cNvSpPr/>
          <p:nvPr/>
        </p:nvSpPr>
        <p:spPr>
          <a:xfrm>
            <a:off x="4081463" y="2852738"/>
            <a:ext cx="93503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1" name="Line 8"/>
          <p:cNvSpPr/>
          <p:nvPr/>
        </p:nvSpPr>
        <p:spPr>
          <a:xfrm>
            <a:off x="6600825" y="4149725"/>
            <a:ext cx="9350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2" name="Line 9"/>
          <p:cNvSpPr/>
          <p:nvPr/>
        </p:nvSpPr>
        <p:spPr>
          <a:xfrm>
            <a:off x="4008438" y="4724400"/>
            <a:ext cx="935037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3" name="Line 10"/>
          <p:cNvSpPr/>
          <p:nvPr/>
        </p:nvSpPr>
        <p:spPr>
          <a:xfrm>
            <a:off x="2568575" y="4724400"/>
            <a:ext cx="9350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754" name="Line 11"/>
          <p:cNvSpPr/>
          <p:nvPr/>
        </p:nvSpPr>
        <p:spPr>
          <a:xfrm>
            <a:off x="6600825" y="4724400"/>
            <a:ext cx="9350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grpSp>
        <p:nvGrpSpPr>
          <p:cNvPr id="31755" name="组合 31754"/>
          <p:cNvGrpSpPr/>
          <p:nvPr/>
        </p:nvGrpSpPr>
        <p:grpSpPr>
          <a:xfrm>
            <a:off x="2497138" y="3500438"/>
            <a:ext cx="7127875" cy="649287"/>
            <a:chOff x="0" y="0"/>
            <a:chExt cx="4490" cy="409"/>
          </a:xfrm>
        </p:grpSpPr>
        <p:sp>
          <p:nvSpPr>
            <p:cNvPr id="39947" name="Line 6"/>
            <p:cNvSpPr/>
            <p:nvPr/>
          </p:nvSpPr>
          <p:spPr>
            <a:xfrm>
              <a:off x="0" y="409"/>
              <a:ext cx="58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9948" name="Line 12"/>
            <p:cNvSpPr/>
            <p:nvPr/>
          </p:nvSpPr>
          <p:spPr>
            <a:xfrm>
              <a:off x="4217" y="0"/>
              <a:ext cx="27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8213" y="476250"/>
            <a:ext cx="3600450" cy="270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83338" y="476250"/>
            <a:ext cx="3529012" cy="264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456363" y="3573463"/>
            <a:ext cx="3600450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35188" y="3573463"/>
            <a:ext cx="3744912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440238" y="2205038"/>
            <a:ext cx="3457575" cy="264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/>
          <p:nvPr/>
        </p:nvSpPr>
        <p:spPr>
          <a:xfrm>
            <a:off x="2352675" y="652463"/>
            <a:ext cx="7704138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天，雪花在空中飞舞。树上积满了白雪。地上的雪厚厚的，又松又软，常常没过膝盖。西北风呼呼地刮过树梢。紫貂和黑熊不得不躲进各自的洞里。紫貂捕到一只野兔当美餐，黑熊只好用舌头舔着自己又肥又厚的脚掌。松鼠靠秋天收藏在树洞里的松子过日子，有时候还到枝头散散步，看看春天是不是快要来临。 </a:t>
            </a:r>
            <a:endParaRPr lang="zh-CN" altLang="en-US" sz="36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36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5843" name="Line 3"/>
          <p:cNvSpPr/>
          <p:nvPr/>
        </p:nvSpPr>
        <p:spPr>
          <a:xfrm>
            <a:off x="4800600" y="1268413"/>
            <a:ext cx="7905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5844" name="Line 4"/>
          <p:cNvSpPr/>
          <p:nvPr/>
        </p:nvSpPr>
        <p:spPr>
          <a:xfrm>
            <a:off x="4367213" y="2924175"/>
            <a:ext cx="7905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5845" name="Line 5"/>
          <p:cNvSpPr/>
          <p:nvPr/>
        </p:nvSpPr>
        <p:spPr>
          <a:xfrm>
            <a:off x="5737225" y="2924175"/>
            <a:ext cx="7905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5846" name="Line 6"/>
          <p:cNvSpPr/>
          <p:nvPr/>
        </p:nvSpPr>
        <p:spPr>
          <a:xfrm>
            <a:off x="3863975" y="4581525"/>
            <a:ext cx="7905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67408" y="2132856"/>
            <a:ext cx="10306685" cy="1852815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 smtClean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兴安岭一年四季景色诱人,是一座美丽的大花园,也是一座巨大的宝库。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531600" y="10795000"/>
            <a:ext cx="342900" cy="2413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1"/>
          <p:cNvSpPr txBox="1"/>
          <p:nvPr/>
        </p:nvSpPr>
        <p:spPr>
          <a:xfrm>
            <a:off x="407459" y="476039"/>
            <a:ext cx="957697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1675"/>
              </a:spcBef>
              <a:buFont typeface="Wingdings" panose="05000000000000000000" pitchFamily="2" charset="2"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孩子们,今天我们继续学习第20课《美丽的小兴安岭》,小兴安岭到底是个什么样的地方？你能不能用文中的话说一说？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2712085" y="3069088"/>
            <a:ext cx="6767513" cy="2306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绿色的海洋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美丽的大花园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巨大的宝库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1"/>
          <p:cNvSpPr txBox="1"/>
          <p:nvPr/>
        </p:nvSpPr>
        <p:spPr>
          <a:xfrm>
            <a:off x="1055793" y="1268519"/>
            <a:ext cx="11040533" cy="879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1675"/>
              </a:spcBef>
              <a:buFont typeface="Wingdings" panose="05000000000000000000" pitchFamily="2" charset="2"/>
            </a:pPr>
            <a:r>
              <a:rPr lang="en-US" altLang="zh-CN" sz="4265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作者运用了什么样的描写顺序？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2712085" y="3069088"/>
            <a:ext cx="6767513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春夏秋冬的季节顺序</a:t>
            </a:r>
            <a:r>
              <a:rPr kumimoji="0" lang="zh-CN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 txBox="1"/>
          <p:nvPr/>
        </p:nvSpPr>
        <p:spPr>
          <a:xfrm>
            <a:off x="630767" y="1198033"/>
            <a:ext cx="10761133" cy="3949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735">
                <a:latin typeface="Calibri" panose="020F0502020204030204" pitchFamily="2" charset="0"/>
                <a:ea typeface="宋体" panose="02010600030101010101" pitchFamily="2" charset="-122"/>
              </a:rPr>
              <a:t>               xīn            </a:t>
            </a:r>
            <a:r>
              <a:rPr lang="en-US" altLang="zh-CN" sz="3735">
                <a:latin typeface="Arial" panose="020B0604020202020204" pitchFamily="34" charset="0"/>
                <a:ea typeface="宋体" panose="02010600030101010101" pitchFamily="2" charset="-122"/>
              </a:rPr>
              <a:t>jìn               lín          jiàn           </a:t>
            </a:r>
            <a:r>
              <a:rPr lang="zh-CN" altLang="zh-CN" sz="4265">
                <a:latin typeface="Calibri" panose="020F0502020204030204" pitchFamily="2" charset="0"/>
                <a:ea typeface="宋体" panose="02010600030101010101" pitchFamily="2" charset="-122"/>
              </a:rPr>
              <a:t>    </a:t>
            </a:r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2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欣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赏   </a:t>
            </a:r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浸</a:t>
            </a:r>
            <a:r>
              <a:rPr lang="zh-CN" altLang="zh-CN" sz="4265">
                <a:latin typeface="Calibri" panose="020F0502020204030204" pitchFamily="2" charset="0"/>
                <a:ea typeface="宋体" panose="02010600030101010101" pitchFamily="2" charset="-122"/>
              </a:rPr>
              <a:t>入</a:t>
            </a:r>
            <a:r>
              <a:rPr lang="en-US" altLang="zh-CN" sz="4265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临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265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利</a:t>
            </a:r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剑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265" b="1"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265">
                <a:latin typeface="Calibri" panose="020F0502020204030204" pitchFamily="2" charset="0"/>
                <a:ea typeface="宋体" panose="02010600030101010101" pitchFamily="2" charset="-122"/>
              </a:rPr>
              <a:t>              </a:t>
            </a:r>
            <a:r>
              <a:rPr lang="zh-CN" altLang="zh-CN" sz="4265">
                <a:latin typeface="Calibri" panose="020F0502020204030204" pitchFamily="2" charset="0"/>
                <a:ea typeface="宋体" panose="02010600030101010101" pitchFamily="2" charset="-122"/>
                <a:sym typeface="宋体" panose="02010600030101010101" pitchFamily="2" charset="-122"/>
              </a:rPr>
              <a:t>shāo      rǔ </a:t>
            </a:r>
            <a:r>
              <a:rPr lang="zh-CN" altLang="zh-CN" sz="4265">
                <a:latin typeface="Calibri" panose="020F0502020204030204" pitchFamily="2" charset="0"/>
                <a:ea typeface="宋体" panose="02010600030101010101" pitchFamily="2" charset="-122"/>
              </a:rPr>
              <a:t>               shè      </a:t>
            </a:r>
            <a:r>
              <a:rPr lang="en-US" altLang="zh-CN" sz="4265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xiǎn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4265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4265"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r>
              <a:rPr lang="zh-CN" altLang="en-US" sz="4265" b="1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树</a:t>
            </a:r>
            <a:r>
              <a:rPr lang="zh-CN" altLang="en-US" sz="4265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梢</a:t>
            </a:r>
            <a:r>
              <a:rPr lang="zh-CN" altLang="en-US" sz="4265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乳</a:t>
            </a:r>
            <a:r>
              <a:rPr lang="zh-CN" altLang="en-US" sz="4265" b="1">
                <a:latin typeface="楷体_GB2312" panose="02010609030101010101" charset="-122"/>
                <a:ea typeface="楷体_GB2312" panose="02010609030101010101" charset="-122"/>
              </a:rPr>
              <a:t>白色</a:t>
            </a:r>
            <a:r>
              <a:rPr lang="en-US" altLang="zh-CN" sz="4265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265" b="1">
                <a:latin typeface="楷体_GB2312" panose="02010609030101010101" charset="-122"/>
                <a:ea typeface="楷体_GB2312" panose="02010609030101010101" charset="-122"/>
              </a:rPr>
              <a:t>宿</a:t>
            </a:r>
            <a:r>
              <a:rPr lang="zh-CN" altLang="en-US" sz="4265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舍   </a:t>
            </a:r>
            <a:r>
              <a:rPr lang="zh-CN" altLang="en-US" sz="42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显</a:t>
            </a:r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得</a:t>
            </a:r>
            <a:endParaRPr lang="zh-CN" altLang="en-US" sz="4265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zh-CN" sz="3735">
                <a:latin typeface="Calibri" panose="020F0502020204030204" pitchFamily="2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3735">
                <a:latin typeface="Arial" panose="020B0604020202020204" pitchFamily="34" charset="0"/>
                <a:ea typeface="宋体" panose="02010600030101010101" pitchFamily="2" charset="-122"/>
              </a:rPr>
              <a:t>lónɡ</a:t>
            </a:r>
            <a:endParaRPr lang="zh-CN" altLang="zh-CN" sz="3735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r>
              <a:rPr lang="zh-CN" altLang="en-US" sz="4265" b="1">
                <a:latin typeface="楷体_GB2312" panose="02010609030101010101" charset="-122"/>
                <a:ea typeface="楷体_GB2312" panose="02010609030101010101" charset="-122"/>
              </a:rPr>
              <a:t>      严严实实   葱葱茏茏   又松又软</a:t>
            </a:r>
            <a:endParaRPr lang="zh-CN" altLang="en-US" sz="4265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0467" y="3604684"/>
            <a:ext cx="556684" cy="12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━</a:t>
            </a:r>
            <a:endParaRPr lang="zh-CN" altLang="en-US" sz="10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endParaRPr lang="zh-CN" altLang="en-US" sz="10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0184" y="3604684"/>
            <a:ext cx="696383" cy="106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━</a:t>
            </a:r>
            <a:endParaRPr lang="zh-CN" altLang="en-US" sz="10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70184" y="3149600"/>
            <a:ext cx="588433" cy="74803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 sz="4265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67408" y="764704"/>
            <a:ext cx="9102090" cy="4892675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老师想去小兴安岭旅游,需要一个小导游,我这里有一些特殊的导游证,本节课堂认真思考、发言积极、在小组合作出色的孩子就能率先获得,有信心吗？让我们正式开启“小兴安岭”之旅,尽情领略小兴安岭四季的独特风韵吧！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467" y="1030393"/>
            <a:ext cx="6515947" cy="3634740"/>
          </a:xfrm>
          <a:prstGeom prst="rect">
            <a:avLst/>
          </a:prstGeom>
          <a:solidFill>
            <a:schemeClr val="bg1">
              <a:alpha val="34901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春天，</a:t>
            </a:r>
            <a:r>
              <a:rPr lang="zh-CN" altLang="en-US" sz="3200" b="1" u="sng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树木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抽出新的枝条，长出嫩绿的叶子。山上的积雪融化了，雪水汇成</a:t>
            </a:r>
            <a:r>
              <a:rPr lang="zh-CN" altLang="en-US" sz="3200" b="1" u="sng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小溪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，淙淙地流着。溪里涨满了春水。</a:t>
            </a:r>
            <a:r>
              <a:rPr lang="zh-CN" altLang="en-US" sz="3200" b="1" u="sng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小鹿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在溪边散步，它们有的俯下身子喝水，有的侧着脑袋欣赏自己映在水里的影子。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7388389" y="1886509"/>
            <a:ext cx="3269552" cy="2314345"/>
            <a:chOff x="4644008" y="915566"/>
            <a:chExt cx="4033257" cy="2808312"/>
          </a:xfrm>
        </p:grpSpPr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4644008" y="915566"/>
              <a:ext cx="4033257" cy="280775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486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60032" y="3147814"/>
              <a:ext cx="1205098" cy="57606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1799473" y="5045957"/>
            <a:ext cx="8675617" cy="1383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①思考：写了春天的哪些景物？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②这些景物有什么特点？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③用一两个词说说春天给你留下了怎样的印象？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34088" y="592951"/>
            <a:ext cx="4249215" cy="2552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439973" y="3053313"/>
            <a:ext cx="83489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春天，树木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抽出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新的枝条，长出嫩绿的叶子。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7273" y="3633047"/>
            <a:ext cx="8523393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“抽出”是使劲长出的意思，把枝条笔直快速而有力长出来的样子写得很生动形象。展现了春天的小兴安岭生机勃勃的一面。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6095" y="1772920"/>
            <a:ext cx="8131175" cy="2084070"/>
          </a:xfrm>
          <a:prstGeom prst="rect">
            <a:avLst/>
          </a:prstGeom>
          <a:solidFill>
            <a:schemeClr val="bg1">
              <a:alpha val="34901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小鹿在溪边散步，它们有的俯下身子喝水，有的侧着脑袋欣赏自己映在水里的影子。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1878" y="3933437"/>
            <a:ext cx="8675617" cy="1383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“侧着脑袋”、“欣赏”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采用拟人的手法写出了小鹿生活的惬意，也体现了春天的美好。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3557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774825" y="2205038"/>
            <a:ext cx="8497888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x-none" sz="60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你听说过“东北三宝”吗？</a:t>
            </a:r>
            <a:r>
              <a:rPr lang="zh-CN" altLang="x-none" sz="600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x-none" sz="60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这三宝就藏在美丽的小兴安岭中。</a:t>
            </a:r>
            <a:endParaRPr lang="zh-CN" altLang="x-none" sz="6000" b="1">
              <a:solidFill>
                <a:srgbClr val="FFFF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531" name="椭圆形标注 23558"/>
          <p:cNvSpPr/>
          <p:nvPr/>
        </p:nvSpPr>
        <p:spPr>
          <a:xfrm>
            <a:off x="1509802" y="260648"/>
            <a:ext cx="4392613" cy="1412875"/>
          </a:xfrm>
          <a:prstGeom prst="wedgeEllipseCallout">
            <a:avLst>
              <a:gd name="adj1" fmla="val 38977"/>
              <a:gd name="adj2" fmla="val 8123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课外小知识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WVkNGM0ZjA0MTY1NDJiYTUwNDAyNTFjMDQwNWUwZWUifQ==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1700</Words>
  <Application>WPS 演示</Application>
  <PresentationFormat>自定义</PresentationFormat>
  <Paragraphs>121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楷体_GB2312</vt:lpstr>
      <vt:lpstr>新宋体</vt:lpstr>
      <vt:lpstr>黑体</vt:lpstr>
      <vt:lpstr>Times New Roman</vt:lpstr>
      <vt:lpstr>Arial Unicode MS</vt:lpstr>
      <vt:lpstr>仿宋_GB2312</vt:lpstr>
      <vt:lpstr>仿宋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5</cp:revision>
  <cp:lastPrinted>2022-07-17T20:42:00Z</cp:lastPrinted>
  <dcterms:created xsi:type="dcterms:W3CDTF">2022-07-17T20:42:00Z</dcterms:created>
  <dcterms:modified xsi:type="dcterms:W3CDTF">2023-10-22T06:47:24Z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191661543F7A44AFA316F10F3EC94CED_12</vt:lpwstr>
  </property>
  <property fmtid="{D5CDD505-2E9C-101B-9397-08002B2CF9AE}" pid="3" name="KSOProductBuildVer">
    <vt:lpwstr>2052-12.1.0.15712</vt:lpwstr>
  </property>
</Properties>
</file>