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57" r:id="rId3"/>
    <p:sldId id="312" r:id="rId5"/>
    <p:sldId id="313" r:id="rId6"/>
    <p:sldId id="308" r:id="rId7"/>
    <p:sldId id="348" r:id="rId8"/>
    <p:sldId id="349" r:id="rId9"/>
    <p:sldId id="307" r:id="rId10"/>
    <p:sldId id="353" r:id="rId11"/>
    <p:sldId id="352" r:id="rId12"/>
    <p:sldId id="351" r:id="rId13"/>
    <p:sldId id="350" r:id="rId14"/>
    <p:sldId id="306" r:id="rId15"/>
    <p:sldId id="354" r:id="rId16"/>
  </p:sldIdLst>
  <p:sldSz cx="12192000" cy="6858000"/>
  <p:notesSz cx="6858000" cy="9144000"/>
  <p:custDataLst>
    <p:tags r:id="rId21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56" autoAdjust="0"/>
    <p:restoredTop sz="96318" autoAdjust="0"/>
  </p:normalViewPr>
  <p:slideViewPr>
    <p:cSldViewPr snapToGrid="0" showGuides="1">
      <p:cViewPr>
        <p:scale>
          <a:sx n="100" d="100"/>
          <a:sy n="100" d="100"/>
        </p:scale>
        <p:origin x="-1410" y="-33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4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C016D85-5EC4-404B-90D1-31028D9A1891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D7C4291-9E55-4D36-9A91-DFAAA3C624B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1CE2E70-C924-4C7C-98EA-3B83FDFA4DE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189628C-5FB7-4DD4-A232-928A4CE82FC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89628C-5FB7-4DD4-A232-928A4CE82FC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44005-491F-4ADB-8929-A6A576E06C2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95B7-AF74-4F24-B7FF-E0826487F92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DB8C0-222C-463C-8E56-759B012FC67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C5514-7CD0-42C8-B21E-80E374F823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F6F99-27A4-4DD0-BF62-F88B30BA860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E3AC6-ECA8-49FB-9D1A-87E00A9C4D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86DA7-3446-417F-9FB3-E9C34F1F890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D3FBD-68E2-4DC6-950B-B0540DB3CAA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71F85-F021-48E9-BB6B-2924F9D3CDE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E101A-360A-49B2-BDE2-11BDFECFC0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712796" y="366033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eaLnBrk="1" fontAlgn="auto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92AB9-AB77-4044-9089-48A14947FD6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8ECD6-8DA6-47E8-82EB-1538BF36956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882A2-ED13-4A87-8D25-C0BB56A59C96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45F94-1EF7-46DE-ADB9-BDA483E0F1D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77F85-66DD-4863-8375-C15B6176C03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7F447-CC35-4472-BADC-C2DCC72ACD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DC2CE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DD9D0-5B05-481D-BEA5-84714C70DA19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F7FA0-7FF1-4FC3-B763-B73535AB93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6FCE4-8E40-4168-A56D-D54C8044A839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AC4C0-CD2F-4D25-A923-E60FF14E11E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CBEB4-153F-47CE-A3C9-54F2181F20D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3A370-FBEC-42AB-AB07-05FBF86D751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8F643B-9EE8-42D9-860B-940B840B1C2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52FF246-BA5D-407A-8171-DFA8AC685D0F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6" Type="http://schemas.openxmlformats.org/officeDocument/2006/relationships/notesSlide" Target="../notesSlides/notesSlide1.x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15.jpeg"/><Relationship Id="rId13" Type="http://schemas.openxmlformats.org/officeDocument/2006/relationships/image" Target="../media/image14.jpe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microsoft.com/office/2007/relationships/hdphoto" Target="../media/image26.wdp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14761" y="1136715"/>
            <a:ext cx="8772775" cy="5470525"/>
          </a:xfrm>
          <a:prstGeom prst="rect">
            <a:avLst/>
          </a:prstGeom>
          <a:blipFill dpi="0" rotWithShape="1">
            <a:blip r:embed="rId2">
              <a:alphaModFix amt="8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图片 1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171322" y="1195388"/>
            <a:ext cx="5178681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10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68424" y="4543296"/>
            <a:ext cx="637222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4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368300" y="2819400"/>
            <a:ext cx="58039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9C2C5"/>
              </a:clrFrom>
              <a:clrTo>
                <a:srgbClr val="F9C2C5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51338" y="23813"/>
            <a:ext cx="3563937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7" name="组合 16"/>
          <p:cNvGrpSpPr/>
          <p:nvPr/>
        </p:nvGrpSpPr>
        <p:grpSpPr>
          <a:xfrm>
            <a:off x="2813050" y="3411538"/>
            <a:ext cx="3479800" cy="2455862"/>
            <a:chOff x="3393422" y="3429000"/>
            <a:chExt cx="3117731" cy="2201738"/>
          </a:xfrm>
        </p:grpSpPr>
        <p:pic>
          <p:nvPicPr>
            <p:cNvPr id="5136" name="图片 6"/>
            <p:cNvPicPr>
              <a:picLocks noChangeAspect="1" noChangeArrowheads="1"/>
            </p:cNvPicPr>
            <p:nvPr/>
          </p:nvPicPr>
          <p:blipFill>
            <a:blip r:embed="rId7" cstate="email"/>
            <a:stretch>
              <a:fillRect/>
            </a:stretch>
          </p:blipFill>
          <p:spPr bwMode="auto">
            <a:xfrm>
              <a:off x="3393422" y="3429000"/>
              <a:ext cx="3117731" cy="2201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7" name="图片 13"/>
            <p:cNvPicPr>
              <a:picLocks noChangeAspect="1" noChangeArrowheads="1"/>
            </p:cNvPicPr>
            <p:nvPr/>
          </p:nvPicPr>
          <p:blipFill>
            <a:blip r:embed="rId8" cstate="email"/>
            <a:stretch>
              <a:fillRect/>
            </a:stretch>
          </p:blipFill>
          <p:spPr bwMode="auto">
            <a:xfrm>
              <a:off x="4401879" y="4702701"/>
              <a:ext cx="331014" cy="3764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128" name="图片 14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603250" y="5346700"/>
            <a:ext cx="1084263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图片 15"/>
          <p:cNvPicPr>
            <a:picLocks noChangeAspect="1" noChangeArrowheads="1"/>
          </p:cNvPicPr>
          <p:nvPr/>
        </p:nvPicPr>
        <p:blipFill>
          <a:blip r:embed="rId10" cstate="email"/>
          <a:stretch>
            <a:fillRect/>
          </a:stretch>
        </p:blipFill>
        <p:spPr bwMode="auto">
          <a:xfrm rot="1742696">
            <a:off x="1335088" y="5829300"/>
            <a:ext cx="66675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图片 20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0" y="-16287"/>
            <a:ext cx="2593976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4269680" y="2724275"/>
            <a:ext cx="705014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《</a:t>
            </a:r>
            <a:r>
              <a:rPr lang="zh-CN" altLang="en-US" sz="6600" dirty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大自然的声音</a:t>
            </a:r>
            <a:r>
              <a:rPr lang="en-US" altLang="zh-CN" sz="6600" dirty="0">
                <a:solidFill>
                  <a:schemeClr val="accent2">
                    <a:lumMod val="75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》</a:t>
            </a:r>
            <a:endParaRPr lang="zh-CN" altLang="en-US" sz="6600" dirty="0">
              <a:solidFill>
                <a:schemeClr val="accent2">
                  <a:lumMod val="75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pic>
        <p:nvPicPr>
          <p:cNvPr id="5133" name="图片 9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1522413" y="5313363"/>
            <a:ext cx="1616075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EFEDE0"/>
              </a:clrFrom>
              <a:clrTo>
                <a:srgbClr val="EFEDE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57914" y="2128484"/>
            <a:ext cx="790072" cy="73260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4" cstate="email">
            <a:clrChange>
              <a:clrFrom>
                <a:srgbClr val="EFEDE0"/>
              </a:clrFrom>
              <a:clrTo>
                <a:srgbClr val="EFEDE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9415" y="5042197"/>
            <a:ext cx="877117" cy="81331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3" cstate="email">
            <a:clrChange>
              <a:clrFrom>
                <a:srgbClr val="EFEDE0"/>
              </a:clrFrom>
              <a:clrTo>
                <a:srgbClr val="EFEDE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71570" y="214723"/>
            <a:ext cx="790072" cy="73260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63516" y="521970"/>
            <a:ext cx="8921909" cy="567786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968334" y="1371620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/>
              <a:t>动物的声音</a:t>
            </a:r>
            <a:endParaRPr lang="zh-CN" altLang="en-US" sz="2800"/>
          </a:p>
        </p:txBody>
      </p:sp>
      <p:sp>
        <p:nvSpPr>
          <p:cNvPr id="4" name="矩形 3"/>
          <p:cNvSpPr/>
          <p:nvPr/>
        </p:nvSpPr>
        <p:spPr>
          <a:xfrm>
            <a:off x="2605711" y="2474893"/>
            <a:ext cx="62728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>
                <a:latin typeface="黑体" panose="02010609060101010101" charset="-122"/>
                <a:ea typeface="黑体" panose="02010609060101010101" charset="-122"/>
              </a:rPr>
              <a:t>    想一想有哪些动物参加音乐会？它们的歌声是怎样的？</a:t>
            </a:r>
            <a:endParaRPr lang="zh-CN" altLang="en-US" sz="280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103880" y="3540099"/>
            <a:ext cx="6096000" cy="16158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鸟（叽叽喳喳）</a:t>
            </a:r>
            <a:endParaRPr lang="en-US" altLang="zh-CN" sz="330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虫（唧哩哩唧哩哩）</a:t>
            </a:r>
            <a:endParaRPr lang="en-US" altLang="zh-CN" sz="3300"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3300">
                <a:latin typeface="黑体" panose="02010609060101010101" charset="-122"/>
                <a:ea typeface="黑体" panose="02010609060101010101" charset="-122"/>
              </a:rPr>
              <a:t>蝈蝈（歌唱）</a:t>
            </a:r>
            <a:endParaRPr lang="en-US" altLang="zh-CN" sz="330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" name="图片 7" descr="资源 14@4x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44290" y="4348012"/>
            <a:ext cx="2347710" cy="22510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07963" y="639412"/>
            <a:ext cx="7985739" cy="508208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370204" y="1354366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/>
              <a:t>动物的声音</a:t>
            </a:r>
            <a:endParaRPr lang="zh-CN" altLang="en-US" sz="3200"/>
          </a:p>
        </p:txBody>
      </p:sp>
      <p:sp>
        <p:nvSpPr>
          <p:cNvPr id="4" name="矩形 3"/>
          <p:cNvSpPr/>
          <p:nvPr/>
        </p:nvSpPr>
        <p:spPr>
          <a:xfrm>
            <a:off x="2612717" y="2626457"/>
            <a:ext cx="48013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000"/>
              <a:t>你知道它们唱的是什么吗？</a:t>
            </a:r>
            <a:endParaRPr lang="en-US" altLang="zh-CN" sz="3000"/>
          </a:p>
        </p:txBody>
      </p:sp>
      <p:sp>
        <p:nvSpPr>
          <p:cNvPr id="5" name="矩形 4"/>
          <p:cNvSpPr/>
          <p:nvPr/>
        </p:nvSpPr>
        <p:spPr>
          <a:xfrm>
            <a:off x="2396685" y="3472709"/>
            <a:ext cx="546935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500" dirty="0"/>
              <a:t>        </a:t>
            </a:r>
            <a:r>
              <a:rPr lang="zh-CN" altLang="en-US" sz="2800" dirty="0"/>
              <a:t>他们的歌声好像告诉我们：“我在歌唱，我很快乐！“</a:t>
            </a:r>
            <a:endParaRPr lang="zh-CN" altLang="en-US" sz="28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524" b="89881" l="9868" r="94079">
                        <a14:foregroundMark x1="44079" y1="31548" x2="44079" y2="31548"/>
                        <a14:foregroundMark x1="36184" y1="37500" x2="36184" y2="37500"/>
                        <a14:foregroundMark x1="55263" y1="47024" x2="55263" y2="47024"/>
                        <a14:foregroundMark x1="65789" y1="39881" x2="65789" y2="39881"/>
                        <a14:foregroundMark x1="81579" y1="41071" x2="81579" y2="41071"/>
                        <a14:foregroundMark x1="94079" y1="24405" x2="94079" y2="24405"/>
                        <a14:foregroundMark x1="91447" y1="25595" x2="91447" y2="25595"/>
                        <a14:foregroundMark x1="48684" y1="16667" x2="48684" y2="16667"/>
                        <a14:foregroundMark x1="28289" y1="26786" x2="28289" y2="267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18785" y="3180455"/>
            <a:ext cx="3073942" cy="33975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9880" y="4085590"/>
            <a:ext cx="2421890" cy="2250440"/>
          </a:xfrm>
          <a:prstGeom prst="rect">
            <a:avLst/>
          </a:prstGeom>
        </p:spPr>
      </p:pic>
      <p:pic>
        <p:nvPicPr>
          <p:cNvPr id="717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03664" y="408940"/>
            <a:ext cx="8433727" cy="53671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976452" y="1181606"/>
            <a:ext cx="1826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/>
              <a:t>作业布置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3313471" y="2428279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</a:rPr>
              <a:t>一、把所学内容讲给父母听。</a:t>
            </a:r>
            <a:endParaRPr lang="en-US" altLang="zh-CN" sz="2800" dirty="0">
              <a:solidFill>
                <a:srgbClr val="000000"/>
              </a:solidFill>
            </a:endParaRPr>
          </a:p>
          <a:p>
            <a:r>
              <a:rPr lang="zh-CN" altLang="zh-CN" sz="2800" dirty="0">
                <a:solidFill>
                  <a:srgbClr val="000000"/>
                </a:solidFill>
              </a:rPr>
              <a:t>二、背诵课文</a:t>
            </a:r>
            <a:r>
              <a:rPr lang="en-US" altLang="zh-CN" sz="2800" dirty="0">
                <a:solidFill>
                  <a:srgbClr val="000000"/>
                </a:solidFill>
              </a:rPr>
              <a:t>2</a:t>
            </a:r>
            <a:r>
              <a:rPr lang="zh-CN" altLang="zh-CN" sz="2800" dirty="0">
                <a:solidFill>
                  <a:srgbClr val="000000"/>
                </a:solidFill>
              </a:rPr>
              <a:t>～</a:t>
            </a:r>
            <a:r>
              <a:rPr lang="en-US" altLang="zh-CN" sz="2800" dirty="0">
                <a:solidFill>
                  <a:srgbClr val="000000"/>
                </a:solidFill>
              </a:rPr>
              <a:t>3</a:t>
            </a:r>
            <a:r>
              <a:rPr lang="zh-CN" altLang="zh-CN" sz="2800" dirty="0">
                <a:solidFill>
                  <a:srgbClr val="000000"/>
                </a:solidFill>
              </a:rPr>
              <a:t>自然段。</a:t>
            </a:r>
            <a:endParaRPr lang="zh-CN" altLang="zh-CN" sz="2800" dirty="0">
              <a:solidFill>
                <a:srgbClr val="000000"/>
              </a:solidFill>
            </a:endParaRPr>
          </a:p>
          <a:p>
            <a:r>
              <a:rPr lang="zh-CN" altLang="zh-CN" sz="2800" dirty="0">
                <a:solidFill>
                  <a:srgbClr val="000000"/>
                </a:solidFill>
              </a:rPr>
              <a:t>三、预习下一篇课文。</a:t>
            </a:r>
            <a:endParaRPr lang="zh-CN" altLang="zh-CN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9880" y="4085590"/>
            <a:ext cx="2421890" cy="2250440"/>
          </a:xfrm>
          <a:prstGeom prst="rect">
            <a:avLst/>
          </a:prstGeom>
        </p:spPr>
      </p:pic>
      <p:pic>
        <p:nvPicPr>
          <p:cNvPr id="717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72659" y="408940"/>
            <a:ext cx="8433727" cy="536718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71268" y="1181606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/>
              <a:t>说板书设计</a:t>
            </a:r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3006799" y="2247089"/>
            <a:ext cx="553998" cy="23638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/>
              <a:t>大自然的声音</a:t>
            </a:r>
            <a:endParaRPr lang="zh-CN" altLang="en-US" sz="2400" dirty="0"/>
          </a:p>
        </p:txBody>
      </p:sp>
      <p:sp>
        <p:nvSpPr>
          <p:cNvPr id="6" name="左大括号 5"/>
          <p:cNvSpPr/>
          <p:nvPr/>
        </p:nvSpPr>
        <p:spPr>
          <a:xfrm>
            <a:off x="3764362" y="2273083"/>
            <a:ext cx="235099" cy="201681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99461" y="2286000"/>
            <a:ext cx="2216513" cy="3793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风：狂风和微风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999461" y="3039160"/>
            <a:ext cx="5114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水：小雨滴、小溪、河流、大海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999461" y="3782273"/>
            <a:ext cx="327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动物：小鸟、虫、蝈蝈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99880" y="4085590"/>
            <a:ext cx="2421890" cy="2250440"/>
          </a:xfrm>
          <a:prstGeom prst="rect">
            <a:avLst/>
          </a:prstGeom>
        </p:spPr>
      </p:pic>
      <p:pic>
        <p:nvPicPr>
          <p:cNvPr id="717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97290" y="408940"/>
            <a:ext cx="9313535" cy="592709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828168" y="2387181"/>
            <a:ext cx="6757754" cy="2764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4000" dirty="0">
                <a:solidFill>
                  <a:srgbClr val="BF0000"/>
                </a:solidFill>
              </a:rPr>
              <a:t>妙</a:t>
            </a:r>
            <a:r>
              <a:rPr lang="en-US" altLang="zh-CN" sz="4000" dirty="0">
                <a:solidFill>
                  <a:srgbClr val="BF0000"/>
                </a:solidFill>
              </a:rPr>
              <a:t>     </a:t>
            </a:r>
            <a:r>
              <a:rPr lang="zh-CN" altLang="zh-CN" sz="4000" dirty="0">
                <a:solidFill>
                  <a:srgbClr val="BF0000"/>
                </a:solidFill>
              </a:rPr>
              <a:t>奏</a:t>
            </a:r>
            <a:r>
              <a:rPr lang="en-US" altLang="zh-CN" sz="4000" dirty="0">
                <a:solidFill>
                  <a:srgbClr val="BF0000"/>
                </a:solidFill>
              </a:rPr>
              <a:t>     </a:t>
            </a:r>
            <a:r>
              <a:rPr lang="zh-CN" altLang="zh-CN" sz="4000" dirty="0">
                <a:solidFill>
                  <a:srgbClr val="BF0000"/>
                </a:solidFill>
              </a:rPr>
              <a:t>琴</a:t>
            </a:r>
            <a:r>
              <a:rPr lang="en-US" altLang="zh-CN" sz="4000" dirty="0">
                <a:solidFill>
                  <a:srgbClr val="BF0000"/>
                </a:solidFill>
              </a:rPr>
              <a:t>    </a:t>
            </a:r>
            <a:r>
              <a:rPr lang="zh-CN" altLang="zh-CN" sz="4000" dirty="0">
                <a:solidFill>
                  <a:srgbClr val="BF0000"/>
                </a:solidFill>
              </a:rPr>
              <a:t>柔</a:t>
            </a:r>
            <a:r>
              <a:rPr lang="en-US" altLang="zh-CN" sz="4000" dirty="0">
                <a:solidFill>
                  <a:srgbClr val="BF0000"/>
                </a:solidFill>
              </a:rPr>
              <a:t>     </a:t>
            </a:r>
            <a:r>
              <a:rPr lang="zh-CN" altLang="zh-CN" sz="4000" dirty="0">
                <a:solidFill>
                  <a:srgbClr val="BF0000"/>
                </a:solidFill>
              </a:rPr>
              <a:t>感</a:t>
            </a:r>
            <a:r>
              <a:rPr lang="en-US" altLang="zh-CN" sz="4000" dirty="0">
                <a:solidFill>
                  <a:srgbClr val="BF0000"/>
                </a:solidFill>
              </a:rPr>
              <a:t>    </a:t>
            </a:r>
            <a:r>
              <a:rPr lang="zh-CN" altLang="zh-CN" sz="4000" dirty="0">
                <a:solidFill>
                  <a:srgbClr val="BF0000"/>
                </a:solidFill>
              </a:rPr>
              <a:t>受</a:t>
            </a:r>
            <a:r>
              <a:rPr lang="en-US" altLang="zh-CN" sz="4000" dirty="0">
                <a:solidFill>
                  <a:srgbClr val="BF0000"/>
                </a:solidFill>
              </a:rPr>
              <a:t>   </a:t>
            </a:r>
            <a:endParaRPr lang="en-US" altLang="zh-CN" sz="4000" dirty="0">
              <a:solidFill>
                <a:srgbClr val="B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4000" dirty="0">
                <a:solidFill>
                  <a:srgbClr val="BF0000"/>
                </a:solidFill>
              </a:rPr>
              <a:t>激</a:t>
            </a:r>
            <a:r>
              <a:rPr lang="en-US" altLang="zh-CN" sz="4000" dirty="0">
                <a:solidFill>
                  <a:srgbClr val="BF0000"/>
                </a:solidFill>
              </a:rPr>
              <a:t>     </a:t>
            </a:r>
            <a:r>
              <a:rPr lang="zh-CN" altLang="zh-CN" sz="4000" dirty="0">
                <a:solidFill>
                  <a:srgbClr val="BF0000"/>
                </a:solidFill>
              </a:rPr>
              <a:t>击</a:t>
            </a:r>
            <a:r>
              <a:rPr lang="en-US" altLang="zh-CN" sz="4000" dirty="0">
                <a:solidFill>
                  <a:srgbClr val="BF0000"/>
                </a:solidFill>
              </a:rPr>
              <a:t>     </a:t>
            </a:r>
            <a:r>
              <a:rPr lang="zh-CN" altLang="zh-CN" sz="4000" dirty="0">
                <a:solidFill>
                  <a:srgbClr val="BF0000"/>
                </a:solidFill>
              </a:rPr>
              <a:t>器</a:t>
            </a:r>
            <a:r>
              <a:rPr lang="en-US" altLang="zh-CN" sz="4000" dirty="0">
                <a:solidFill>
                  <a:srgbClr val="BF0000"/>
                </a:solidFill>
              </a:rPr>
              <a:t>    </a:t>
            </a:r>
            <a:r>
              <a:rPr lang="zh-CN" altLang="zh-CN" sz="4000" dirty="0">
                <a:solidFill>
                  <a:srgbClr val="BF0000"/>
                </a:solidFill>
              </a:rPr>
              <a:t>滴</a:t>
            </a:r>
            <a:r>
              <a:rPr lang="en-US" altLang="zh-CN" sz="4000" dirty="0">
                <a:solidFill>
                  <a:srgbClr val="BF0000"/>
                </a:solidFill>
              </a:rPr>
              <a:t>     </a:t>
            </a:r>
            <a:r>
              <a:rPr lang="zh-CN" altLang="zh-CN" sz="4000" dirty="0">
                <a:solidFill>
                  <a:srgbClr val="BF0000"/>
                </a:solidFill>
              </a:rPr>
              <a:t>敲</a:t>
            </a:r>
            <a:r>
              <a:rPr lang="en-US" altLang="zh-CN" sz="4000" dirty="0">
                <a:solidFill>
                  <a:srgbClr val="BF0000"/>
                </a:solidFill>
              </a:rPr>
              <a:t>    </a:t>
            </a:r>
            <a:r>
              <a:rPr lang="zh-CN" altLang="zh-CN" sz="4000" dirty="0">
                <a:solidFill>
                  <a:srgbClr val="BF0000"/>
                </a:solidFill>
              </a:rPr>
              <a:t>鸣</a:t>
            </a:r>
            <a:r>
              <a:rPr lang="en-US" altLang="zh-CN" sz="4000" dirty="0">
                <a:solidFill>
                  <a:srgbClr val="BF0000"/>
                </a:solidFill>
              </a:rPr>
              <a:t>    </a:t>
            </a:r>
            <a:endParaRPr lang="en-US" altLang="zh-CN" sz="4000" dirty="0">
              <a:solidFill>
                <a:srgbClr val="B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4000" dirty="0">
                <a:solidFill>
                  <a:srgbClr val="BF0000"/>
                </a:solidFill>
              </a:rPr>
              <a:t>演</a:t>
            </a:r>
            <a:endParaRPr lang="zh-CN" altLang="zh-CN" sz="4000" dirty="0">
              <a:solidFill>
                <a:srgbClr val="B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94840" y="1272717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回顾旧知，复习导入</a:t>
            </a:r>
            <a:endParaRPr lang="en-US" altLang="zh-CN" sz="2800" b="1" dirty="0"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2880" y="4479969"/>
            <a:ext cx="2421890" cy="2250440"/>
          </a:xfrm>
          <a:prstGeom prst="rect">
            <a:avLst/>
          </a:prstGeom>
        </p:spPr>
      </p:pic>
      <p:pic>
        <p:nvPicPr>
          <p:cNvPr id="717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0230" y="-146378"/>
            <a:ext cx="10854854" cy="64490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388288" y="906268"/>
            <a:ext cx="3867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幼圆" panose="02010509060101010101" pitchFamily="49" charset="-122"/>
                <a:ea typeface="幼圆" panose="02010509060101010101" pitchFamily="49" charset="-122"/>
                <a:cs typeface="Arial" panose="020B0604020202020204" pitchFamily="34" charset="0"/>
              </a:rPr>
              <a:t>回顾旧知，复习导入</a:t>
            </a:r>
            <a:endParaRPr lang="en-US" altLang="zh-CN" sz="2800" b="1" dirty="0">
              <a:latin typeface="幼圆" panose="02010509060101010101" pitchFamily="49" charset="-122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" name="矩形 28"/>
          <p:cNvSpPr/>
          <p:nvPr/>
        </p:nvSpPr>
        <p:spPr>
          <a:xfrm>
            <a:off x="2178460" y="2060472"/>
            <a:ext cx="8286750" cy="3368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dirty="0">
                <a:solidFill>
                  <a:srgbClr val="C00000"/>
                </a:solidFill>
                <a:latin typeface="+mn-ea"/>
              </a:rPr>
              <a:t>演奏     轻柔      温柔     雄壮</a:t>
            </a:r>
            <a:br>
              <a:rPr lang="en-US" altLang="zh-CN" sz="4800" dirty="0">
                <a:solidFill>
                  <a:srgbClr val="C00000"/>
                </a:solidFill>
                <a:latin typeface="+mn-ea"/>
              </a:rPr>
            </a:br>
            <a:r>
              <a:rPr lang="zh-CN" altLang="en-US" sz="4800" dirty="0">
                <a:solidFill>
                  <a:srgbClr val="C00000"/>
                </a:solidFill>
                <a:latin typeface="+mn-ea"/>
              </a:rPr>
              <a:t>充满     威力      敲打     汇聚</a:t>
            </a:r>
            <a:br>
              <a:rPr lang="en-US" altLang="zh-CN" sz="4800" dirty="0">
                <a:solidFill>
                  <a:srgbClr val="C00000"/>
                </a:solidFill>
                <a:latin typeface="+mn-ea"/>
              </a:rPr>
            </a:br>
            <a:r>
              <a:rPr lang="zh-CN" altLang="en-US" sz="4800" dirty="0">
                <a:solidFill>
                  <a:srgbClr val="C00000"/>
                </a:solidFill>
                <a:latin typeface="+mn-ea"/>
              </a:rPr>
              <a:t>汹涌澎湃      波澜壮阔</a:t>
            </a:r>
            <a:r>
              <a:rPr lang="zh-CN" altLang="en-US" sz="4800" dirty="0">
                <a:solidFill>
                  <a:srgbClr val="FF0000"/>
                </a:solidFill>
                <a:latin typeface="+mn-ea"/>
              </a:rPr>
              <a:t> </a:t>
            </a:r>
            <a:endParaRPr lang="zh-CN" alt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22174" y="342886"/>
            <a:ext cx="9313535" cy="59270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469238" y="2690936"/>
            <a:ext cx="72653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+mn-ea"/>
              </a:rPr>
              <a:t>       自读课文，思考课文中描写了大自然那些声音</a:t>
            </a:r>
            <a:r>
              <a:rPr lang="zh-CN" altLang="en-US" sz="2400" dirty="0" smtClean="0">
                <a:latin typeface="+mn-ea"/>
              </a:rPr>
              <a:t>？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4377082" y="1204302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深入研读，重点探究</a:t>
            </a:r>
            <a:endParaRPr lang="zh-CN" altLang="en-US" sz="2800" dirty="0"/>
          </a:p>
        </p:txBody>
      </p:sp>
      <p:sp>
        <p:nvSpPr>
          <p:cNvPr id="7" name="矩形 6"/>
          <p:cNvSpPr/>
          <p:nvPr/>
        </p:nvSpPr>
        <p:spPr>
          <a:xfrm>
            <a:off x="3044455" y="3689064"/>
            <a:ext cx="6096000" cy="15617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latin typeface="+mn-ea"/>
              </a:rPr>
              <a:t>风的声音（微风、狂风）</a:t>
            </a:r>
            <a:br>
              <a:rPr lang="en-US" altLang="zh-CN" sz="2200" dirty="0">
                <a:latin typeface="+mn-ea"/>
              </a:rPr>
            </a:br>
            <a:r>
              <a:rPr lang="zh-CN" altLang="en-US" sz="2200" dirty="0">
                <a:latin typeface="+mn-ea"/>
              </a:rPr>
              <a:t>水的声音（小雨滴、小溪、河流、大海）</a:t>
            </a:r>
            <a:br>
              <a:rPr lang="en-US" altLang="zh-CN" sz="2200" dirty="0">
                <a:latin typeface="+mn-ea"/>
              </a:rPr>
            </a:br>
            <a:r>
              <a:rPr lang="zh-CN" altLang="en-US" sz="2200" dirty="0">
                <a:latin typeface="+mn-ea"/>
              </a:rPr>
              <a:t>动物的声音</a:t>
            </a:r>
            <a:r>
              <a:rPr lang="en-US" altLang="zh-CN" sz="2200" dirty="0">
                <a:latin typeface="+mn-ea"/>
              </a:rPr>
              <a:t>(</a:t>
            </a:r>
            <a:r>
              <a:rPr lang="zh-CN" altLang="en-US" sz="2200" dirty="0">
                <a:latin typeface="+mn-ea"/>
              </a:rPr>
              <a:t>鸟叫、虫鸣、蝈蝈歌唱）</a:t>
            </a:r>
            <a:endParaRPr lang="zh-CN" altLang="en-US" sz="2200" dirty="0"/>
          </a:p>
        </p:txBody>
      </p:sp>
      <p:pic>
        <p:nvPicPr>
          <p:cNvPr id="16" name="图片 9" descr="资源 14@4x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299372" y="4779989"/>
            <a:ext cx="1949533" cy="18692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10975" y="408940"/>
            <a:ext cx="9313535" cy="59270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525018" y="271977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700" dirty="0"/>
              <a:t>         第二段告诉我们风是什么？用了什么修辞手法？</a:t>
            </a:r>
            <a:br>
              <a:rPr lang="en-US" altLang="zh-CN" dirty="0">
                <a:latin typeface="+mn-ea"/>
              </a:rPr>
            </a:b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254060" y="1241443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仿宋" panose="02010609060101010101" pitchFamily="49" charset="-122"/>
                <a:ea typeface="仿宋" panose="02010609060101010101" pitchFamily="49" charset="-122"/>
              </a:rPr>
              <a:t>风的声音</a:t>
            </a:r>
            <a:endParaRPr lang="zh-CN" altLang="en-US" sz="2800" dirty="0"/>
          </a:p>
        </p:txBody>
      </p:sp>
      <p:pic>
        <p:nvPicPr>
          <p:cNvPr id="16" name="图片 9" descr="资源 14@4x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299372" y="4779989"/>
            <a:ext cx="1949533" cy="186928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981752" y="4017280"/>
            <a:ext cx="54624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/>
              <a:t>         风，是大自然的音乐家，他会在森林里演奏它的手风琴</a:t>
            </a:r>
            <a:endParaRPr lang="zh-CN" altLang="en-US" sz="2400"/>
          </a:p>
        </p:txBody>
      </p:sp>
      <p:sp>
        <p:nvSpPr>
          <p:cNvPr id="10" name="椭圆形标注 14"/>
          <p:cNvSpPr/>
          <p:nvPr/>
        </p:nvSpPr>
        <p:spPr>
          <a:xfrm>
            <a:off x="8346136" y="3714320"/>
            <a:ext cx="3055413" cy="820710"/>
          </a:xfrm>
          <a:prstGeom prst="wedgeEllipseCallou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/>
              <a:t>拟人和比喻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74829" y="258747"/>
            <a:ext cx="10119313" cy="6439883"/>
          </a:xfrm>
          <a:prstGeom prst="rect">
            <a:avLst/>
          </a:prstGeom>
        </p:spPr>
      </p:pic>
      <p:pic>
        <p:nvPicPr>
          <p:cNvPr id="16" name="图片 9" descr="资源 14@4x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299372" y="4779989"/>
            <a:ext cx="1949533" cy="186928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076342" y="1211015"/>
            <a:ext cx="34307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/>
              <a:t>风：不一样的声音</a:t>
            </a:r>
            <a:endParaRPr lang="en-US" altLang="zh-CN" sz="2800"/>
          </a:p>
        </p:txBody>
      </p:sp>
      <p:sp>
        <p:nvSpPr>
          <p:cNvPr id="10" name="矩形 9"/>
          <p:cNvSpPr/>
          <p:nvPr/>
        </p:nvSpPr>
        <p:spPr>
          <a:xfrm>
            <a:off x="2278698" y="2699073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/>
              <a:t>微风拂过：</a:t>
            </a:r>
            <a:endParaRPr lang="zh-CN" altLang="en-US" sz="2800"/>
          </a:p>
        </p:txBody>
      </p:sp>
      <p:sp>
        <p:nvSpPr>
          <p:cNvPr id="11" name="矩形 10"/>
          <p:cNvSpPr/>
          <p:nvPr/>
        </p:nvSpPr>
        <p:spPr>
          <a:xfrm>
            <a:off x="4581896" y="2411865"/>
            <a:ext cx="48079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/>
              <a:t>      </a:t>
            </a:r>
            <a:r>
              <a:rPr lang="zh-CN" altLang="en-US" sz="2400"/>
              <a:t>那声音轻轻柔柔的，好像呢喃细语，让人感受到大自然的温柔。</a:t>
            </a:r>
            <a:endParaRPr lang="en-US" altLang="zh-CN" sz="2400"/>
          </a:p>
        </p:txBody>
      </p:sp>
      <p:sp>
        <p:nvSpPr>
          <p:cNvPr id="12" name="矩形 11"/>
          <p:cNvSpPr/>
          <p:nvPr/>
        </p:nvSpPr>
        <p:spPr>
          <a:xfrm>
            <a:off x="2278698" y="4463758"/>
            <a:ext cx="27494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/>
              <a:t>狂风吹起：</a:t>
            </a:r>
            <a:endParaRPr lang="zh-CN" altLang="en-US" sz="2800"/>
          </a:p>
        </p:txBody>
      </p:sp>
      <p:sp>
        <p:nvSpPr>
          <p:cNvPr id="13" name="TextBox 4"/>
          <p:cNvSpPr txBox="1"/>
          <p:nvPr/>
        </p:nvSpPr>
        <p:spPr>
          <a:xfrm>
            <a:off x="4644307" y="4105619"/>
            <a:ext cx="51435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        </a:t>
            </a:r>
            <a:r>
              <a:rPr lang="zh-CN" altLang="en-US" sz="2400"/>
              <a:t>整座树林都激动起来，合奏出一首雄壮的乐曲，那声音充满力量，令人感受到大自然的威力</a:t>
            </a:r>
            <a:r>
              <a:rPr lang="zh-CN" altLang="en-US" sz="2800"/>
              <a:t>。</a:t>
            </a:r>
            <a:endParaRPr lang="zh-CN" altLang="en-US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05699" y="4479969"/>
            <a:ext cx="2421890" cy="2250440"/>
          </a:xfrm>
          <a:prstGeom prst="rect">
            <a:avLst/>
          </a:prstGeom>
        </p:spPr>
      </p:pic>
      <p:pic>
        <p:nvPicPr>
          <p:cNvPr id="7173" name="图片 2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19129" y="594794"/>
            <a:ext cx="8002133" cy="509252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266198" y="135654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/>
              <a:t>水的声音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39152" y="2487618"/>
            <a:ext cx="54517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/>
              <a:t>         第三段告诉我们水是什么？用了什么修辞手法</a:t>
            </a:r>
            <a:r>
              <a:rPr lang="zh-CN" altLang="en-US"/>
              <a:t>？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95146" y="3696380"/>
            <a:ext cx="3262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latin typeface="微软雅黑" panose="020B0503020204020204" pitchFamily="34" charset="-122"/>
              </a:rPr>
              <a:t>水，也是大自然音乐家</a:t>
            </a:r>
            <a:endParaRPr lang="zh-CN" altLang="en-US" sz="2400"/>
          </a:p>
        </p:txBody>
      </p:sp>
      <p:sp>
        <p:nvSpPr>
          <p:cNvPr id="12" name="椭圆形标注 10"/>
          <p:cNvSpPr/>
          <p:nvPr/>
        </p:nvSpPr>
        <p:spPr>
          <a:xfrm>
            <a:off x="7788589" y="3405795"/>
            <a:ext cx="2181371" cy="950502"/>
          </a:xfrm>
          <a:prstGeom prst="wedgeEllipseCallout">
            <a:avLst/>
          </a:prstGeom>
          <a:solidFill>
            <a:srgbClr val="99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/>
              <a:t>拟人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63516" y="465455"/>
            <a:ext cx="9313535" cy="592709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79653" y="139586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/>
              <a:t>水的声音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01501" y="2550404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/>
              <a:t>水是怎样演奏音乐的？</a:t>
            </a:r>
            <a:endParaRPr lang="en-US" altLang="zh-CN" sz="2800"/>
          </a:p>
        </p:txBody>
      </p:sp>
      <p:sp>
        <p:nvSpPr>
          <p:cNvPr id="5" name="矩形 4"/>
          <p:cNvSpPr/>
          <p:nvPr/>
        </p:nvSpPr>
        <p:spPr>
          <a:xfrm>
            <a:off x="3474331" y="348542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zh-CN" sz="2400"/>
              <a:t>下雨的时候，他喜欢玩打击乐器。</a:t>
            </a:r>
            <a:endParaRPr lang="en-US" altLang="zh-CN" sz="2400"/>
          </a:p>
          <a:p>
            <a:r>
              <a:rPr lang="zh-CN" altLang="zh-CN" sz="2400"/>
              <a:t>小雨滴敲敲打打滴滴答答，叮叮咚咚……</a:t>
            </a:r>
            <a:endParaRPr lang="en-US" altLang="zh-CN" sz="2400"/>
          </a:p>
          <a:p>
            <a:r>
              <a:rPr lang="zh-CN" altLang="zh-CN" sz="2400"/>
              <a:t>小溪淙淙，河流潺潺，大海哗啦啦……</a:t>
            </a:r>
            <a:endParaRPr lang="en-US" altLang="zh-CN" sz="2400"/>
          </a:p>
        </p:txBody>
      </p:sp>
      <p:pic>
        <p:nvPicPr>
          <p:cNvPr id="9" name="图片 9" descr="资源 14@4x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25136" y="4325272"/>
            <a:ext cx="2423770" cy="232400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326" y="95693"/>
            <a:ext cx="11972260" cy="6634716"/>
          </a:xfrm>
          <a:prstGeom prst="rect">
            <a:avLst/>
          </a:prstGeom>
          <a:noFill/>
          <a:ln w="28575">
            <a:solidFill>
              <a:srgbClr val="DC5D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173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8335" y="408940"/>
            <a:ext cx="1630363" cy="1485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8c028dabe04d64ea3c3aa11767f6d8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12027" y="394264"/>
            <a:ext cx="9777315" cy="622223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180959" y="1402397"/>
            <a:ext cx="31999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600" b="1">
                <a:latin typeface="仿宋" panose="02010609060101010101" pitchFamily="49" charset="-122"/>
                <a:ea typeface="仿宋" panose="02010609060101010101" pitchFamily="49" charset="-122"/>
              </a:rPr>
              <a:t>深入研读，重点探究</a:t>
            </a:r>
            <a:endParaRPr lang="zh-CN" altLang="en-US" sz="2600"/>
          </a:p>
        </p:txBody>
      </p:sp>
      <p:sp>
        <p:nvSpPr>
          <p:cNvPr id="4" name="矩形 3"/>
          <p:cNvSpPr/>
          <p:nvPr/>
        </p:nvSpPr>
        <p:spPr>
          <a:xfrm>
            <a:off x="2573396" y="2481122"/>
            <a:ext cx="3568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chemeClr val="accent2">
                    <a:lumMod val="50000"/>
                  </a:schemeClr>
                </a:solidFill>
              </a:rPr>
              <a:t>滴滴答答</a:t>
            </a:r>
            <a:r>
              <a:rPr lang="en-US" altLang="zh-CN" sz="2400">
                <a:solidFill>
                  <a:schemeClr val="accent2">
                    <a:lumMod val="50000"/>
                  </a:schemeClr>
                </a:solidFill>
              </a:rPr>
              <a:t>……</a:t>
            </a:r>
            <a:r>
              <a:rPr lang="zh-CN" altLang="en-US" sz="2400">
                <a:solidFill>
                  <a:schemeClr val="accent2">
                    <a:lumMod val="50000"/>
                  </a:schemeClr>
                </a:solidFill>
              </a:rPr>
              <a:t> 叮叮咚咚</a:t>
            </a:r>
            <a:r>
              <a:rPr lang="en-US" altLang="zh-CN" sz="2400">
                <a:solidFill>
                  <a:schemeClr val="accent2">
                    <a:lumMod val="50000"/>
                  </a:schemeClr>
                </a:solidFill>
              </a:rPr>
              <a:t>……</a:t>
            </a:r>
            <a:endParaRPr lang="en-US" altLang="zh-CN" sz="240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45378" y="3066129"/>
            <a:ext cx="67770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/>
              <a:t>         像这样描述事物声音的词，叫做“</a:t>
            </a:r>
            <a:r>
              <a:rPr lang="zh-CN" altLang="en-US" sz="2400">
                <a:solidFill>
                  <a:srgbClr val="FF0000"/>
                </a:solidFill>
              </a:rPr>
              <a:t>象声词</a:t>
            </a:r>
            <a:r>
              <a:rPr lang="zh-CN" altLang="en-US" sz="2400"/>
              <a:t>”你能说一两个这样的词吗？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2694328" y="4163406"/>
            <a:ext cx="42901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>
                <a:latin typeface="+mn-ea"/>
              </a:rPr>
              <a:t>AABB             </a:t>
            </a:r>
            <a:endParaRPr lang="en-US" altLang="zh-CN" sz="2800">
              <a:latin typeface="+mn-ea"/>
            </a:endParaRPr>
          </a:p>
          <a:p>
            <a:r>
              <a:rPr lang="zh-CN" altLang="en-US" sz="2800">
                <a:latin typeface="+mn-ea"/>
              </a:rPr>
              <a:t>噼噼啪啪       淅淅沥沥        </a:t>
            </a:r>
            <a:endParaRPr lang="en-US" altLang="zh-CN" sz="2800">
              <a:latin typeface="+mn-ea"/>
            </a:endParaRPr>
          </a:p>
          <a:p>
            <a:r>
              <a:rPr lang="zh-CN" altLang="en-US" sz="2800">
                <a:latin typeface="+mn-ea"/>
              </a:rPr>
              <a:t>叮叮当当       乒乒乓乓 </a:t>
            </a:r>
            <a:endParaRPr lang="zh-CN" altLang="en-US" sz="2800"/>
          </a:p>
        </p:txBody>
      </p:sp>
      <p:pic>
        <p:nvPicPr>
          <p:cNvPr id="10" name="图片 9" descr="资源 14@4x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198289" y="4164130"/>
            <a:ext cx="2624919" cy="25168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830</Words>
  <Application>WPS 演示</Application>
  <PresentationFormat>自定义</PresentationFormat>
  <Paragraphs>92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微软雅黑</vt:lpstr>
      <vt:lpstr>Calibri</vt:lpstr>
      <vt:lpstr>方正正大黑简体</vt:lpstr>
      <vt:lpstr>黑体</vt:lpstr>
      <vt:lpstr>幼圆</vt:lpstr>
      <vt:lpstr>仿宋</vt:lpstr>
      <vt:lpstr>Arial</vt:lpstr>
      <vt:lpstr>Arial Unicode MS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2022-06-13T09:50:00Z</cp:lastPrinted>
  <dcterms:created xsi:type="dcterms:W3CDTF">2022-06-13T09:50:00Z</dcterms:created>
  <dcterms:modified xsi:type="dcterms:W3CDTF">2023-10-22T06:49:18Z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2D1C000CC7E546D984CCB37B2790FD9F_12</vt:lpwstr>
  </property>
  <property fmtid="{D5CDD505-2E9C-101B-9397-08002B2CF9AE}" pid="3" name="KSOProductBuildVer">
    <vt:lpwstr>2052-12.1.0.15712</vt:lpwstr>
  </property>
</Properties>
</file>