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27"/>
  </p:notesMasterIdLst>
  <p:handoutMasterIdLst>
    <p:handoutMasterId r:id="rId28"/>
  </p:handoutMasterIdLst>
  <p:sldIdLst>
    <p:sldId id="309" r:id="rId4"/>
    <p:sldId id="310" r:id="rId5"/>
    <p:sldId id="311" r:id="rId6"/>
    <p:sldId id="284" r:id="rId7"/>
    <p:sldId id="312" r:id="rId8"/>
    <p:sldId id="285" r:id="rId9"/>
    <p:sldId id="290" r:id="rId10"/>
    <p:sldId id="291" r:id="rId11"/>
    <p:sldId id="292" r:id="rId12"/>
    <p:sldId id="293" r:id="rId13"/>
    <p:sldId id="286" r:id="rId14"/>
    <p:sldId id="313" r:id="rId15"/>
    <p:sldId id="287" r:id="rId16"/>
    <p:sldId id="294" r:id="rId17"/>
    <p:sldId id="295" r:id="rId18"/>
    <p:sldId id="296" r:id="rId19"/>
    <p:sldId id="297" r:id="rId20"/>
    <p:sldId id="300" r:id="rId21"/>
    <p:sldId id="298" r:id="rId22"/>
    <p:sldId id="299" r:id="rId23"/>
    <p:sldId id="314" r:id="rId24"/>
    <p:sldId id="303" r:id="rId25"/>
    <p:sldId id="301" r:id="rId26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-1950" y="-9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2" Type="http://schemas.openxmlformats.org/officeDocument/2006/relationships/tags" Target="tags/tag7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A5D029-2423-4F2F-968F-B8642060265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9EF964-84E4-46A8-8502-1059E89448E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AE39-4E28-4372-9D5D-D4EE820BAD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028-A4B7-46BB-85A0-EA946FC22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AE39-4E28-4372-9D5D-D4EE820BAD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028-A4B7-46BB-85A0-EA946FC22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AE39-4E28-4372-9D5D-D4EE820BAD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028-A4B7-46BB-85A0-EA946FC22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AE39-4E28-4372-9D5D-D4EE820BAD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028-A4B7-46BB-85A0-EA946FC22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AE39-4E28-4372-9D5D-D4EE820BAD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028-A4B7-46BB-85A0-EA946FC22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AE39-4E28-4372-9D5D-D4EE820BAD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028-A4B7-46BB-85A0-EA946FC22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AE39-4E28-4372-9D5D-D4EE820BAD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028-A4B7-46BB-85A0-EA946FC22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AE39-4E28-4372-9D5D-D4EE820BAD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028-A4B7-46BB-85A0-EA946FC22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AE39-4E28-4372-9D5D-D4EE820BAD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028-A4B7-46BB-85A0-EA946FC22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AE39-4E28-4372-9D5D-D4EE820BAD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028-A4B7-46BB-85A0-EA946FC22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AE39-4E28-4372-9D5D-D4EE820BAD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028-A4B7-46BB-85A0-EA946FC22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AE39-4E28-4372-9D5D-D4EE820BAD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028-A4B7-46BB-85A0-EA946FC22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AE39-4E28-4372-9D5D-D4EE820BAD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028-A4B7-46BB-85A0-EA946FC22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AE39-4E28-4372-9D5D-D4EE820BAD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028-A4B7-46BB-85A0-EA946FC22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AE39-4E28-4372-9D5D-D4EE820BAD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028-A4B7-46BB-85A0-EA946FC22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AE39-4E28-4372-9D5D-D4EE820BAD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028-A4B7-46BB-85A0-EA946FC22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AE39-4E28-4372-9D5D-D4EE820BAD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028-A4B7-46BB-85A0-EA946FC22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AE39-4E28-4372-9D5D-D4EE820BAD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028-A4B7-46BB-85A0-EA946FC22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AE39-4E28-4372-9D5D-D4EE820BAD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028-A4B7-46BB-85A0-EA946FC22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AE39-4E28-4372-9D5D-D4EE820BAD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028-A4B7-46BB-85A0-EA946FC22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AE39-4E28-4372-9D5D-D4EE820BAD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028-A4B7-46BB-85A0-EA946FC22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AE39-4E28-4372-9D5D-D4EE820BAD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02028-A4B7-46BB-85A0-EA946FC22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1AE39-4E28-4372-9D5D-D4EE820BAD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02028-A4B7-46BB-85A0-EA946FC22D9C}" type="slidenum">
              <a:rPr lang="zh-CN" altLang="en-US" smtClean="0"/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171450" y="146050"/>
            <a:ext cx="11849100" cy="6572250"/>
          </a:xfrm>
          <a:prstGeom prst="rect">
            <a:avLst/>
          </a:prstGeom>
          <a:noFill/>
          <a:ln w="28575">
            <a:solidFill>
              <a:srgbClr val="027B7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1AE39-4E28-4372-9D5D-D4EE820BAD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02028-A4B7-46BB-85A0-EA946FC22D9C}" type="slidenum">
              <a:rPr lang="zh-CN" altLang="en-US" smtClean="0"/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171450" y="146050"/>
            <a:ext cx="11849100" cy="6572250"/>
          </a:xfrm>
          <a:prstGeom prst="rect">
            <a:avLst/>
          </a:prstGeom>
          <a:noFill/>
          <a:ln w="28575">
            <a:solidFill>
              <a:srgbClr val="027B7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1" Type="http://schemas.openxmlformats.org/officeDocument/2006/relationships/tags" Target="../tags/tag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1" Type="http://schemas.openxmlformats.org/officeDocument/2006/relationships/tags" Target="../tags/tag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-图片 2" descr="5ebb9e843b9da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1212215"/>
            <a:ext cx="5638800" cy="5709285"/>
          </a:xfrm>
          <a:prstGeom prst="rect">
            <a:avLst/>
          </a:prstGeom>
          <a:ln>
            <a:noFill/>
          </a:ln>
        </p:spPr>
      </p:pic>
      <p:sp>
        <p:nvSpPr>
          <p:cNvPr id="8" name="矩形 7"/>
          <p:cNvSpPr/>
          <p:nvPr/>
        </p:nvSpPr>
        <p:spPr>
          <a:xfrm>
            <a:off x="171450" y="146050"/>
            <a:ext cx="11849100" cy="6572250"/>
          </a:xfrm>
          <a:prstGeom prst="rect">
            <a:avLst/>
          </a:prstGeom>
          <a:noFill/>
          <a:ln w="28575">
            <a:solidFill>
              <a:srgbClr val="027B7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955491" y="1462726"/>
            <a:ext cx="6840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latin typeface="汉仪润圆-75W" panose="00020600040101010101" pitchFamily="18" charset="-122"/>
                <a:ea typeface="汉仪润圆-75W" panose="00020600040101010101" pitchFamily="18" charset="-122"/>
                <a:cs typeface="+mn-ea"/>
                <a:sym typeface="+mn-lt"/>
              </a:rPr>
              <a:t>——</a:t>
            </a:r>
            <a:r>
              <a:rPr lang="zh-CN" altLang="en-US" sz="2400" b="1" dirty="0" smtClean="0">
                <a:latin typeface="汉仪润圆-75W" panose="00020600040101010101" pitchFamily="18" charset="-122"/>
                <a:ea typeface="汉仪润圆-75W" panose="00020600040101010101" pitchFamily="18" charset="-122"/>
                <a:cs typeface="+mn-ea"/>
                <a:sym typeface="+mn-lt"/>
              </a:rPr>
              <a:t>部编版</a:t>
            </a:r>
            <a:r>
              <a:rPr lang="zh-CN" altLang="en-US" sz="2400" b="1" dirty="0">
                <a:latin typeface="汉仪润圆-75W" panose="00020600040101010101" pitchFamily="18" charset="-122"/>
                <a:ea typeface="汉仪润圆-75W" panose="00020600040101010101" pitchFamily="18" charset="-122"/>
                <a:cs typeface="+mn-ea"/>
                <a:sym typeface="+mn-lt"/>
              </a:rPr>
              <a:t>三年级语文上</a:t>
            </a:r>
            <a:r>
              <a:rPr lang="zh-CN" altLang="en-US" sz="2400" b="1" dirty="0" smtClean="0">
                <a:latin typeface="汉仪润圆-75W" panose="00020600040101010101" pitchFamily="18" charset="-122"/>
                <a:ea typeface="汉仪润圆-75W" panose="00020600040101010101" pitchFamily="18" charset="-122"/>
                <a:cs typeface="+mn-ea"/>
                <a:sym typeface="+mn-lt"/>
              </a:rPr>
              <a:t>册</a:t>
            </a:r>
            <a:r>
              <a:rPr lang="en-US" altLang="zh-CN" sz="2400" b="1" dirty="0" smtClean="0">
                <a:latin typeface="汉仪润圆-75W" panose="00020600040101010101" pitchFamily="18" charset="-122"/>
                <a:ea typeface="汉仪润圆-75W" panose="00020600040101010101" pitchFamily="18" charset="-122"/>
                <a:cs typeface="+mn-ea"/>
                <a:sym typeface="+mn-lt"/>
              </a:rPr>
              <a:t>——</a:t>
            </a:r>
            <a:endParaRPr lang="zh-CN" altLang="en-US" sz="2400" b="1" dirty="0">
              <a:latin typeface="汉仪润圆-75W" panose="00020600040101010101" pitchFamily="18" charset="-122"/>
              <a:ea typeface="汉仪润圆-75W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757263" y="2318221"/>
            <a:ext cx="72365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rgbClr val="00B050"/>
                </a:solidFill>
                <a:latin typeface="汉仪润圆-75W" panose="00020600040101010101" pitchFamily="18" charset="-122"/>
                <a:ea typeface="汉仪润圆-75W" panose="00020600040101010101" pitchFamily="18" charset="-122"/>
                <a:cs typeface="+mn-ea"/>
                <a:sym typeface="+mn-lt"/>
              </a:rPr>
              <a:t>父</a:t>
            </a:r>
            <a:r>
              <a:rPr lang="zh-CN" altLang="en-US" sz="7200" b="1" dirty="0" smtClean="0">
                <a:solidFill>
                  <a:srgbClr val="00B050"/>
                </a:solidFill>
                <a:latin typeface="汉仪润圆-75W" panose="00020600040101010101" pitchFamily="18" charset="-122"/>
                <a:ea typeface="汉仪润圆-75W" panose="00020600040101010101" pitchFamily="18" charset="-122"/>
                <a:cs typeface="+mn-ea"/>
                <a:sym typeface="+mn-lt"/>
              </a:rPr>
              <a:t>亲、树</a:t>
            </a:r>
            <a:r>
              <a:rPr lang="zh-CN" altLang="en-US" sz="7200" b="1" dirty="0">
                <a:solidFill>
                  <a:srgbClr val="00B050"/>
                </a:solidFill>
                <a:latin typeface="汉仪润圆-75W" panose="00020600040101010101" pitchFamily="18" charset="-122"/>
                <a:ea typeface="汉仪润圆-75W" panose="00020600040101010101" pitchFamily="18" charset="-122"/>
                <a:cs typeface="+mn-ea"/>
                <a:sym typeface="+mn-lt"/>
              </a:rPr>
              <a:t>林和鸟</a:t>
            </a:r>
            <a:endParaRPr lang="zh-CN" altLang="en-US" sz="7200" b="1" dirty="0">
              <a:solidFill>
                <a:srgbClr val="00B050"/>
              </a:solidFill>
              <a:latin typeface="汉仪润圆-75W" panose="00020600040101010101" pitchFamily="18" charset="-122"/>
              <a:ea typeface="汉仪润圆-75W" panose="00020600040101010101" pitchFamily="18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95507" y="471406"/>
            <a:ext cx="2930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字词学习</a:t>
            </a:r>
            <a:endParaRPr lang="zh-CN" altLang="en-US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430518" y="851462"/>
            <a:ext cx="3263526" cy="679656"/>
            <a:chOff x="8590917" y="5068288"/>
            <a:chExt cx="3263526" cy="679656"/>
          </a:xfrm>
        </p:grpSpPr>
        <p:sp>
          <p:nvSpPr>
            <p:cNvPr id="15" name="任意多边形 18"/>
            <p:cNvSpPr/>
            <p:nvPr/>
          </p:nvSpPr>
          <p:spPr>
            <a:xfrm>
              <a:off x="8590917" y="5068288"/>
              <a:ext cx="3263526" cy="679656"/>
            </a:xfrm>
            <a:custGeom>
              <a:avLst/>
              <a:gdLst>
                <a:gd name="connsiteX0" fmla="*/ 339828 w 2918492"/>
                <a:gd name="connsiteY0" fmla="*/ 0 h 679656"/>
                <a:gd name="connsiteX1" fmla="*/ 361694 w 2918492"/>
                <a:gd name="connsiteY1" fmla="*/ 2205 h 679656"/>
                <a:gd name="connsiteX2" fmla="*/ 361694 w 2918492"/>
                <a:gd name="connsiteY2" fmla="*/ 0 h 679656"/>
                <a:gd name="connsiteX3" fmla="*/ 2578664 w 2918492"/>
                <a:gd name="connsiteY3" fmla="*/ 0 h 679656"/>
                <a:gd name="connsiteX4" fmla="*/ 2918492 w 2918492"/>
                <a:gd name="connsiteY4" fmla="*/ 339828 h 679656"/>
                <a:gd name="connsiteX5" fmla="*/ 2578664 w 2918492"/>
                <a:gd name="connsiteY5" fmla="*/ 679656 h 679656"/>
                <a:gd name="connsiteX6" fmla="*/ 2578654 w 2918492"/>
                <a:gd name="connsiteY6" fmla="*/ 679655 h 679656"/>
                <a:gd name="connsiteX7" fmla="*/ 361694 w 2918492"/>
                <a:gd name="connsiteY7" fmla="*/ 679655 h 679656"/>
                <a:gd name="connsiteX8" fmla="*/ 361694 w 2918492"/>
                <a:gd name="connsiteY8" fmla="*/ 677452 h 679656"/>
                <a:gd name="connsiteX9" fmla="*/ 339828 w 2918492"/>
                <a:gd name="connsiteY9" fmla="*/ 679656 h 679656"/>
                <a:gd name="connsiteX10" fmla="*/ 0 w 2918492"/>
                <a:gd name="connsiteY10" fmla="*/ 339828 h 679656"/>
                <a:gd name="connsiteX11" fmla="*/ 339828 w 2918492"/>
                <a:gd name="connsiteY11" fmla="*/ 0 h 679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18492" h="679656">
                  <a:moveTo>
                    <a:pt x="339828" y="0"/>
                  </a:moveTo>
                  <a:lnTo>
                    <a:pt x="361694" y="2205"/>
                  </a:lnTo>
                  <a:lnTo>
                    <a:pt x="361694" y="0"/>
                  </a:lnTo>
                  <a:lnTo>
                    <a:pt x="2578664" y="0"/>
                  </a:lnTo>
                  <a:cubicBezTo>
                    <a:pt x="2766346" y="0"/>
                    <a:pt x="2918492" y="152146"/>
                    <a:pt x="2918492" y="339828"/>
                  </a:cubicBezTo>
                  <a:cubicBezTo>
                    <a:pt x="2918492" y="527510"/>
                    <a:pt x="2766346" y="679656"/>
                    <a:pt x="2578664" y="679656"/>
                  </a:cubicBezTo>
                  <a:lnTo>
                    <a:pt x="2578654" y="679655"/>
                  </a:lnTo>
                  <a:lnTo>
                    <a:pt x="361694" y="679655"/>
                  </a:lnTo>
                  <a:lnTo>
                    <a:pt x="361694" y="677452"/>
                  </a:lnTo>
                  <a:lnTo>
                    <a:pt x="339828" y="679656"/>
                  </a:lnTo>
                  <a:cubicBezTo>
                    <a:pt x="152146" y="679656"/>
                    <a:pt x="0" y="527510"/>
                    <a:pt x="0" y="339828"/>
                  </a:cubicBezTo>
                  <a:cubicBezTo>
                    <a:pt x="0" y="152146"/>
                    <a:pt x="152146" y="0"/>
                    <a:pt x="339828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844310" y="5172922"/>
              <a:ext cx="27567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读一读，写一写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648655" y="1949602"/>
            <a:ext cx="2122104" cy="3728463"/>
            <a:chOff x="2132108" y="1949602"/>
            <a:chExt cx="2122104" cy="3728463"/>
          </a:xfrm>
        </p:grpSpPr>
        <p:sp>
          <p:nvSpPr>
            <p:cNvPr id="17" name="文本框 16"/>
            <p:cNvSpPr txBox="1"/>
            <p:nvPr/>
          </p:nvSpPr>
          <p:spPr>
            <a:xfrm>
              <a:off x="2132108" y="2523355"/>
              <a:ext cx="2122104" cy="3154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990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猎</a:t>
              </a:r>
              <a:endParaRPr lang="zh-CN" altLang="en-US" sz="199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132108" y="1949602"/>
              <a:ext cx="212210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 err="1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liè</a:t>
              </a:r>
              <a:endParaRPr lang="zh-CN" altLang="en-US" sz="48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421241" y="2381092"/>
            <a:ext cx="567815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字义：</a:t>
            </a:r>
            <a:r>
              <a:rPr lang="zh-CN" altLang="en-US" sz="20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①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捕捉禽兽、打猎</a:t>
            </a:r>
            <a:r>
              <a:rPr lang="zh-CN" altLang="en-US" sz="20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；②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搜寻、物色</a:t>
            </a:r>
            <a:endParaRPr lang="en-US" altLang="zh-CN" sz="20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结构：</a:t>
            </a:r>
            <a:r>
              <a:rPr lang="zh-CN" altLang="en-US" sz="20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左右结构</a:t>
            </a:r>
            <a:endParaRPr lang="en-US" altLang="zh-CN" sz="20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部首：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犭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组词：</a:t>
            </a:r>
            <a:r>
              <a:rPr lang="zh-CN" altLang="en-US" sz="20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猎人、猎杀、捕猎、猎狗</a:t>
            </a:r>
            <a:endParaRPr lang="en-US" altLang="zh-CN" sz="20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造句：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狡猾的狐狸一旦被</a:t>
            </a:r>
            <a:r>
              <a:rPr lang="zh-CN" altLang="en-US" sz="20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猎人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捉住以后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还会“装死”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暂时像奄奄一息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任人摆布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但乘人不备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又能突然逃去。</a:t>
            </a:r>
            <a:endParaRPr lang="zh-CN" altLang="en-US" sz="20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95507" y="471406"/>
            <a:ext cx="2930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字词学习</a:t>
            </a:r>
            <a:endParaRPr lang="zh-CN" altLang="en-US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98069" y="1540192"/>
            <a:ext cx="6426266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复习一下，我们刚刚都学了那些字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04557" y="2542070"/>
            <a:ext cx="9020435" cy="2950100"/>
            <a:chOff x="1246309" y="2451599"/>
            <a:chExt cx="9695311" cy="2950100"/>
          </a:xfrm>
        </p:grpSpPr>
        <p:sp>
          <p:nvSpPr>
            <p:cNvPr id="9" name="文本框 8"/>
            <p:cNvSpPr txBox="1"/>
            <p:nvPr/>
          </p:nvSpPr>
          <p:spPr>
            <a:xfrm>
              <a:off x="1444700" y="3182940"/>
              <a:ext cx="1176851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880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黎</a:t>
              </a:r>
              <a:endParaRPr lang="zh-CN" altLang="en-US" sz="88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246309" y="2451599"/>
              <a:ext cx="1541911" cy="769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 err="1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lí</a:t>
              </a:r>
              <a:endParaRPr lang="zh-CN" altLang="en-US" sz="44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483050" y="3182940"/>
              <a:ext cx="1176851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880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凝</a:t>
              </a:r>
              <a:endParaRPr lang="zh-CN" altLang="en-US" sz="88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284659" y="2451599"/>
              <a:ext cx="1541911" cy="769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 err="1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níng</a:t>
              </a:r>
              <a:endParaRPr lang="zh-CN" altLang="en-US" sz="44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521400" y="3182940"/>
              <a:ext cx="1176851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880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畅</a:t>
              </a:r>
              <a:endParaRPr lang="zh-CN" altLang="en-US" sz="88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173984" y="2451599"/>
              <a:ext cx="202070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 err="1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chàng</a:t>
              </a:r>
              <a:endParaRPr lang="zh-CN" altLang="en-US" sz="44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559750" y="3182940"/>
              <a:ext cx="1176851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880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瞬</a:t>
              </a:r>
              <a:endParaRPr lang="zh-CN" altLang="en-US" sz="88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361359" y="2451599"/>
              <a:ext cx="180867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 err="1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shùn</a:t>
              </a:r>
              <a:endParaRPr lang="zh-CN" altLang="en-US" sz="44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598100" y="3182940"/>
              <a:ext cx="1176851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880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猎</a:t>
              </a:r>
              <a:endParaRPr lang="zh-CN" altLang="en-US" sz="88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9399709" y="2451599"/>
              <a:ext cx="1541911" cy="769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 err="1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liè</a:t>
              </a:r>
              <a:endParaRPr lang="zh-CN" altLang="en-US" sz="44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444700" y="4909256"/>
              <a:ext cx="117685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0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黎明</a:t>
              </a:r>
              <a:endParaRPr lang="zh-CN" altLang="en-US" sz="26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483050" y="4909256"/>
              <a:ext cx="117685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0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凝神</a:t>
              </a:r>
              <a:endParaRPr lang="zh-CN" altLang="en-US" sz="26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5521400" y="4909256"/>
              <a:ext cx="117685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0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舒畅</a:t>
              </a:r>
              <a:endParaRPr lang="zh-CN" altLang="en-US" sz="26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559750" y="4909256"/>
              <a:ext cx="117685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0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瞬间</a:t>
              </a:r>
              <a:endParaRPr lang="zh-CN" altLang="en-US" sz="26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598100" y="4909256"/>
              <a:ext cx="117685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60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猎人</a:t>
              </a:r>
              <a:endParaRPr lang="zh-CN" altLang="en-US" sz="26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-图片 2" descr="5ebb9e843b9da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1212215"/>
            <a:ext cx="5638800" cy="5709285"/>
          </a:xfrm>
          <a:prstGeom prst="rect">
            <a:avLst/>
          </a:prstGeom>
          <a:ln>
            <a:noFill/>
          </a:ln>
        </p:spPr>
      </p:pic>
      <p:sp>
        <p:nvSpPr>
          <p:cNvPr id="8" name="矩形 7"/>
          <p:cNvSpPr/>
          <p:nvPr/>
        </p:nvSpPr>
        <p:spPr>
          <a:xfrm>
            <a:off x="171450" y="146050"/>
            <a:ext cx="11849100" cy="6572250"/>
          </a:xfrm>
          <a:prstGeom prst="rect">
            <a:avLst/>
          </a:prstGeom>
          <a:noFill/>
          <a:ln w="28575">
            <a:solidFill>
              <a:srgbClr val="027B7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5755716" y="1919534"/>
            <a:ext cx="6353114" cy="255333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 defTabSz="914400"/>
            <a:r>
              <a:rPr lang="en-US" altLang="zh-CN" sz="8000" b="1" dirty="0">
                <a:solidFill>
                  <a:srgbClr val="00B050"/>
                </a:solidFill>
                <a:latin typeface="汉仪润圆-75W" panose="00020600040101010101" pitchFamily="18" charset="-122"/>
                <a:ea typeface="汉仪润圆-75W" panose="00020600040101010101" pitchFamily="18" charset="-122"/>
              </a:rPr>
              <a:t>03</a:t>
            </a:r>
            <a:endParaRPr lang="en-US" altLang="zh-CN" sz="8000" b="1" dirty="0">
              <a:solidFill>
                <a:srgbClr val="00B050"/>
              </a:solidFill>
              <a:latin typeface="汉仪润圆-75W" panose="00020600040101010101" pitchFamily="18" charset="-122"/>
              <a:ea typeface="汉仪润圆-75W" panose="00020600040101010101" pitchFamily="18" charset="-122"/>
            </a:endParaRPr>
          </a:p>
          <a:p>
            <a:pPr algn="ctr" defTabSz="914400"/>
            <a:r>
              <a:rPr lang="zh-CN" altLang="en-US" sz="8000" b="1" dirty="0">
                <a:solidFill>
                  <a:srgbClr val="00B050"/>
                </a:solidFill>
                <a:latin typeface="汉仪润圆-75W" panose="00020600040101010101" pitchFamily="18" charset="-122"/>
                <a:ea typeface="汉仪润圆-75W" panose="00020600040101010101" pitchFamily="18" charset="-122"/>
                <a:sym typeface="+mn-ea"/>
              </a:rPr>
              <a:t>课文解读</a:t>
            </a:r>
            <a:endParaRPr lang="zh-CN" altLang="en-US" sz="8000" b="1" dirty="0">
              <a:solidFill>
                <a:srgbClr val="00B050"/>
              </a:solidFill>
              <a:latin typeface="汉仪润圆-75W" panose="00020600040101010101" pitchFamily="18" charset="-122"/>
              <a:ea typeface="汉仪润圆-75W" panose="00020600040101010101" pitchFamily="18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95507" y="471406"/>
            <a:ext cx="2930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字词学习</a:t>
            </a:r>
            <a:endParaRPr lang="zh-CN" altLang="en-US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742766" y="1550141"/>
            <a:ext cx="4757595" cy="679656"/>
            <a:chOff x="8590916" y="5068288"/>
            <a:chExt cx="4757595" cy="679656"/>
          </a:xfrm>
        </p:grpSpPr>
        <p:sp>
          <p:nvSpPr>
            <p:cNvPr id="7" name="任意多边形 16"/>
            <p:cNvSpPr/>
            <p:nvPr/>
          </p:nvSpPr>
          <p:spPr>
            <a:xfrm>
              <a:off x="8590916" y="5068288"/>
              <a:ext cx="4757595" cy="679656"/>
            </a:xfrm>
            <a:custGeom>
              <a:avLst/>
              <a:gdLst>
                <a:gd name="connsiteX0" fmla="*/ 339828 w 2918492"/>
                <a:gd name="connsiteY0" fmla="*/ 0 h 679656"/>
                <a:gd name="connsiteX1" fmla="*/ 361694 w 2918492"/>
                <a:gd name="connsiteY1" fmla="*/ 2205 h 679656"/>
                <a:gd name="connsiteX2" fmla="*/ 361694 w 2918492"/>
                <a:gd name="connsiteY2" fmla="*/ 0 h 679656"/>
                <a:gd name="connsiteX3" fmla="*/ 2578664 w 2918492"/>
                <a:gd name="connsiteY3" fmla="*/ 0 h 679656"/>
                <a:gd name="connsiteX4" fmla="*/ 2918492 w 2918492"/>
                <a:gd name="connsiteY4" fmla="*/ 339828 h 679656"/>
                <a:gd name="connsiteX5" fmla="*/ 2578664 w 2918492"/>
                <a:gd name="connsiteY5" fmla="*/ 679656 h 679656"/>
                <a:gd name="connsiteX6" fmla="*/ 2578654 w 2918492"/>
                <a:gd name="connsiteY6" fmla="*/ 679655 h 679656"/>
                <a:gd name="connsiteX7" fmla="*/ 361694 w 2918492"/>
                <a:gd name="connsiteY7" fmla="*/ 679655 h 679656"/>
                <a:gd name="connsiteX8" fmla="*/ 361694 w 2918492"/>
                <a:gd name="connsiteY8" fmla="*/ 677452 h 679656"/>
                <a:gd name="connsiteX9" fmla="*/ 339828 w 2918492"/>
                <a:gd name="connsiteY9" fmla="*/ 679656 h 679656"/>
                <a:gd name="connsiteX10" fmla="*/ 0 w 2918492"/>
                <a:gd name="connsiteY10" fmla="*/ 339828 h 679656"/>
                <a:gd name="connsiteX11" fmla="*/ 339828 w 2918492"/>
                <a:gd name="connsiteY11" fmla="*/ 0 h 679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18492" h="679656">
                  <a:moveTo>
                    <a:pt x="339828" y="0"/>
                  </a:moveTo>
                  <a:lnTo>
                    <a:pt x="361694" y="2205"/>
                  </a:lnTo>
                  <a:lnTo>
                    <a:pt x="361694" y="0"/>
                  </a:lnTo>
                  <a:lnTo>
                    <a:pt x="2578664" y="0"/>
                  </a:lnTo>
                  <a:cubicBezTo>
                    <a:pt x="2766346" y="0"/>
                    <a:pt x="2918492" y="152146"/>
                    <a:pt x="2918492" y="339828"/>
                  </a:cubicBezTo>
                  <a:cubicBezTo>
                    <a:pt x="2918492" y="527510"/>
                    <a:pt x="2766346" y="679656"/>
                    <a:pt x="2578664" y="679656"/>
                  </a:cubicBezTo>
                  <a:lnTo>
                    <a:pt x="2578654" y="679655"/>
                  </a:lnTo>
                  <a:lnTo>
                    <a:pt x="361694" y="679655"/>
                  </a:lnTo>
                  <a:lnTo>
                    <a:pt x="361694" y="677452"/>
                  </a:lnTo>
                  <a:lnTo>
                    <a:pt x="339828" y="679656"/>
                  </a:lnTo>
                  <a:cubicBezTo>
                    <a:pt x="152146" y="679656"/>
                    <a:pt x="0" y="527510"/>
                    <a:pt x="0" y="339828"/>
                  </a:cubicBezTo>
                  <a:cubicBezTo>
                    <a:pt x="0" y="152146"/>
                    <a:pt x="152146" y="0"/>
                    <a:pt x="339828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925185" y="5146506"/>
              <a:ext cx="4423325" cy="4589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lnSpc>
                  <a:spcPct val="150000"/>
                </a:lnSpc>
              </a:pP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文泉驿等宽微米黑" panose="020B0606030804020204" pitchFamily="34" charset="-122"/>
                </a:rPr>
                <a:t>齐声朗读下面课文内容，思考以下问题。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文泉驿等宽微米黑" panose="020B0606030804020204" pitchFamily="34" charset="-122"/>
              </a:endParaRPr>
            </a:p>
          </p:txBody>
        </p:sp>
      </p:grpSp>
      <p:pic>
        <p:nvPicPr>
          <p:cNvPr id="10" name="图片 9" descr="D:\原来\新建文件夹 (7)\25335166e70b69034719c6bfad502f52.png25335166e70b69034719c6bfad502f5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409130" y="2732232"/>
            <a:ext cx="2747645" cy="3737872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923201" y="1514908"/>
            <a:ext cx="6096000" cy="9612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父亲一生最喜欢树林和歌唱的鸟。</a:t>
            </a:r>
            <a:endParaRPr lang="zh-CN" altLang="en-US" sz="2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defTabSz="9144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提问，怎么看待第一段写的内容？</a:t>
            </a:r>
            <a:endParaRPr lang="zh-CN" altLang="en-US" sz="2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322290" y="3150367"/>
            <a:ext cx="5955423" cy="224305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 defTabSz="914400">
              <a:lnSpc>
                <a:spcPct val="150000"/>
              </a:lnSpc>
            </a:pPr>
            <a:r>
              <a:rPr lang="zh-CN" altLang="en-US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第一段中的“一生”一词写出了父亲对树林和鸟的喜欢程度；“最喜欢”一词说明不是一般的爱，喜爱树林和唱歌的鸟超过所有喜爱的事物。</a:t>
            </a:r>
            <a:endParaRPr lang="zh-CN" altLang="en-US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95507" y="471406"/>
            <a:ext cx="2930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字词学习</a:t>
            </a:r>
            <a:endParaRPr lang="zh-CN" altLang="en-US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97837" y="1493017"/>
            <a:ext cx="10396326" cy="1588513"/>
            <a:chOff x="1004177" y="1655577"/>
            <a:chExt cx="10396326" cy="1588513"/>
          </a:xfrm>
        </p:grpSpPr>
        <p:sp>
          <p:nvSpPr>
            <p:cNvPr id="6" name="文本框 5"/>
            <p:cNvSpPr txBox="1"/>
            <p:nvPr/>
          </p:nvSpPr>
          <p:spPr>
            <a:xfrm>
              <a:off x="1004177" y="1655577"/>
              <a:ext cx="10396326" cy="10481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2400">
                  <a:latin typeface="文泉驿等宽微米黑" panose="020B0606030804020204" pitchFamily="34" charset="-122"/>
                  <a:ea typeface="文泉驿等宽微米黑" panose="020B0606030804020204" pitchFamily="34" charset="-122"/>
                  <a:cs typeface="文泉驿等宽微米黑" panose="020B0606030804020204" pitchFamily="34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sz="22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童年时，一个春天的黎明，父亲带着我从滹沱河岸的一片树林边走过。父亲突然站定，朝幽深的雾蒙蒙的树林，上上下下地望了又望，用鼻子闻了又闻。</a:t>
              </a:r>
              <a:endPara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004177" y="2703749"/>
              <a:ext cx="4810650" cy="5403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000">
                  <a:latin typeface="黑体" panose="02010609060101010101" charset="-122"/>
                  <a:ea typeface="黑体" panose="02010609060101010101" charset="-122"/>
                  <a:cs typeface="文泉驿等宽微米黑" panose="020B0606030804020204" pitchFamily="34" charset="-122"/>
                </a:defRPr>
              </a:lvl1pPr>
            </a:lstStyle>
            <a:p>
              <a:r>
                <a:rPr lang="zh-CN" altLang="en-US" sz="22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提问，这一段告诉了我们什么内容？</a:t>
              </a:r>
              <a:endPara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620218" y="3608746"/>
            <a:ext cx="5673945" cy="2346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000">
                <a:latin typeface="黑体" panose="02010609060101010101" charset="-122"/>
                <a:ea typeface="黑体" panose="02010609060101010101" charset="-122"/>
                <a:cs typeface="文泉驿等宽微米黑" panose="020B0606030804020204" pitchFamily="34" charset="-122"/>
              </a:defRPr>
            </a:lvl1pPr>
          </a:lstStyle>
          <a:p>
            <a:r>
              <a:rPr lang="zh-CN" altLang="en-US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“幽深的”写出了树林的茂密。</a:t>
            </a:r>
            <a:endParaRPr lang="en-US" altLang="zh-CN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“雾蒙蒙的”表现出树林能见度很低。</a:t>
            </a:r>
            <a:endParaRPr lang="en-US" altLang="zh-CN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在这样的情况下，父亲凭借“望”和“闻”就可以准备的判断出林中是否有鸟，表现了他超出常人的观察能力和丰富的经验。</a:t>
            </a:r>
            <a:endParaRPr lang="zh-CN" altLang="en-US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0" name="图片 9" descr="D:\原来\新建文件夹 (7)\b4f376953c36f680e07eac65aaaab1ce.pngb4f376953c36f680e07eac65aaaab1ce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231900" y="3608705"/>
            <a:ext cx="3631565" cy="24358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95507" y="471406"/>
            <a:ext cx="2930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字词学习</a:t>
            </a:r>
            <a:endParaRPr lang="zh-CN" altLang="en-US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71753" y="2006046"/>
            <a:ext cx="8648492" cy="14229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“林子里有不少鸟。”父亲喃喃着。并没有看见一只鸟飞，并没有听到一声鸟叫。我茫茫然地望着凝神静气的像树一般兀立的父亲。父亲指着一棵树的一根树枝对我说：“看那里，没有风，叶子为什么在动？”</a:t>
            </a:r>
            <a:endParaRPr lang="zh-CN" altLang="en-US" sz="2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771752" y="3647440"/>
            <a:ext cx="4810651" cy="49962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000">
                <a:latin typeface="黑体" panose="02010609060101010101" charset="-122"/>
                <a:ea typeface="黑体" panose="02010609060101010101" charset="-122"/>
                <a:cs typeface="文泉驿等宽微米黑" panose="020B0606030804020204" pitchFamily="34" charset="-122"/>
              </a:defRPr>
            </a:lvl1pPr>
          </a:lstStyle>
          <a:p>
            <a:pPr defTabSz="914400"/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提问，这一段写了父亲的什么特点？</a:t>
            </a: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771753" y="4237639"/>
            <a:ext cx="5440868" cy="14229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000">
                <a:latin typeface="黑体" panose="02010609060101010101" charset="-122"/>
                <a:ea typeface="黑体" panose="02010609060101010101" charset="-122"/>
                <a:cs typeface="文泉驿等宽微米黑" panose="020B0606030804020204" pitchFamily="34" charset="-122"/>
              </a:defRPr>
            </a:lvl1pPr>
          </a:lstStyle>
          <a:p>
            <a:pPr defTabSz="914400"/>
            <a:r>
              <a:rPr lang="zh-CN" altLang="en-US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“上上下下、望了又望、闻了又闻”写出父亲观察得仔细、闻得认真，同时也说明父亲对树林和鸟非常的熟悉和了解。</a:t>
            </a:r>
            <a:endParaRPr lang="zh-CN" altLang="en-US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12" name="图片 11" descr="D:\原来\新建文件夹 (7)\5ed7dc7b2cfbb30ba655a1ec53c443ba.png5ed7dc7b2cfbb30ba655a1ec53c443ba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8180193" y="3211464"/>
            <a:ext cx="3210560" cy="32105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95507" y="471406"/>
            <a:ext cx="2930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字词学习</a:t>
            </a:r>
            <a:endParaRPr lang="zh-CN" altLang="en-US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00977" y="1404484"/>
            <a:ext cx="10396326" cy="1884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 defTabSz="914400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我仔细找，没有找到动着的那几片叶子。“还有鸟味。”父亲轻声说，他生怕惊动鸟。我只闻到浓浓的苦苦的草木气息，没有闻到什么鸟的气味。“鸟也有气味？”“有。树林里过夜的鸟总是一群，羽毛焐得热腾腾的。“黎明时，所有的鸟都抖动着浑身的羽翎，要抖净露水和湿气。“每一个张开的喙都舒畅地呼吸着，深深地呼吸着。“鸟要准备歌唱了。”</a:t>
            </a:r>
            <a:endParaRPr lang="zh-CN" altLang="en-US" sz="2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00977" y="3353224"/>
            <a:ext cx="4810650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000">
                <a:latin typeface="黑体" panose="02010609060101010101" charset="-122"/>
                <a:ea typeface="黑体" panose="02010609060101010101" charset="-122"/>
                <a:cs typeface="文泉驿等宽微米黑" panose="020B0606030804020204" pitchFamily="34" charset="-122"/>
              </a:defRPr>
            </a:lvl1pPr>
          </a:lstStyle>
          <a:p>
            <a:pPr defTabSz="914400"/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提问，这一段写了父亲的什么特点？</a:t>
            </a: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00735" y="4088765"/>
            <a:ext cx="962152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000">
                <a:latin typeface="黑体" panose="02010609060101010101" charset="-122"/>
                <a:ea typeface="黑体" panose="02010609060101010101" charset="-122"/>
                <a:cs typeface="文泉驿等宽微米黑" panose="020B0606030804020204" pitchFamily="34" charset="-122"/>
              </a:defRPr>
            </a:lvl1pPr>
          </a:lstStyle>
          <a:p>
            <a:pPr defTabSz="914400"/>
            <a:r>
              <a:rPr lang="zh-CN" altLang="en-US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这一段写父亲的神态，表现出父亲生怕惊动林中的鸟儿，</a:t>
            </a:r>
            <a:endParaRPr lang="en-US" altLang="zh-CN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同时通过对鸟儿活动的细致描写，反映出父亲对鸟儿的认知程度之深、对鸟儿观察的仔细，以及对鸟儿的习性掌握的也是非常清楚的。</a:t>
            </a:r>
            <a:endParaRPr lang="zh-CN" altLang="en-US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95507" y="471406"/>
            <a:ext cx="2930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字词学习</a:t>
            </a:r>
            <a:endParaRPr lang="zh-CN" altLang="en-US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6" name="图片 5" descr="D:\原来\新建文件夹 (7)\1d5950dd68c550f11d7b4697af0b66e5.png1d5950dd68c550f11d7b4697af0b66e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058643" y="3356888"/>
            <a:ext cx="2684145" cy="289052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99160" y="1414961"/>
            <a:ext cx="10393680" cy="18846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父亲和我坐在树林边，鸟真的唱了起来。“这是树林和鸟最快活的时刻。”父亲说。我知道父亲此时也最快活。过了几天，父亲说：“鸟最快活的时刻，飞离树枝的那一瞬间，最容易被猎人打中。”“为什么？”我惊愕地问。父亲说：“黎明时的鸟，翅膀潮湿，飞起来沉重。”</a:t>
            </a:r>
            <a:endParaRPr lang="zh-CN" altLang="en-US" sz="2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197593" y="3296076"/>
            <a:ext cx="9722704" cy="978838"/>
            <a:chOff x="1240572" y="3863581"/>
            <a:chExt cx="9722704" cy="978838"/>
          </a:xfrm>
        </p:grpSpPr>
        <p:sp>
          <p:nvSpPr>
            <p:cNvPr id="10" name="文本框 9"/>
            <p:cNvSpPr txBox="1"/>
            <p:nvPr/>
          </p:nvSpPr>
          <p:spPr>
            <a:xfrm>
              <a:off x="1240572" y="3863581"/>
              <a:ext cx="8427305" cy="499624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000">
                  <a:latin typeface="黑体" panose="02010609060101010101" charset="-122"/>
                  <a:ea typeface="黑体" panose="02010609060101010101" charset="-122"/>
                  <a:cs typeface="文泉驿等宽微米黑" panose="020B0606030804020204" pitchFamily="34" charset="-122"/>
                </a:defRPr>
              </a:lvl1pPr>
            </a:lstStyle>
            <a:p>
              <a:pPr defTabSz="914400"/>
              <a:r>
                <a:rPr lang="zh-CN" altLang="en-US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提问一：“这是树林和鸟最快活的时刻”中“这”指的是什么？</a:t>
              </a:r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261353" y="4442309"/>
              <a:ext cx="9701923" cy="400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000">
                  <a:latin typeface="黑体" panose="02010609060101010101" charset="-122"/>
                  <a:ea typeface="黑体" panose="02010609060101010101" charset="-122"/>
                  <a:cs typeface="文泉驿等宽微米黑" panose="020B0606030804020204" pitchFamily="34" charset="-122"/>
                </a:defRPr>
              </a:lvl1pPr>
            </a:lstStyle>
            <a:p>
              <a:pPr defTabSz="914400">
                <a:lnSpc>
                  <a:spcPct val="100000"/>
                </a:lnSpc>
              </a:pPr>
              <a:r>
                <a:rPr lang="zh-CN" altLang="en-US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这是树林和鸟最快活的时刻中“这”指的就是鸟儿在树林里唱歌。</a:t>
              </a:r>
              <a:endParaRPr lang="zh-CN" altLang="en-US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197593" y="4551926"/>
            <a:ext cx="8406523" cy="978837"/>
            <a:chOff x="1261353" y="4851756"/>
            <a:chExt cx="8406523" cy="978837"/>
          </a:xfrm>
        </p:grpSpPr>
        <p:sp>
          <p:nvSpPr>
            <p:cNvPr id="13" name="文本框 12"/>
            <p:cNvSpPr txBox="1"/>
            <p:nvPr/>
          </p:nvSpPr>
          <p:spPr>
            <a:xfrm>
              <a:off x="1261353" y="4851756"/>
              <a:ext cx="7244473" cy="499624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000">
                  <a:latin typeface="黑体" panose="02010609060101010101" charset="-122"/>
                  <a:ea typeface="黑体" panose="02010609060101010101" charset="-122"/>
                  <a:cs typeface="文泉驿等宽微米黑" panose="020B0606030804020204" pitchFamily="34" charset="-122"/>
                </a:defRPr>
              </a:lvl1pPr>
            </a:lstStyle>
            <a:p>
              <a:pPr defTabSz="914400"/>
              <a:r>
                <a:rPr lang="zh-CN" altLang="en-US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提问二：为什么鸟儿最快活的时候却容易被猎人打中</a:t>
              </a:r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261353" y="5430483"/>
              <a:ext cx="8406523" cy="400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000">
                  <a:latin typeface="黑体" panose="02010609060101010101" charset="-122"/>
                  <a:ea typeface="黑体" panose="02010609060101010101" charset="-122"/>
                  <a:cs typeface="文泉驿等宽微米黑" panose="020B0606030804020204" pitchFamily="34" charset="-122"/>
                </a:defRPr>
              </a:lvl1pPr>
            </a:lstStyle>
            <a:p>
              <a:pPr defTabSz="914400">
                <a:lnSpc>
                  <a:spcPct val="100000"/>
                </a:lnSpc>
              </a:pPr>
              <a:r>
                <a:rPr lang="zh-CN" altLang="en-US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因为黎明时的鸟，翅膀潮湿，飞起来沉重。</a:t>
              </a:r>
              <a:endParaRPr lang="zh-CN" altLang="en-US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95507" y="471406"/>
            <a:ext cx="2930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字词学习</a:t>
            </a:r>
            <a:endParaRPr lang="zh-CN" altLang="en-US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113790" y="1941830"/>
            <a:ext cx="10611485" cy="3135472"/>
            <a:chOff x="1201069" y="1386185"/>
            <a:chExt cx="6207332" cy="3135572"/>
          </a:xfrm>
        </p:grpSpPr>
        <p:sp>
          <p:nvSpPr>
            <p:cNvPr id="7" name="文本框 6"/>
            <p:cNvSpPr txBox="1"/>
            <p:nvPr/>
          </p:nvSpPr>
          <p:spPr>
            <a:xfrm>
              <a:off x="1201069" y="1386185"/>
              <a:ext cx="4763919" cy="728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2400">
                  <a:latin typeface="文泉驿等宽微米黑" panose="020B0606030804020204" pitchFamily="34" charset="-122"/>
                  <a:ea typeface="文泉驿等宽微米黑" panose="020B0606030804020204" pitchFamily="34" charset="-122"/>
                  <a:cs typeface="文泉驿等宽微米黑" panose="020B0606030804020204" pitchFamily="34" charset="-122"/>
                </a:defRPr>
              </a:lvl1pPr>
            </a:lstStyle>
            <a:p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01069" y="1502823"/>
              <a:ext cx="6207332" cy="11989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2400">
                  <a:latin typeface="文泉驿等宽微米黑" panose="020B0606030804020204" pitchFamily="34" charset="-122"/>
                  <a:ea typeface="文泉驿等宽微米黑" panose="020B0606030804020204" pitchFamily="34" charset="-122"/>
                  <a:cs typeface="文泉驿等宽微米黑" panose="020B0606030804020204" pitchFamily="34" charset="-122"/>
                </a:defRPr>
              </a:lvl1pPr>
            </a:lstStyle>
            <a:p>
              <a:pPr defTabSz="914400">
                <a:lnSpc>
                  <a:spcPct val="150000"/>
                </a:lnSpc>
              </a:pPr>
              <a:r>
                <a:rPr lang="zh-CN" altLang="en-US" sz="24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我真高兴，父亲不是猎人。</a:t>
              </a:r>
              <a:endParaRPr lang="zh-CN" altLang="en-US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914400">
                <a:lnSpc>
                  <a:spcPct val="150000"/>
                </a:lnSpc>
              </a:pPr>
              <a:r>
                <a:rPr lang="zh-CN" altLang="en-US" sz="24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提问，我为什么因为父亲不是猎人而高兴？</a:t>
              </a:r>
              <a:endParaRPr lang="zh-CN" altLang="en-US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201069" y="2768466"/>
              <a:ext cx="6102556" cy="1753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2400">
                  <a:latin typeface="文泉驿等宽微米黑" panose="020B0606030804020204" pitchFamily="34" charset="-122"/>
                  <a:ea typeface="文泉驿等宽微米黑" panose="020B0606030804020204" pitchFamily="34" charset="-122"/>
                  <a:cs typeface="文泉驿等宽微米黑" panose="020B0606030804020204" pitchFamily="34" charset="-122"/>
                </a:defRPr>
              </a:lvl1pPr>
            </a:lstStyle>
            <a:p>
              <a:pPr defTabSz="914400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因为父亲是一个非常了解鸟儿的人，如果他是猎人，一定是一个百发百中很容易就找到鸟儿栖息地的猎人。我因为父亲不是猎人高兴说明我也是一个爱鸟的人。</a:t>
              </a:r>
              <a:endParaRPr lang="zh-CN" altLang="en-US" sz="24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95507" y="471406"/>
            <a:ext cx="2930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字词学习</a:t>
            </a:r>
            <a:endParaRPr lang="zh-CN" altLang="en-US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888262" y="2053769"/>
            <a:ext cx="8039587" cy="3549650"/>
            <a:chOff x="1925295" y="2211293"/>
            <a:chExt cx="9145594" cy="3549650"/>
          </a:xfrm>
        </p:grpSpPr>
        <p:sp>
          <p:nvSpPr>
            <p:cNvPr id="16" name="圆角矩形 20"/>
            <p:cNvSpPr/>
            <p:nvPr/>
          </p:nvSpPr>
          <p:spPr>
            <a:xfrm>
              <a:off x="1925295" y="2602248"/>
              <a:ext cx="684000" cy="2774090"/>
            </a:xfrm>
            <a:prstGeom prst="roundRect">
              <a:avLst>
                <a:gd name="adj" fmla="val 41097"/>
              </a:avLst>
            </a:prstGeom>
            <a:solidFill>
              <a:schemeClr val="bg1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左大括号 16"/>
            <p:cNvSpPr/>
            <p:nvPr/>
          </p:nvSpPr>
          <p:spPr>
            <a:xfrm>
              <a:off x="3085900" y="2217643"/>
              <a:ext cx="400050" cy="3543300"/>
            </a:xfrm>
            <a:prstGeom prst="leftBrace">
              <a:avLst>
                <a:gd name="adj1" fmla="val 35163"/>
                <a:gd name="adj2" fmla="val 50000"/>
              </a:avLst>
            </a:prstGeom>
            <a:ln>
              <a:solidFill>
                <a:srgbClr val="215D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966945" y="2945038"/>
              <a:ext cx="560188" cy="193671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父亲、树林和鸟</a:t>
              </a:r>
              <a:endParaRPr lang="zh-CN" altLang="en-US" sz="20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326438" y="2211293"/>
              <a:ext cx="690552" cy="581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2400">
                  <a:latin typeface="文泉驿等宽微米黑" panose="020B0606030804020204" pitchFamily="34" charset="-122"/>
                  <a:ea typeface="文泉驿等宽微米黑" panose="020B0606030804020204" pitchFamily="34" charset="-122"/>
                  <a:cs typeface="文泉驿等宽微米黑" panose="020B0606030804020204" pitchFamily="34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看</a:t>
              </a:r>
              <a:endPara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326438" y="3192503"/>
              <a:ext cx="690552" cy="581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2400">
                  <a:latin typeface="文泉驿等宽微米黑" panose="020B0606030804020204" pitchFamily="34" charset="-122"/>
                  <a:ea typeface="文泉驿等宽微米黑" panose="020B0606030804020204" pitchFamily="34" charset="-122"/>
                  <a:cs typeface="文泉驿等宽微米黑" panose="020B0606030804020204" pitchFamily="34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闻</a:t>
              </a:r>
              <a:endPara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329779" y="4154663"/>
              <a:ext cx="966121" cy="581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2400">
                  <a:latin typeface="文泉驿等宽微米黑" panose="020B0606030804020204" pitchFamily="34" charset="-122"/>
                  <a:ea typeface="文泉驿等宽微米黑" panose="020B0606030804020204" pitchFamily="34" charset="-122"/>
                  <a:cs typeface="文泉驿等宽微米黑" panose="020B0606030804020204" pitchFamily="34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听</a:t>
              </a:r>
              <a:endPara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cxnSp>
          <p:nvCxnSpPr>
            <p:cNvPr id="22" name="直接箭头连接符 21"/>
            <p:cNvCxnSpPr/>
            <p:nvPr/>
          </p:nvCxnSpPr>
          <p:spPr>
            <a:xfrm>
              <a:off x="5342394" y="2545098"/>
              <a:ext cx="977338" cy="0"/>
            </a:xfrm>
            <a:prstGeom prst="straightConnector1">
              <a:avLst/>
            </a:prstGeom>
            <a:ln w="19050">
              <a:solidFill>
                <a:srgbClr val="215D2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箭头连接符 22"/>
            <p:cNvCxnSpPr/>
            <p:nvPr/>
          </p:nvCxnSpPr>
          <p:spPr>
            <a:xfrm>
              <a:off x="5342394" y="3535698"/>
              <a:ext cx="977338" cy="0"/>
            </a:xfrm>
            <a:prstGeom prst="straightConnector1">
              <a:avLst/>
            </a:prstGeom>
            <a:ln w="19050">
              <a:solidFill>
                <a:srgbClr val="215D2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箭头连接符 23"/>
            <p:cNvCxnSpPr/>
            <p:nvPr/>
          </p:nvCxnSpPr>
          <p:spPr>
            <a:xfrm>
              <a:off x="5342394" y="4500898"/>
              <a:ext cx="977338" cy="0"/>
            </a:xfrm>
            <a:prstGeom prst="straightConnector1">
              <a:avLst/>
            </a:prstGeom>
            <a:ln w="19050">
              <a:solidFill>
                <a:srgbClr val="215D2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文本框 24"/>
            <p:cNvSpPr txBox="1"/>
            <p:nvPr/>
          </p:nvSpPr>
          <p:spPr>
            <a:xfrm>
              <a:off x="6631368" y="2211293"/>
              <a:ext cx="2912681" cy="581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2400">
                  <a:latin typeface="文泉驿等宽微米黑" panose="020B0606030804020204" pitchFamily="34" charset="-122"/>
                  <a:ea typeface="文泉驿等宽微米黑" panose="020B0606030804020204" pitchFamily="34" charset="-122"/>
                  <a:cs typeface="文泉驿等宽微米黑" panose="020B0606030804020204" pitchFamily="34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鸟动</a:t>
              </a:r>
              <a:endPara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631368" y="3192503"/>
              <a:ext cx="2912681" cy="581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2400">
                  <a:latin typeface="文泉驿等宽微米黑" panose="020B0606030804020204" pitchFamily="34" charset="-122"/>
                  <a:ea typeface="文泉驿等宽微米黑" panose="020B0606030804020204" pitchFamily="34" charset="-122"/>
                  <a:cs typeface="文泉驿等宽微米黑" panose="020B0606030804020204" pitchFamily="34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鸟味</a:t>
              </a:r>
              <a:endPara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634710" y="4154663"/>
              <a:ext cx="2909339" cy="581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2400">
                  <a:latin typeface="文泉驿等宽微米黑" panose="020B0606030804020204" pitchFamily="34" charset="-122"/>
                  <a:ea typeface="文泉驿等宽微米黑" panose="020B0606030804020204" pitchFamily="34" charset="-122"/>
                  <a:cs typeface="文泉驿等宽微米黑" panose="020B0606030804020204" pitchFamily="34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鸟歌</a:t>
              </a:r>
              <a:endPara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8" name="左大括号 27"/>
            <p:cNvSpPr/>
            <p:nvPr/>
          </p:nvSpPr>
          <p:spPr>
            <a:xfrm flipH="1">
              <a:off x="8806404" y="2217643"/>
              <a:ext cx="400050" cy="3543300"/>
            </a:xfrm>
            <a:prstGeom prst="leftBrace">
              <a:avLst>
                <a:gd name="adj1" fmla="val 35163"/>
                <a:gd name="adj2" fmla="val 50000"/>
              </a:avLst>
            </a:prstGeom>
            <a:ln>
              <a:solidFill>
                <a:srgbClr val="215D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9" name="圆角矩形 33"/>
            <p:cNvSpPr/>
            <p:nvPr/>
          </p:nvSpPr>
          <p:spPr>
            <a:xfrm>
              <a:off x="9561591" y="3461442"/>
              <a:ext cx="1417559" cy="1136502"/>
            </a:xfrm>
            <a:prstGeom prst="roundRect">
              <a:avLst>
                <a:gd name="adj" fmla="val 29957"/>
              </a:avLst>
            </a:prstGeom>
            <a:solidFill>
              <a:schemeClr val="bg1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9503391" y="3687803"/>
              <a:ext cx="156749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2400">
                  <a:latin typeface="文泉驿等宽微米黑" panose="020B0606030804020204" pitchFamily="34" charset="-122"/>
                  <a:ea typeface="文泉驿等宽微米黑" panose="020B0606030804020204" pitchFamily="34" charset="-122"/>
                  <a:cs typeface="文泉驿等宽微米黑" panose="020B0606030804020204" pitchFamily="34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2000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保护鸟儿</a:t>
              </a:r>
              <a:endParaRPr lang="en-US" altLang="zh-CN" sz="20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>
                <a:lnSpc>
                  <a:spcPct val="100000"/>
                </a:lnSpc>
              </a:pPr>
              <a:r>
                <a:rPr lang="zh-CN" altLang="en-US" sz="2000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热爱自然</a:t>
              </a:r>
              <a:endParaRPr lang="zh-CN" altLang="en-US" sz="20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329779" y="5071396"/>
              <a:ext cx="966121" cy="581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2400">
                  <a:latin typeface="文泉驿等宽微米黑" panose="020B0606030804020204" pitchFamily="34" charset="-122"/>
                  <a:ea typeface="文泉驿等宽微米黑" panose="020B0606030804020204" pitchFamily="34" charset="-122"/>
                  <a:cs typeface="文泉驿等宽微米黑" panose="020B0606030804020204" pitchFamily="34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知</a:t>
              </a:r>
              <a:endPara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cxnSp>
          <p:nvCxnSpPr>
            <p:cNvPr id="32" name="直接箭头连接符 31"/>
            <p:cNvCxnSpPr/>
            <p:nvPr/>
          </p:nvCxnSpPr>
          <p:spPr>
            <a:xfrm>
              <a:off x="5342394" y="5417631"/>
              <a:ext cx="977338" cy="0"/>
            </a:xfrm>
            <a:prstGeom prst="straightConnector1">
              <a:avLst/>
            </a:prstGeom>
            <a:ln w="19050">
              <a:solidFill>
                <a:srgbClr val="215D2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文本框 32"/>
            <p:cNvSpPr txBox="1"/>
            <p:nvPr/>
          </p:nvSpPr>
          <p:spPr>
            <a:xfrm>
              <a:off x="6634710" y="5071396"/>
              <a:ext cx="2909339" cy="581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2400">
                  <a:latin typeface="文泉驿等宽微米黑" panose="020B0606030804020204" pitchFamily="34" charset="-122"/>
                  <a:ea typeface="文泉驿等宽微米黑" panose="020B0606030804020204" pitchFamily="34" charset="-122"/>
                  <a:cs typeface="文泉驿等宽微米黑" panose="020B0606030804020204" pitchFamily="34" charset="-122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快活、危险</a:t>
              </a:r>
              <a:endPara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-图片 2" descr="5ebb9e843b9da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1212215"/>
            <a:ext cx="5638800" cy="5709285"/>
          </a:xfrm>
          <a:prstGeom prst="rect">
            <a:avLst/>
          </a:prstGeom>
          <a:ln>
            <a:noFill/>
          </a:ln>
        </p:spPr>
      </p:pic>
      <p:sp>
        <p:nvSpPr>
          <p:cNvPr id="8" name="矩形 7"/>
          <p:cNvSpPr/>
          <p:nvPr/>
        </p:nvSpPr>
        <p:spPr>
          <a:xfrm>
            <a:off x="171450" y="146050"/>
            <a:ext cx="11849100" cy="6572250"/>
          </a:xfrm>
          <a:prstGeom prst="rect">
            <a:avLst/>
          </a:prstGeom>
          <a:noFill/>
          <a:ln w="28575">
            <a:solidFill>
              <a:srgbClr val="027B7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7740436" y="1667436"/>
            <a:ext cx="5229030" cy="793365"/>
            <a:chOff x="4304471" y="1378036"/>
            <a:chExt cx="5229030" cy="793365"/>
          </a:xfrm>
        </p:grpSpPr>
        <p:sp>
          <p:nvSpPr>
            <p:cNvPr id="19" name="文本框"/>
            <p:cNvSpPr/>
            <p:nvPr/>
          </p:nvSpPr>
          <p:spPr>
            <a:xfrm>
              <a:off x="5202347" y="1378036"/>
              <a:ext cx="207404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 defTabSz="914400"/>
              <a:r>
                <a:rPr lang="zh-CN" altLang="en-US" sz="2800" b="1" dirty="0">
                  <a:solidFill>
                    <a:srgbClr val="00B050"/>
                  </a:solidFill>
                  <a:latin typeface="汉仪润圆-75W" panose="00020600040101010101" pitchFamily="18" charset="-122"/>
                  <a:ea typeface="汉仪润圆-75W" panose="00020600040101010101" pitchFamily="18" charset="-122"/>
                </a:rPr>
                <a:t>学习目标</a:t>
              </a:r>
              <a:endParaRPr lang="zh-CN" altLang="en-US" sz="2800" b="1" dirty="0">
                <a:solidFill>
                  <a:srgbClr val="00B050"/>
                </a:solidFill>
                <a:latin typeface="汉仪润圆-75W" panose="00020600040101010101" pitchFamily="18" charset="-122"/>
                <a:ea typeface="汉仪润圆-75W" panose="00020600040101010101" pitchFamily="18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 flipH="1">
              <a:off x="5202346" y="1847250"/>
              <a:ext cx="4331155" cy="2960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en-US" altLang="zh-CN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汉仪润圆-75W" panose="00020600040101010101" pitchFamily="18" charset="-122"/>
                  <a:ea typeface="汉仪润圆-75W" panose="00020600040101010101" pitchFamily="18" charset="-122"/>
                  <a:cs typeface="+mn-ea"/>
                  <a:sym typeface="+mn-lt"/>
                </a:rPr>
                <a:t>Lemon drops oat cake oat cake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汉仪润圆-75W" panose="00020600040101010101" pitchFamily="18" charset="-122"/>
                <a:ea typeface="汉仪润圆-75W" panose="00020600040101010101" pitchFamily="18" charset="-122"/>
                <a:cs typeface="+mn-ea"/>
                <a:sym typeface="+mn-lt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4304471" y="1435246"/>
              <a:ext cx="814463" cy="736155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润圆-75W" panose="00020600040101010101" pitchFamily="18" charset="-122"/>
                  <a:ea typeface="汉仪润圆-75W" panose="00020600040101010101" pitchFamily="18" charset="-122"/>
                  <a:cs typeface="+mn-ea"/>
                  <a:sym typeface="+mn-lt"/>
                </a:rPr>
                <a:t>01</a:t>
              </a:r>
              <a:endParaRPr lang="zh-CN" altLang="en-US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润圆-75W" panose="00020600040101010101" pitchFamily="18" charset="-122"/>
                <a:ea typeface="汉仪润圆-75W" panose="00020600040101010101" pitchFamily="18" charset="-122"/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821588" y="2064118"/>
            <a:ext cx="1457477" cy="2451954"/>
            <a:chOff x="2042033" y="1901255"/>
            <a:chExt cx="1457477" cy="2451954"/>
          </a:xfrm>
        </p:grpSpPr>
        <p:sp>
          <p:nvSpPr>
            <p:cNvPr id="23" name="矩形 22"/>
            <p:cNvSpPr/>
            <p:nvPr/>
          </p:nvSpPr>
          <p:spPr>
            <a:xfrm>
              <a:off x="2042033" y="1901256"/>
              <a:ext cx="1415772" cy="2451953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8000" b="1" dirty="0">
                  <a:ln w="101600">
                    <a:solidFill>
                      <a:srgbClr val="00B050"/>
                    </a:solidFill>
                  </a:ln>
                  <a:solidFill>
                    <a:srgbClr val="3B4A6B"/>
                  </a:solidFill>
                  <a:latin typeface="汉仪润圆-75W" panose="00020600040101010101" pitchFamily="18" charset="-122"/>
                  <a:ea typeface="汉仪润圆-75W" panose="00020600040101010101" pitchFamily="18" charset="-122"/>
                  <a:cs typeface="+mn-ea"/>
                  <a:sym typeface="+mn-lt"/>
                </a:rPr>
                <a:t>目 录</a:t>
              </a:r>
              <a:endParaRPr lang="zh-CN" altLang="en-US" sz="8000" b="1" dirty="0">
                <a:ln w="101600">
                  <a:solidFill>
                    <a:srgbClr val="00B050"/>
                  </a:solidFill>
                </a:ln>
                <a:solidFill>
                  <a:srgbClr val="3B4A6B"/>
                </a:solidFill>
                <a:latin typeface="汉仪润圆-75W" panose="00020600040101010101" pitchFamily="18" charset="-122"/>
                <a:ea typeface="汉仪润圆-75W" panose="00020600040101010101" pitchFamily="18" charset="-122"/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2083738" y="1901255"/>
              <a:ext cx="1415772" cy="2451953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8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润圆-75W" panose="00020600040101010101" pitchFamily="18" charset="-122"/>
                  <a:ea typeface="汉仪润圆-75W" panose="00020600040101010101" pitchFamily="18" charset="-122"/>
                  <a:cs typeface="+mn-ea"/>
                  <a:sym typeface="+mn-lt"/>
                </a:rPr>
                <a:t>目 录</a:t>
              </a:r>
              <a:endParaRPr lang="zh-CN" alt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润圆-75W" panose="00020600040101010101" pitchFamily="18" charset="-122"/>
                <a:ea typeface="汉仪润圆-75W" panose="00020600040101010101" pitchFamily="18" charset="-122"/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740436" y="2573742"/>
            <a:ext cx="5229030" cy="793365"/>
            <a:chOff x="4304471" y="1378036"/>
            <a:chExt cx="5229030" cy="793365"/>
          </a:xfrm>
        </p:grpSpPr>
        <p:sp>
          <p:nvSpPr>
            <p:cNvPr id="26" name="文本框"/>
            <p:cNvSpPr/>
            <p:nvPr/>
          </p:nvSpPr>
          <p:spPr>
            <a:xfrm>
              <a:off x="5202347" y="1378036"/>
              <a:ext cx="207404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 defTabSz="914400"/>
              <a:r>
                <a:rPr lang="zh-CN" altLang="en-US" sz="2800" b="1" dirty="0">
                  <a:solidFill>
                    <a:srgbClr val="00B050"/>
                  </a:solidFill>
                  <a:latin typeface="汉仪润圆-75W" panose="00020600040101010101" pitchFamily="18" charset="-122"/>
                  <a:ea typeface="汉仪润圆-75W" panose="00020600040101010101" pitchFamily="18" charset="-122"/>
                </a:rPr>
                <a:t>字词学习</a:t>
              </a:r>
              <a:endParaRPr lang="zh-CN" altLang="en-US" sz="2800" b="1" dirty="0">
                <a:solidFill>
                  <a:srgbClr val="00B050"/>
                </a:solidFill>
                <a:latin typeface="汉仪润圆-75W" panose="00020600040101010101" pitchFamily="18" charset="-122"/>
                <a:ea typeface="汉仪润圆-75W" panose="00020600040101010101" pitchFamily="18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 flipH="1">
              <a:off x="5202346" y="1847250"/>
              <a:ext cx="4331155" cy="2960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en-US" altLang="zh-CN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汉仪润圆-75W" panose="00020600040101010101" pitchFamily="18" charset="-122"/>
                  <a:ea typeface="汉仪润圆-75W" panose="00020600040101010101" pitchFamily="18" charset="-122"/>
                  <a:cs typeface="+mn-ea"/>
                  <a:sym typeface="+mn-lt"/>
                </a:rPr>
                <a:t>Lemon drops oat cake oat cake</a:t>
              </a:r>
              <a:endPara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汉仪润圆-75W" panose="00020600040101010101" pitchFamily="18" charset="-122"/>
                <a:ea typeface="汉仪润圆-75W" panose="00020600040101010101" pitchFamily="18" charset="-122"/>
                <a:cs typeface="+mn-ea"/>
                <a:sym typeface="+mn-lt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4304471" y="1435246"/>
              <a:ext cx="814463" cy="736155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润圆-75W" panose="00020600040101010101" pitchFamily="18" charset="-122"/>
                  <a:ea typeface="汉仪润圆-75W" panose="00020600040101010101" pitchFamily="18" charset="-122"/>
                  <a:cs typeface="+mn-ea"/>
                  <a:sym typeface="+mn-lt"/>
                </a:rPr>
                <a:t>02</a:t>
              </a:r>
              <a:endParaRPr lang="zh-CN" altLang="en-US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润圆-75W" panose="00020600040101010101" pitchFamily="18" charset="-122"/>
                <a:ea typeface="汉仪润圆-75W" panose="00020600040101010101" pitchFamily="18" charset="-122"/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740436" y="3439638"/>
            <a:ext cx="5229030" cy="793365"/>
            <a:chOff x="4304471" y="1378036"/>
            <a:chExt cx="5229030" cy="793365"/>
          </a:xfrm>
        </p:grpSpPr>
        <p:sp>
          <p:nvSpPr>
            <p:cNvPr id="30" name="文本框"/>
            <p:cNvSpPr/>
            <p:nvPr/>
          </p:nvSpPr>
          <p:spPr>
            <a:xfrm>
              <a:off x="5202347" y="1378036"/>
              <a:ext cx="207404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 defTabSz="914400"/>
              <a:r>
                <a:rPr lang="zh-CN" altLang="en-US" sz="2800" b="1" dirty="0">
                  <a:solidFill>
                    <a:srgbClr val="00B050"/>
                  </a:solidFill>
                  <a:latin typeface="汉仪润圆-75W" panose="00020600040101010101" pitchFamily="18" charset="-122"/>
                  <a:ea typeface="汉仪润圆-75W" panose="00020600040101010101" pitchFamily="18" charset="-122"/>
                </a:rPr>
                <a:t>课文解读</a:t>
              </a:r>
              <a:endParaRPr lang="zh-CN" altLang="en-US" sz="2800" b="1" dirty="0">
                <a:solidFill>
                  <a:srgbClr val="00B050"/>
                </a:solidFill>
                <a:latin typeface="汉仪润圆-75W" panose="00020600040101010101" pitchFamily="18" charset="-122"/>
                <a:ea typeface="汉仪润圆-75W" panose="00020600040101010101" pitchFamily="18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 flipH="1">
              <a:off x="5202346" y="1847250"/>
              <a:ext cx="4331155" cy="2960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en-US" altLang="zh-CN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汉仪润圆-75W" panose="00020600040101010101" pitchFamily="18" charset="-122"/>
                  <a:ea typeface="汉仪润圆-75W" panose="00020600040101010101" pitchFamily="18" charset="-122"/>
                  <a:cs typeface="+mn-ea"/>
                  <a:sym typeface="+mn-lt"/>
                </a:rPr>
                <a:t>Lemon drops oat cake oat cake</a:t>
              </a:r>
              <a:endPara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汉仪润圆-75W" panose="00020600040101010101" pitchFamily="18" charset="-122"/>
                <a:ea typeface="汉仪润圆-75W" panose="00020600040101010101" pitchFamily="18" charset="-122"/>
                <a:cs typeface="+mn-ea"/>
                <a:sym typeface="+mn-lt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4304471" y="1435246"/>
              <a:ext cx="814463" cy="736155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润圆-75W" panose="00020600040101010101" pitchFamily="18" charset="-122"/>
                  <a:ea typeface="汉仪润圆-75W" panose="00020600040101010101" pitchFamily="18" charset="-122"/>
                  <a:cs typeface="+mn-ea"/>
                  <a:sym typeface="+mn-lt"/>
                </a:rPr>
                <a:t>03</a:t>
              </a:r>
              <a:endParaRPr lang="zh-CN" altLang="en-US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润圆-75W" panose="00020600040101010101" pitchFamily="18" charset="-122"/>
                <a:ea typeface="汉仪润圆-75W" panose="00020600040101010101" pitchFamily="18" charset="-122"/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740436" y="4345944"/>
            <a:ext cx="5229030" cy="793365"/>
            <a:chOff x="4304471" y="1378036"/>
            <a:chExt cx="5229030" cy="793365"/>
          </a:xfrm>
        </p:grpSpPr>
        <p:sp>
          <p:nvSpPr>
            <p:cNvPr id="34" name="文本框"/>
            <p:cNvSpPr/>
            <p:nvPr/>
          </p:nvSpPr>
          <p:spPr>
            <a:xfrm>
              <a:off x="5202347" y="1378036"/>
              <a:ext cx="207404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 defTabSz="914400"/>
              <a:r>
                <a:rPr lang="zh-CN" altLang="en-US" sz="2800" b="1" dirty="0">
                  <a:solidFill>
                    <a:srgbClr val="00B050"/>
                  </a:solidFill>
                  <a:latin typeface="汉仪润圆-75W" panose="00020600040101010101" pitchFamily="18" charset="-122"/>
                  <a:ea typeface="汉仪润圆-75W" panose="00020600040101010101" pitchFamily="18" charset="-122"/>
                </a:rPr>
                <a:t>延伸拓展</a:t>
              </a:r>
              <a:endParaRPr lang="zh-CN" altLang="en-US" sz="2800" b="1" dirty="0">
                <a:solidFill>
                  <a:srgbClr val="00B050"/>
                </a:solidFill>
                <a:latin typeface="汉仪润圆-75W" panose="00020600040101010101" pitchFamily="18" charset="-122"/>
                <a:ea typeface="汉仪润圆-75W" panose="00020600040101010101" pitchFamily="18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 flipH="1">
              <a:off x="5202346" y="1847250"/>
              <a:ext cx="4331155" cy="2960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en-US" altLang="zh-CN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汉仪润圆-75W" panose="00020600040101010101" pitchFamily="18" charset="-122"/>
                  <a:ea typeface="汉仪润圆-75W" panose="00020600040101010101" pitchFamily="18" charset="-122"/>
                  <a:cs typeface="+mn-ea"/>
                  <a:sym typeface="+mn-lt"/>
                </a:rPr>
                <a:t>Lemon drops oat cake oat cake</a:t>
              </a:r>
              <a:endPara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汉仪润圆-75W" panose="00020600040101010101" pitchFamily="18" charset="-122"/>
                <a:ea typeface="汉仪润圆-75W" panose="00020600040101010101" pitchFamily="18" charset="-122"/>
                <a:cs typeface="+mn-ea"/>
                <a:sym typeface="+mn-lt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4304471" y="1435246"/>
              <a:ext cx="814463" cy="736155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润圆-75W" panose="00020600040101010101" pitchFamily="18" charset="-122"/>
                  <a:ea typeface="汉仪润圆-75W" panose="00020600040101010101" pitchFamily="18" charset="-122"/>
                  <a:cs typeface="+mn-ea"/>
                  <a:sym typeface="+mn-lt"/>
                </a:rPr>
                <a:t>04</a:t>
              </a:r>
              <a:endParaRPr lang="zh-CN" altLang="en-US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润圆-75W" panose="00020600040101010101" pitchFamily="18" charset="-122"/>
                <a:ea typeface="汉仪润圆-75W" panose="00020600040101010101" pitchFamily="18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95507" y="471406"/>
            <a:ext cx="2930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字词学习</a:t>
            </a:r>
            <a:endParaRPr lang="zh-CN" altLang="en-US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438265" y="2046605"/>
            <a:ext cx="4627245" cy="3350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24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本篇课文通过写我和父亲在树林中的对话，表现了父亲对鸟儿的熟悉和对鸟儿深深的喜爱之情，同时启发我们也要像课文中的父亲一样爱护鸟儿，热爱保护大自然，和鸟儿成为好朋友。</a:t>
            </a:r>
            <a:endParaRPr lang="zh-CN" altLang="en-US" sz="2400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 descr="25335166e70b69034719c6bfad502f5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828800" y="1955800"/>
            <a:ext cx="2877820" cy="39160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:blinds dir="vert"/>
      </p:transition>
    </mc:Choice>
    <mc:Fallback>
      <p:transition spd="slow" advTm="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-图片 2" descr="5ebb9e843b9da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1212215"/>
            <a:ext cx="5638800" cy="5709285"/>
          </a:xfrm>
          <a:prstGeom prst="rect">
            <a:avLst/>
          </a:prstGeom>
          <a:ln>
            <a:noFill/>
          </a:ln>
        </p:spPr>
      </p:pic>
      <p:sp>
        <p:nvSpPr>
          <p:cNvPr id="8" name="矩形 7"/>
          <p:cNvSpPr/>
          <p:nvPr/>
        </p:nvSpPr>
        <p:spPr>
          <a:xfrm>
            <a:off x="171450" y="146050"/>
            <a:ext cx="11849100" cy="6572250"/>
          </a:xfrm>
          <a:prstGeom prst="rect">
            <a:avLst/>
          </a:prstGeom>
          <a:noFill/>
          <a:ln w="28575">
            <a:solidFill>
              <a:srgbClr val="027B7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5755716" y="1919534"/>
            <a:ext cx="6353114" cy="255333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 defTabSz="914400"/>
            <a:r>
              <a:rPr lang="en-US" altLang="zh-CN" sz="8000" b="1" dirty="0">
                <a:solidFill>
                  <a:srgbClr val="00B050"/>
                </a:solidFill>
                <a:latin typeface="汉仪润圆-75W" panose="00020600040101010101" pitchFamily="18" charset="-122"/>
                <a:ea typeface="汉仪润圆-75W" panose="00020600040101010101" pitchFamily="18" charset="-122"/>
              </a:rPr>
              <a:t>04</a:t>
            </a:r>
            <a:endParaRPr lang="en-US" altLang="zh-CN" sz="8000" b="1" dirty="0">
              <a:solidFill>
                <a:srgbClr val="00B050"/>
              </a:solidFill>
              <a:latin typeface="汉仪润圆-75W" panose="00020600040101010101" pitchFamily="18" charset="-122"/>
              <a:ea typeface="汉仪润圆-75W" panose="00020600040101010101" pitchFamily="18" charset="-122"/>
            </a:endParaRPr>
          </a:p>
          <a:p>
            <a:pPr algn="ctr" defTabSz="914400"/>
            <a:r>
              <a:rPr lang="zh-CN" altLang="en-US" sz="8000" b="1" dirty="0">
                <a:solidFill>
                  <a:srgbClr val="00B050"/>
                </a:solidFill>
                <a:latin typeface="汉仪润圆-75W" panose="00020600040101010101" pitchFamily="18" charset="-122"/>
                <a:ea typeface="汉仪润圆-75W" panose="00020600040101010101" pitchFamily="18" charset="-122"/>
                <a:sym typeface="+mn-ea"/>
              </a:rPr>
              <a:t>延伸拓展</a:t>
            </a:r>
            <a:endParaRPr lang="zh-CN" altLang="en-US" sz="8000" b="1" dirty="0">
              <a:solidFill>
                <a:srgbClr val="00B050"/>
              </a:solidFill>
              <a:latin typeface="汉仪润圆-75W" panose="00020600040101010101" pitchFamily="18" charset="-122"/>
              <a:ea typeface="汉仪润圆-75W" panose="00020600040101010101" pitchFamily="18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95507" y="471406"/>
            <a:ext cx="2930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延伸拓展</a:t>
            </a:r>
            <a:endParaRPr lang="zh-CN" altLang="en-US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887687" y="1662034"/>
            <a:ext cx="4396301" cy="1688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你要来我们家里做客吗？放学后</a:t>
            </a:r>
            <a:r>
              <a:rPr lang="zh-CN" altLang="en-US" sz="24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朝着朝阳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的方向走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500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米，就能看到我家啦。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898700" y="3511884"/>
            <a:ext cx="4387396" cy="2242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去</a:t>
            </a:r>
            <a:r>
              <a:rPr lang="zh-CN" altLang="en-US" sz="24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内蒙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旅游时，总有一群人假装当地人通过</a:t>
            </a:r>
            <a:r>
              <a:rPr lang="zh-CN" altLang="en-US" sz="24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蒙住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你的双眼来</a:t>
            </a:r>
            <a:r>
              <a:rPr lang="zh-CN" altLang="en-US" sz="24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蒙骗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游客们的钱财，大家要小心一些。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79461" y="1598063"/>
            <a:ext cx="4425602" cy="3870577"/>
            <a:chOff x="1365598" y="1867762"/>
            <a:chExt cx="4425602" cy="3870577"/>
          </a:xfrm>
        </p:grpSpPr>
        <p:sp>
          <p:nvSpPr>
            <p:cNvPr id="10" name="圆角矩形 41"/>
            <p:cNvSpPr/>
            <p:nvPr/>
          </p:nvSpPr>
          <p:spPr>
            <a:xfrm>
              <a:off x="1365598" y="2292562"/>
              <a:ext cx="835007" cy="835657"/>
            </a:xfrm>
            <a:prstGeom prst="roundRect">
              <a:avLst>
                <a:gd name="adj" fmla="val 50000"/>
              </a:avLst>
            </a:prstGeom>
            <a:solidFill>
              <a:srgbClr val="00B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左大括号 10"/>
            <p:cNvSpPr/>
            <p:nvPr/>
          </p:nvSpPr>
          <p:spPr>
            <a:xfrm>
              <a:off x="2451158" y="2092118"/>
              <a:ext cx="357051" cy="1253815"/>
            </a:xfrm>
            <a:prstGeom prst="leftBrace">
              <a:avLst>
                <a:gd name="adj1" fmla="val 63821"/>
                <a:gd name="adj2" fmla="val 50000"/>
              </a:avLst>
            </a:prstGeom>
            <a:ln>
              <a:solidFill>
                <a:srgbClr val="215D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990718" y="1867762"/>
              <a:ext cx="869399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朝着</a:t>
              </a:r>
              <a:endPara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朝阳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534014" y="2461711"/>
              <a:ext cx="49404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朝</a:t>
              </a:r>
              <a:endPara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958941" y="1867762"/>
              <a:ext cx="1278059" cy="1458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sz="24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cháo</a:t>
              </a:r>
              <a:endPara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</a:pPr>
              <a:r>
                <a:rPr lang="en-US" altLang="zh-CN" sz="24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zhāo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" name="圆角矩形 41"/>
            <p:cNvSpPr/>
            <p:nvPr/>
          </p:nvSpPr>
          <p:spPr>
            <a:xfrm>
              <a:off x="1365598" y="4281409"/>
              <a:ext cx="835007" cy="835657"/>
            </a:xfrm>
            <a:prstGeom prst="roundRect">
              <a:avLst>
                <a:gd name="adj" fmla="val 50000"/>
              </a:avLst>
            </a:prstGeom>
            <a:solidFill>
              <a:srgbClr val="00B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" name="左大括号 15"/>
            <p:cNvSpPr/>
            <p:nvPr/>
          </p:nvSpPr>
          <p:spPr>
            <a:xfrm>
              <a:off x="2451158" y="3912382"/>
              <a:ext cx="357051" cy="1732768"/>
            </a:xfrm>
            <a:prstGeom prst="leftBrace">
              <a:avLst>
                <a:gd name="adj1" fmla="val 63821"/>
                <a:gd name="adj2" fmla="val 50000"/>
              </a:avLst>
            </a:prstGeom>
            <a:ln>
              <a:solidFill>
                <a:srgbClr val="215D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956046" y="3553125"/>
              <a:ext cx="1835154" cy="2185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蒙住</a:t>
              </a:r>
              <a:endPara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蒙骗</a:t>
              </a:r>
              <a:endPara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内蒙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534014" y="4450558"/>
              <a:ext cx="494046" cy="461665"/>
            </a:xfrm>
            <a:prstGeom prst="rect">
              <a:avLst/>
            </a:prstGeom>
            <a:solidFill>
              <a:srgbClr val="00B050"/>
            </a:solidFill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蒙</a:t>
              </a:r>
              <a:endPara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949093" y="3535831"/>
              <a:ext cx="1093070" cy="2192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sz="24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méng</a:t>
              </a:r>
              <a:endPara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</a:pPr>
              <a:r>
                <a:rPr lang="en-US" altLang="zh-CN" sz="24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mēng</a:t>
              </a:r>
              <a:endPara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</a:pPr>
              <a:r>
                <a:rPr lang="en-US" altLang="zh-CN" sz="2400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měng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95507" y="471406"/>
            <a:ext cx="2930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延伸拓展</a:t>
            </a:r>
            <a:endParaRPr lang="zh-CN" altLang="en-US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95151" y="1417302"/>
            <a:ext cx="13098499" cy="4585939"/>
            <a:chOff x="-1893406" y="1035379"/>
            <a:chExt cx="13098499" cy="4585939"/>
          </a:xfrm>
        </p:grpSpPr>
        <p:sp>
          <p:nvSpPr>
            <p:cNvPr id="12" name="文本框 11"/>
            <p:cNvSpPr txBox="1"/>
            <p:nvPr/>
          </p:nvSpPr>
          <p:spPr>
            <a:xfrm>
              <a:off x="-1893406" y="1035379"/>
              <a:ext cx="6426266" cy="6108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黑体" panose="02010609060101010101" charset="-122"/>
                  <a:ea typeface="黑体" panose="02010609060101010101" charset="-122"/>
                  <a:cs typeface="文泉驿等宽微米黑" panose="020B0606030804020204" pitchFamily="34" charset="-122"/>
                </a:defRPr>
              </a:lvl1pPr>
            </a:lstStyle>
            <a:p>
              <a:r>
                <a:rPr lang="zh-CN" altLang="en-US" sz="25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本节课的词语，你都能理解吗？</a:t>
              </a:r>
              <a:endParaRPr lang="en-US" altLang="zh-CN" sz="25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319727" y="1986290"/>
              <a:ext cx="1580646" cy="590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en-US" altLang="zh-CN" sz="2400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【</a:t>
              </a:r>
              <a:r>
                <a:rPr lang="zh-CN" altLang="en-US" sz="2400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黎明</a:t>
              </a:r>
              <a:r>
                <a:rPr lang="en-US" altLang="zh-CN" sz="2400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】</a:t>
              </a:r>
              <a:endParaRPr lang="en-US" altLang="zh-CN" sz="24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319727" y="2595289"/>
              <a:ext cx="1580646" cy="590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en-US" altLang="zh-CN" sz="2400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【</a:t>
              </a:r>
              <a:r>
                <a:rPr lang="zh-CN" altLang="en-US" sz="2400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幽深</a:t>
              </a:r>
              <a:r>
                <a:rPr lang="en-US" altLang="zh-CN" sz="2400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】</a:t>
              </a:r>
              <a:endParaRPr lang="en-US" altLang="zh-CN" sz="24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319727" y="3204288"/>
              <a:ext cx="1580646" cy="590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en-US" altLang="zh-CN" sz="2400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【</a:t>
              </a:r>
              <a:r>
                <a:rPr lang="zh-CN" altLang="en-US" sz="2400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茫然</a:t>
              </a:r>
              <a:r>
                <a:rPr lang="en-US" altLang="zh-CN" sz="2400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】</a:t>
              </a:r>
              <a:endParaRPr lang="en-US" altLang="zh-CN" sz="24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319727" y="3813287"/>
              <a:ext cx="1580646" cy="590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en-US" altLang="zh-CN" sz="2400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【</a:t>
              </a:r>
              <a:r>
                <a:rPr lang="zh-CN" altLang="en-US" sz="2400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惊愕</a:t>
              </a:r>
              <a:r>
                <a:rPr lang="en-US" altLang="zh-CN" sz="2400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】</a:t>
              </a:r>
              <a:endParaRPr lang="en-US" altLang="zh-CN" sz="24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319727" y="4422286"/>
              <a:ext cx="1580646" cy="590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en-US" altLang="zh-CN" sz="2400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【</a:t>
              </a:r>
              <a:r>
                <a:rPr lang="zh-CN" altLang="en-US" sz="2400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潮湿</a:t>
              </a:r>
              <a:r>
                <a:rPr lang="en-US" altLang="zh-CN" sz="2400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】</a:t>
              </a:r>
              <a:endParaRPr lang="en-US" altLang="zh-CN" sz="24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319727" y="5031285"/>
              <a:ext cx="1580646" cy="5900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en-US" altLang="zh-CN" sz="2400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【</a:t>
              </a:r>
              <a:r>
                <a:rPr lang="zh-CN" altLang="en-US" sz="2400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舒畅</a:t>
              </a:r>
              <a:r>
                <a:rPr lang="en-US" altLang="zh-CN" sz="2400" b="1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】</a:t>
              </a:r>
              <a:endParaRPr lang="en-US" altLang="zh-CN" sz="24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099692" y="1986290"/>
              <a:ext cx="5850666" cy="499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400">
                  <a:solidFill>
                    <a:srgbClr val="262626"/>
                  </a:solidFill>
                  <a:latin typeface="黑体" panose="02010609060101010101" charset="-122"/>
                  <a:ea typeface="黑体" panose="02010609060101010101" charset="-122"/>
                </a:defRPr>
              </a:lvl1pPr>
            </a:lstStyle>
            <a:p>
              <a:r>
                <a:rPr lang="zh-CN" altLang="en-US" sz="2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时间词。天快要亮或刚亮的时候。</a:t>
              </a:r>
              <a:endPara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099693" y="2595289"/>
              <a:ext cx="7911208" cy="499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400">
                  <a:solidFill>
                    <a:srgbClr val="262626"/>
                  </a:solidFill>
                  <a:latin typeface="黑体" panose="02010609060101010101" charset="-122"/>
                  <a:ea typeface="黑体" panose="02010609060101010101" charset="-122"/>
                </a:defRPr>
              </a:lvl1pPr>
            </a:lstStyle>
            <a:p>
              <a:r>
                <a:rPr lang="zh-CN" altLang="en-US" sz="2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意思是指（山水、树林、宫室等）深而幽静。</a:t>
              </a:r>
              <a:endPara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099693" y="3204288"/>
              <a:ext cx="7465379" cy="499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400">
                  <a:solidFill>
                    <a:srgbClr val="262626"/>
                  </a:solidFill>
                  <a:latin typeface="黑体" panose="02010609060101010101" charset="-122"/>
                  <a:ea typeface="黑体" panose="02010609060101010101" charset="-122"/>
                </a:defRPr>
              </a:lvl1pPr>
            </a:lstStyle>
            <a:p>
              <a:r>
                <a:rPr lang="zh-CN" altLang="en-US" sz="2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完全不知道的样子；失意的样子。</a:t>
              </a:r>
              <a:endPara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099692" y="3813287"/>
              <a:ext cx="5153979" cy="499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400">
                  <a:solidFill>
                    <a:srgbClr val="262626"/>
                  </a:solidFill>
                  <a:latin typeface="黑体" panose="02010609060101010101" charset="-122"/>
                  <a:ea typeface="黑体" panose="02010609060101010101" charset="-122"/>
                </a:defRPr>
              </a:lvl1pPr>
            </a:lstStyle>
            <a:p>
              <a:r>
                <a:rPr lang="zh-CN" altLang="en-US" sz="2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意思是指吃惊而发愣。</a:t>
              </a:r>
              <a:endPara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099693" y="4422286"/>
              <a:ext cx="5153978" cy="499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400">
                  <a:solidFill>
                    <a:srgbClr val="262626"/>
                  </a:solidFill>
                  <a:latin typeface="黑体" panose="02010609060101010101" charset="-122"/>
                  <a:ea typeface="黑体" panose="02010609060101010101" charset="-122"/>
                </a:defRPr>
              </a:lvl1pPr>
            </a:lstStyle>
            <a:p>
              <a:r>
                <a:rPr lang="zh-CN" altLang="en-US" sz="2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含有比正常状态下较多的水分。</a:t>
              </a:r>
              <a:endPara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099692" y="5031285"/>
              <a:ext cx="8105401" cy="499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400">
                  <a:solidFill>
                    <a:srgbClr val="262626"/>
                  </a:solidFill>
                  <a:latin typeface="黑体" panose="02010609060101010101" charset="-122"/>
                  <a:ea typeface="黑体" panose="02010609060101010101" charset="-122"/>
                </a:defRPr>
              </a:lvl1pPr>
            </a:lstStyle>
            <a:p>
              <a:r>
                <a:rPr lang="zh-CN" altLang="en-US" sz="2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指内心豁然开朗有种莫名的情绪释放得到的畅快感。</a:t>
              </a:r>
              <a:endPara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3" name="图片 2" descr="49421c71075b7e4cad7db32fec74479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14095" y="3006725"/>
            <a:ext cx="1894205" cy="29965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-图片 2" descr="5ebb9e843b9da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1212215"/>
            <a:ext cx="5638800" cy="5709285"/>
          </a:xfrm>
          <a:prstGeom prst="rect">
            <a:avLst/>
          </a:prstGeom>
          <a:ln>
            <a:noFill/>
          </a:ln>
        </p:spPr>
      </p:pic>
      <p:sp>
        <p:nvSpPr>
          <p:cNvPr id="8" name="矩形 7"/>
          <p:cNvSpPr/>
          <p:nvPr/>
        </p:nvSpPr>
        <p:spPr>
          <a:xfrm>
            <a:off x="171450" y="146050"/>
            <a:ext cx="11849100" cy="6572250"/>
          </a:xfrm>
          <a:prstGeom prst="rect">
            <a:avLst/>
          </a:prstGeom>
          <a:noFill/>
          <a:ln w="28575">
            <a:solidFill>
              <a:srgbClr val="027B7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5755716" y="1919534"/>
            <a:ext cx="6353114" cy="255333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 defTabSz="914400"/>
            <a:r>
              <a:rPr lang="en-US" altLang="zh-CN" sz="8000" b="1" dirty="0">
                <a:solidFill>
                  <a:srgbClr val="00B050"/>
                </a:solidFill>
                <a:latin typeface="汉仪润圆-75W" panose="00020600040101010101" pitchFamily="18" charset="-122"/>
                <a:ea typeface="汉仪润圆-75W" panose="00020600040101010101" pitchFamily="18" charset="-122"/>
              </a:rPr>
              <a:t>01</a:t>
            </a:r>
            <a:endParaRPr lang="en-US" altLang="zh-CN" sz="8000" b="1" dirty="0">
              <a:solidFill>
                <a:srgbClr val="00B050"/>
              </a:solidFill>
              <a:latin typeface="汉仪润圆-75W" panose="00020600040101010101" pitchFamily="18" charset="-122"/>
              <a:ea typeface="汉仪润圆-75W" panose="00020600040101010101" pitchFamily="18" charset="-122"/>
            </a:endParaRPr>
          </a:p>
          <a:p>
            <a:pPr algn="ctr" defTabSz="914400"/>
            <a:r>
              <a:rPr lang="zh-CN" altLang="en-US" sz="8000" b="1" dirty="0">
                <a:solidFill>
                  <a:srgbClr val="00B050"/>
                </a:solidFill>
                <a:latin typeface="汉仪润圆-75W" panose="00020600040101010101" pitchFamily="18" charset="-122"/>
                <a:ea typeface="汉仪润圆-75W" panose="00020600040101010101" pitchFamily="18" charset="-122"/>
              </a:rPr>
              <a:t>学习目标</a:t>
            </a:r>
            <a:endParaRPr lang="zh-CN" altLang="en-US" sz="8000" b="1" dirty="0">
              <a:solidFill>
                <a:srgbClr val="00B050"/>
              </a:solidFill>
              <a:latin typeface="汉仪润圆-75W" panose="00020600040101010101" pitchFamily="18" charset="-122"/>
              <a:ea typeface="汉仪润圆-75W" panose="00020600040101010101" pitchFamily="18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378960" y="2295472"/>
            <a:ext cx="6685758" cy="2778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defTabSz="914400">
              <a:lnSpc>
                <a:spcPct val="200000"/>
              </a:lnSpc>
              <a:buFont typeface="+mj-lt"/>
              <a:buAutoNum type="arabicPeriod"/>
            </a:pP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本节课会认识</a:t>
            </a:r>
            <a:r>
              <a:rPr lang="en-US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个新生字，会写出</a:t>
            </a:r>
            <a:r>
              <a:rPr lang="en-US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</a:t>
            </a: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个生字，可以掌握本节课的多音字，最后可以正确读写并理解“茫然、惊愕”等词语。</a:t>
            </a:r>
            <a:endParaRPr lang="en-US" altLang="zh-CN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514350" indent="-514350" defTabSz="914400">
              <a:lnSpc>
                <a:spcPct val="200000"/>
              </a:lnSpc>
              <a:buFont typeface="+mj-lt"/>
              <a:buAutoNum type="arabicPeriod"/>
            </a:pP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理解文章内容，了解父亲一生最喜欢树林和唱歌的鸟的故事，抓住人物语言、神态描写，体会课文所表达的思想感情。</a:t>
            </a: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95507" y="471406"/>
            <a:ext cx="2930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学习目标</a:t>
            </a:r>
            <a:endParaRPr lang="zh-CN" altLang="en-US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0" name="图片 9" descr="D:\原来\新建文件夹 (7)\1d5950dd68c550f11d7b4697af0b66e5.png1d5950dd68c550f11d7b4697af0b66e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813992" y="1668092"/>
            <a:ext cx="3627755" cy="3906456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-图片 2" descr="5ebb9e843b9da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1212215"/>
            <a:ext cx="5638800" cy="5709285"/>
          </a:xfrm>
          <a:prstGeom prst="rect">
            <a:avLst/>
          </a:prstGeom>
          <a:ln>
            <a:noFill/>
          </a:ln>
        </p:spPr>
      </p:pic>
      <p:sp>
        <p:nvSpPr>
          <p:cNvPr id="8" name="矩形 7"/>
          <p:cNvSpPr/>
          <p:nvPr/>
        </p:nvSpPr>
        <p:spPr>
          <a:xfrm>
            <a:off x="171450" y="146050"/>
            <a:ext cx="11849100" cy="6572250"/>
          </a:xfrm>
          <a:prstGeom prst="rect">
            <a:avLst/>
          </a:prstGeom>
          <a:noFill/>
          <a:ln w="28575">
            <a:solidFill>
              <a:srgbClr val="027B7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5755716" y="1919534"/>
            <a:ext cx="6353114" cy="255333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 defTabSz="914400"/>
            <a:r>
              <a:rPr lang="en-US" altLang="zh-CN" sz="8000" b="1" dirty="0">
                <a:solidFill>
                  <a:srgbClr val="00B050"/>
                </a:solidFill>
                <a:latin typeface="汉仪润圆-75W" panose="00020600040101010101" pitchFamily="18" charset="-122"/>
                <a:ea typeface="汉仪润圆-75W" panose="00020600040101010101" pitchFamily="18" charset="-122"/>
              </a:rPr>
              <a:t>01</a:t>
            </a:r>
            <a:endParaRPr lang="en-US" altLang="zh-CN" sz="8000" b="1" dirty="0">
              <a:solidFill>
                <a:srgbClr val="00B050"/>
              </a:solidFill>
              <a:latin typeface="汉仪润圆-75W" panose="00020600040101010101" pitchFamily="18" charset="-122"/>
              <a:ea typeface="汉仪润圆-75W" panose="00020600040101010101" pitchFamily="18" charset="-122"/>
            </a:endParaRPr>
          </a:p>
          <a:p>
            <a:pPr algn="ctr" defTabSz="914400"/>
            <a:r>
              <a:rPr lang="zh-CN" altLang="en-US" sz="8000" b="1" dirty="0">
                <a:solidFill>
                  <a:srgbClr val="00B050"/>
                </a:solidFill>
                <a:latin typeface="汉仪润圆-75W" panose="00020600040101010101" pitchFamily="18" charset="-122"/>
                <a:ea typeface="汉仪润圆-75W" panose="00020600040101010101" pitchFamily="18" charset="-122"/>
                <a:sym typeface="+mn-ea"/>
              </a:rPr>
              <a:t>字词学习</a:t>
            </a:r>
            <a:endParaRPr lang="zh-CN" altLang="en-US" sz="8000" b="1" dirty="0">
              <a:solidFill>
                <a:srgbClr val="00B050"/>
              </a:solidFill>
              <a:latin typeface="汉仪润圆-75W" panose="00020600040101010101" pitchFamily="18" charset="-122"/>
              <a:ea typeface="汉仪润圆-75W" panose="00020600040101010101" pitchFamily="18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79400" y="218440"/>
            <a:ext cx="11633200" cy="6421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95507" y="471406"/>
            <a:ext cx="2930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字词学习</a:t>
            </a:r>
            <a:endParaRPr lang="zh-CN" altLang="en-US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023753" y="1803408"/>
            <a:ext cx="2122104" cy="3839513"/>
            <a:chOff x="2132108" y="1949602"/>
            <a:chExt cx="2122104" cy="3839513"/>
          </a:xfrm>
        </p:grpSpPr>
        <p:sp>
          <p:nvSpPr>
            <p:cNvPr id="11" name="文本框 10"/>
            <p:cNvSpPr txBox="1"/>
            <p:nvPr/>
          </p:nvSpPr>
          <p:spPr>
            <a:xfrm>
              <a:off x="2132108" y="2634405"/>
              <a:ext cx="2122104" cy="3154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990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黎</a:t>
              </a:r>
              <a:endParaRPr lang="zh-CN" altLang="en-US" sz="199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132108" y="1949602"/>
              <a:ext cx="212210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 err="1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lí</a:t>
              </a:r>
              <a:endParaRPr lang="zh-CN" altLang="en-US" sz="48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1329169" y="2588316"/>
            <a:ext cx="567815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字义：</a:t>
            </a:r>
            <a:r>
              <a:rPr lang="zh-CN" altLang="en-US" sz="20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①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众多</a:t>
            </a:r>
            <a:r>
              <a:rPr lang="zh-CN" altLang="en-US" sz="20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；②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黑色</a:t>
            </a:r>
            <a:r>
              <a:rPr lang="zh-CN" altLang="en-US" sz="20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；③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黎族</a:t>
            </a:r>
            <a:endParaRPr lang="en-US" altLang="zh-CN" sz="20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结构：</a:t>
            </a:r>
            <a:r>
              <a:rPr lang="zh-CN" altLang="en-US" sz="20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上下结构</a:t>
            </a:r>
            <a:endParaRPr lang="en-US" altLang="zh-CN" sz="20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部首：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氺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组词：</a:t>
            </a:r>
            <a:r>
              <a:rPr lang="zh-CN" altLang="en-US" sz="20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黎明、黎族、远黎、黎黑</a:t>
            </a:r>
            <a:endParaRPr lang="en-US" altLang="zh-CN" sz="20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造句：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我始终坚信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失败后的第一个</a:t>
            </a:r>
            <a:r>
              <a:rPr lang="zh-CN" altLang="en-US" sz="20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黎明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,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就是争取胜利的新开始。</a:t>
            </a:r>
            <a:endParaRPr lang="zh-CN" altLang="en-US" sz="20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430518" y="851462"/>
            <a:ext cx="3263526" cy="679656"/>
            <a:chOff x="8590917" y="5068288"/>
            <a:chExt cx="3263526" cy="679656"/>
          </a:xfrm>
        </p:grpSpPr>
        <p:sp>
          <p:nvSpPr>
            <p:cNvPr id="15" name="任意多边形 18"/>
            <p:cNvSpPr/>
            <p:nvPr/>
          </p:nvSpPr>
          <p:spPr>
            <a:xfrm>
              <a:off x="8590917" y="5068288"/>
              <a:ext cx="3263526" cy="679656"/>
            </a:xfrm>
            <a:custGeom>
              <a:avLst/>
              <a:gdLst>
                <a:gd name="connsiteX0" fmla="*/ 339828 w 2918492"/>
                <a:gd name="connsiteY0" fmla="*/ 0 h 679656"/>
                <a:gd name="connsiteX1" fmla="*/ 361694 w 2918492"/>
                <a:gd name="connsiteY1" fmla="*/ 2205 h 679656"/>
                <a:gd name="connsiteX2" fmla="*/ 361694 w 2918492"/>
                <a:gd name="connsiteY2" fmla="*/ 0 h 679656"/>
                <a:gd name="connsiteX3" fmla="*/ 2578664 w 2918492"/>
                <a:gd name="connsiteY3" fmla="*/ 0 h 679656"/>
                <a:gd name="connsiteX4" fmla="*/ 2918492 w 2918492"/>
                <a:gd name="connsiteY4" fmla="*/ 339828 h 679656"/>
                <a:gd name="connsiteX5" fmla="*/ 2578664 w 2918492"/>
                <a:gd name="connsiteY5" fmla="*/ 679656 h 679656"/>
                <a:gd name="connsiteX6" fmla="*/ 2578654 w 2918492"/>
                <a:gd name="connsiteY6" fmla="*/ 679655 h 679656"/>
                <a:gd name="connsiteX7" fmla="*/ 361694 w 2918492"/>
                <a:gd name="connsiteY7" fmla="*/ 679655 h 679656"/>
                <a:gd name="connsiteX8" fmla="*/ 361694 w 2918492"/>
                <a:gd name="connsiteY8" fmla="*/ 677452 h 679656"/>
                <a:gd name="connsiteX9" fmla="*/ 339828 w 2918492"/>
                <a:gd name="connsiteY9" fmla="*/ 679656 h 679656"/>
                <a:gd name="connsiteX10" fmla="*/ 0 w 2918492"/>
                <a:gd name="connsiteY10" fmla="*/ 339828 h 679656"/>
                <a:gd name="connsiteX11" fmla="*/ 339828 w 2918492"/>
                <a:gd name="connsiteY11" fmla="*/ 0 h 679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18492" h="679656">
                  <a:moveTo>
                    <a:pt x="339828" y="0"/>
                  </a:moveTo>
                  <a:lnTo>
                    <a:pt x="361694" y="2205"/>
                  </a:lnTo>
                  <a:lnTo>
                    <a:pt x="361694" y="0"/>
                  </a:lnTo>
                  <a:lnTo>
                    <a:pt x="2578664" y="0"/>
                  </a:lnTo>
                  <a:cubicBezTo>
                    <a:pt x="2766346" y="0"/>
                    <a:pt x="2918492" y="152146"/>
                    <a:pt x="2918492" y="339828"/>
                  </a:cubicBezTo>
                  <a:cubicBezTo>
                    <a:pt x="2918492" y="527510"/>
                    <a:pt x="2766346" y="679656"/>
                    <a:pt x="2578664" y="679656"/>
                  </a:cubicBezTo>
                  <a:lnTo>
                    <a:pt x="2578654" y="679655"/>
                  </a:lnTo>
                  <a:lnTo>
                    <a:pt x="361694" y="679655"/>
                  </a:lnTo>
                  <a:lnTo>
                    <a:pt x="361694" y="677452"/>
                  </a:lnTo>
                  <a:lnTo>
                    <a:pt x="339828" y="679656"/>
                  </a:lnTo>
                  <a:cubicBezTo>
                    <a:pt x="152146" y="679656"/>
                    <a:pt x="0" y="527510"/>
                    <a:pt x="0" y="339828"/>
                  </a:cubicBezTo>
                  <a:cubicBezTo>
                    <a:pt x="0" y="152146"/>
                    <a:pt x="152146" y="0"/>
                    <a:pt x="339828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844310" y="5172922"/>
              <a:ext cx="27567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读一读，写一写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95507" y="471406"/>
            <a:ext cx="2930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字词学习</a:t>
            </a:r>
            <a:endParaRPr lang="zh-CN" altLang="en-US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430518" y="851462"/>
            <a:ext cx="3263526" cy="679656"/>
            <a:chOff x="8590917" y="5068288"/>
            <a:chExt cx="3263526" cy="679656"/>
          </a:xfrm>
        </p:grpSpPr>
        <p:sp>
          <p:nvSpPr>
            <p:cNvPr id="15" name="任意多边形 18"/>
            <p:cNvSpPr/>
            <p:nvPr/>
          </p:nvSpPr>
          <p:spPr>
            <a:xfrm>
              <a:off x="8590917" y="5068288"/>
              <a:ext cx="3263526" cy="679656"/>
            </a:xfrm>
            <a:custGeom>
              <a:avLst/>
              <a:gdLst>
                <a:gd name="connsiteX0" fmla="*/ 339828 w 2918492"/>
                <a:gd name="connsiteY0" fmla="*/ 0 h 679656"/>
                <a:gd name="connsiteX1" fmla="*/ 361694 w 2918492"/>
                <a:gd name="connsiteY1" fmla="*/ 2205 h 679656"/>
                <a:gd name="connsiteX2" fmla="*/ 361694 w 2918492"/>
                <a:gd name="connsiteY2" fmla="*/ 0 h 679656"/>
                <a:gd name="connsiteX3" fmla="*/ 2578664 w 2918492"/>
                <a:gd name="connsiteY3" fmla="*/ 0 h 679656"/>
                <a:gd name="connsiteX4" fmla="*/ 2918492 w 2918492"/>
                <a:gd name="connsiteY4" fmla="*/ 339828 h 679656"/>
                <a:gd name="connsiteX5" fmla="*/ 2578664 w 2918492"/>
                <a:gd name="connsiteY5" fmla="*/ 679656 h 679656"/>
                <a:gd name="connsiteX6" fmla="*/ 2578654 w 2918492"/>
                <a:gd name="connsiteY6" fmla="*/ 679655 h 679656"/>
                <a:gd name="connsiteX7" fmla="*/ 361694 w 2918492"/>
                <a:gd name="connsiteY7" fmla="*/ 679655 h 679656"/>
                <a:gd name="connsiteX8" fmla="*/ 361694 w 2918492"/>
                <a:gd name="connsiteY8" fmla="*/ 677452 h 679656"/>
                <a:gd name="connsiteX9" fmla="*/ 339828 w 2918492"/>
                <a:gd name="connsiteY9" fmla="*/ 679656 h 679656"/>
                <a:gd name="connsiteX10" fmla="*/ 0 w 2918492"/>
                <a:gd name="connsiteY10" fmla="*/ 339828 h 679656"/>
                <a:gd name="connsiteX11" fmla="*/ 339828 w 2918492"/>
                <a:gd name="connsiteY11" fmla="*/ 0 h 679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18492" h="679656">
                  <a:moveTo>
                    <a:pt x="339828" y="0"/>
                  </a:moveTo>
                  <a:lnTo>
                    <a:pt x="361694" y="2205"/>
                  </a:lnTo>
                  <a:lnTo>
                    <a:pt x="361694" y="0"/>
                  </a:lnTo>
                  <a:lnTo>
                    <a:pt x="2578664" y="0"/>
                  </a:lnTo>
                  <a:cubicBezTo>
                    <a:pt x="2766346" y="0"/>
                    <a:pt x="2918492" y="152146"/>
                    <a:pt x="2918492" y="339828"/>
                  </a:cubicBezTo>
                  <a:cubicBezTo>
                    <a:pt x="2918492" y="527510"/>
                    <a:pt x="2766346" y="679656"/>
                    <a:pt x="2578664" y="679656"/>
                  </a:cubicBezTo>
                  <a:lnTo>
                    <a:pt x="2578654" y="679655"/>
                  </a:lnTo>
                  <a:lnTo>
                    <a:pt x="361694" y="679655"/>
                  </a:lnTo>
                  <a:lnTo>
                    <a:pt x="361694" y="677452"/>
                  </a:lnTo>
                  <a:lnTo>
                    <a:pt x="339828" y="679656"/>
                  </a:lnTo>
                  <a:cubicBezTo>
                    <a:pt x="152146" y="679656"/>
                    <a:pt x="0" y="527510"/>
                    <a:pt x="0" y="339828"/>
                  </a:cubicBezTo>
                  <a:cubicBezTo>
                    <a:pt x="0" y="152146"/>
                    <a:pt x="152146" y="0"/>
                    <a:pt x="339828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844310" y="5172922"/>
              <a:ext cx="27567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读一读，写一写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389775" y="1891729"/>
            <a:ext cx="2198051" cy="3985707"/>
            <a:chOff x="2056161" y="1949602"/>
            <a:chExt cx="2198051" cy="3985707"/>
          </a:xfrm>
        </p:grpSpPr>
        <p:sp>
          <p:nvSpPr>
            <p:cNvPr id="18" name="文本框 17"/>
            <p:cNvSpPr txBox="1"/>
            <p:nvPr/>
          </p:nvSpPr>
          <p:spPr>
            <a:xfrm>
              <a:off x="2056161" y="2780599"/>
              <a:ext cx="2122104" cy="3154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990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凝</a:t>
              </a:r>
              <a:endParaRPr lang="zh-CN" altLang="en-US" sz="199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132108" y="1949602"/>
              <a:ext cx="212210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 err="1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níng</a:t>
              </a:r>
              <a:endParaRPr lang="zh-CN" altLang="en-US" sz="48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327511" y="2307227"/>
            <a:ext cx="567815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字义：</a:t>
            </a:r>
            <a:r>
              <a:rPr lang="zh-CN" altLang="en-US" sz="20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①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由气体变成液体或由液体结成固体</a:t>
            </a:r>
            <a:r>
              <a:rPr lang="zh-CN" altLang="en-US" sz="20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；②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注意力集中</a:t>
            </a:r>
            <a:r>
              <a:rPr lang="zh-CN" altLang="en-US" sz="20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；</a:t>
            </a:r>
            <a:endParaRPr lang="en-US" altLang="zh-CN" sz="20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结构：</a:t>
            </a:r>
            <a:r>
              <a:rPr lang="zh-CN" altLang="en-US" sz="20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左中右结构</a:t>
            </a:r>
            <a:endParaRPr lang="en-US" altLang="zh-CN" sz="20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部首：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冫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组词：</a:t>
            </a:r>
            <a:r>
              <a:rPr lang="zh-CN" altLang="en-US" sz="20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凝聚、凝神、凝思、凝望</a:t>
            </a:r>
            <a:endParaRPr lang="en-US" altLang="zh-CN" sz="20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造句：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我不住地</a:t>
            </a:r>
            <a:r>
              <a:rPr lang="zh-CN" altLang="en-US" sz="20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凝望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遥远的阴空，我的心和不宁的风一同彷徨悲叹。</a:t>
            </a:r>
            <a:endParaRPr lang="zh-CN" altLang="en-US" sz="20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95507" y="471406"/>
            <a:ext cx="2930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字词学习</a:t>
            </a:r>
            <a:endParaRPr lang="zh-CN" altLang="en-US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430518" y="851462"/>
            <a:ext cx="3263526" cy="679656"/>
            <a:chOff x="8590917" y="5068288"/>
            <a:chExt cx="3263526" cy="679656"/>
          </a:xfrm>
        </p:grpSpPr>
        <p:sp>
          <p:nvSpPr>
            <p:cNvPr id="15" name="任意多边形 18"/>
            <p:cNvSpPr/>
            <p:nvPr/>
          </p:nvSpPr>
          <p:spPr>
            <a:xfrm>
              <a:off x="8590917" y="5068288"/>
              <a:ext cx="3263526" cy="679656"/>
            </a:xfrm>
            <a:custGeom>
              <a:avLst/>
              <a:gdLst>
                <a:gd name="connsiteX0" fmla="*/ 339828 w 2918492"/>
                <a:gd name="connsiteY0" fmla="*/ 0 h 679656"/>
                <a:gd name="connsiteX1" fmla="*/ 361694 w 2918492"/>
                <a:gd name="connsiteY1" fmla="*/ 2205 h 679656"/>
                <a:gd name="connsiteX2" fmla="*/ 361694 w 2918492"/>
                <a:gd name="connsiteY2" fmla="*/ 0 h 679656"/>
                <a:gd name="connsiteX3" fmla="*/ 2578664 w 2918492"/>
                <a:gd name="connsiteY3" fmla="*/ 0 h 679656"/>
                <a:gd name="connsiteX4" fmla="*/ 2918492 w 2918492"/>
                <a:gd name="connsiteY4" fmla="*/ 339828 h 679656"/>
                <a:gd name="connsiteX5" fmla="*/ 2578664 w 2918492"/>
                <a:gd name="connsiteY5" fmla="*/ 679656 h 679656"/>
                <a:gd name="connsiteX6" fmla="*/ 2578654 w 2918492"/>
                <a:gd name="connsiteY6" fmla="*/ 679655 h 679656"/>
                <a:gd name="connsiteX7" fmla="*/ 361694 w 2918492"/>
                <a:gd name="connsiteY7" fmla="*/ 679655 h 679656"/>
                <a:gd name="connsiteX8" fmla="*/ 361694 w 2918492"/>
                <a:gd name="connsiteY8" fmla="*/ 677452 h 679656"/>
                <a:gd name="connsiteX9" fmla="*/ 339828 w 2918492"/>
                <a:gd name="connsiteY9" fmla="*/ 679656 h 679656"/>
                <a:gd name="connsiteX10" fmla="*/ 0 w 2918492"/>
                <a:gd name="connsiteY10" fmla="*/ 339828 h 679656"/>
                <a:gd name="connsiteX11" fmla="*/ 339828 w 2918492"/>
                <a:gd name="connsiteY11" fmla="*/ 0 h 679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18492" h="679656">
                  <a:moveTo>
                    <a:pt x="339828" y="0"/>
                  </a:moveTo>
                  <a:lnTo>
                    <a:pt x="361694" y="2205"/>
                  </a:lnTo>
                  <a:lnTo>
                    <a:pt x="361694" y="0"/>
                  </a:lnTo>
                  <a:lnTo>
                    <a:pt x="2578664" y="0"/>
                  </a:lnTo>
                  <a:cubicBezTo>
                    <a:pt x="2766346" y="0"/>
                    <a:pt x="2918492" y="152146"/>
                    <a:pt x="2918492" y="339828"/>
                  </a:cubicBezTo>
                  <a:cubicBezTo>
                    <a:pt x="2918492" y="527510"/>
                    <a:pt x="2766346" y="679656"/>
                    <a:pt x="2578664" y="679656"/>
                  </a:cubicBezTo>
                  <a:lnTo>
                    <a:pt x="2578654" y="679655"/>
                  </a:lnTo>
                  <a:lnTo>
                    <a:pt x="361694" y="679655"/>
                  </a:lnTo>
                  <a:lnTo>
                    <a:pt x="361694" y="677452"/>
                  </a:lnTo>
                  <a:lnTo>
                    <a:pt x="339828" y="679656"/>
                  </a:lnTo>
                  <a:cubicBezTo>
                    <a:pt x="152146" y="679656"/>
                    <a:pt x="0" y="527510"/>
                    <a:pt x="0" y="339828"/>
                  </a:cubicBezTo>
                  <a:cubicBezTo>
                    <a:pt x="0" y="152146"/>
                    <a:pt x="152146" y="0"/>
                    <a:pt x="339828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844310" y="5172922"/>
              <a:ext cx="27567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读一读，写一写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694044" y="1938027"/>
            <a:ext cx="2122104" cy="3861926"/>
            <a:chOff x="2132108" y="1949602"/>
            <a:chExt cx="2122104" cy="3861926"/>
          </a:xfrm>
        </p:grpSpPr>
        <p:sp>
          <p:nvSpPr>
            <p:cNvPr id="10" name="文本框 9"/>
            <p:cNvSpPr txBox="1"/>
            <p:nvPr/>
          </p:nvSpPr>
          <p:spPr>
            <a:xfrm>
              <a:off x="2132108" y="2656818"/>
              <a:ext cx="2122104" cy="3154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990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畅</a:t>
              </a:r>
              <a:endParaRPr lang="zh-CN" altLang="en-US" sz="199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132108" y="1949602"/>
              <a:ext cx="212210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 err="1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chàng</a:t>
              </a:r>
              <a:endParaRPr lang="zh-CN" altLang="en-US" sz="48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844832" y="2645243"/>
            <a:ext cx="567815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字义：</a:t>
            </a:r>
            <a:r>
              <a:rPr lang="zh-CN" altLang="en-US" sz="20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①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无阻碍、不停滞</a:t>
            </a:r>
            <a:r>
              <a:rPr lang="zh-CN" altLang="en-US" sz="20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；②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痛快；尽情</a:t>
            </a:r>
            <a:endParaRPr lang="en-US" altLang="zh-CN" sz="20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结构：</a:t>
            </a:r>
            <a:r>
              <a:rPr lang="zh-CN" altLang="en-US" sz="20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左右结构</a:t>
            </a:r>
            <a:endParaRPr lang="en-US" altLang="zh-CN" sz="20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部首：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丨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组词：</a:t>
            </a:r>
            <a:r>
              <a:rPr lang="zh-CN" altLang="en-US" sz="20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畅快、流畅、通畅、畅轻</a:t>
            </a:r>
            <a:endParaRPr lang="en-US" altLang="zh-CN" sz="20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造句：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她站了起来，回答得那么准确，那么自然，那么</a:t>
            </a:r>
            <a:r>
              <a:rPr lang="zh-CN" altLang="en-US" sz="20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流畅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，似乎早有准备似的。</a:t>
            </a:r>
            <a:endParaRPr lang="zh-CN" altLang="en-US" sz="20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95507" y="471406"/>
            <a:ext cx="2930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字词学习</a:t>
            </a:r>
            <a:endParaRPr lang="zh-CN" altLang="en-US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430518" y="851462"/>
            <a:ext cx="3263526" cy="679656"/>
            <a:chOff x="8590917" y="5068288"/>
            <a:chExt cx="3263526" cy="679656"/>
          </a:xfrm>
        </p:grpSpPr>
        <p:sp>
          <p:nvSpPr>
            <p:cNvPr id="15" name="任意多边形 18"/>
            <p:cNvSpPr/>
            <p:nvPr/>
          </p:nvSpPr>
          <p:spPr>
            <a:xfrm>
              <a:off x="8590917" y="5068288"/>
              <a:ext cx="3263526" cy="679656"/>
            </a:xfrm>
            <a:custGeom>
              <a:avLst/>
              <a:gdLst>
                <a:gd name="connsiteX0" fmla="*/ 339828 w 2918492"/>
                <a:gd name="connsiteY0" fmla="*/ 0 h 679656"/>
                <a:gd name="connsiteX1" fmla="*/ 361694 w 2918492"/>
                <a:gd name="connsiteY1" fmla="*/ 2205 h 679656"/>
                <a:gd name="connsiteX2" fmla="*/ 361694 w 2918492"/>
                <a:gd name="connsiteY2" fmla="*/ 0 h 679656"/>
                <a:gd name="connsiteX3" fmla="*/ 2578664 w 2918492"/>
                <a:gd name="connsiteY3" fmla="*/ 0 h 679656"/>
                <a:gd name="connsiteX4" fmla="*/ 2918492 w 2918492"/>
                <a:gd name="connsiteY4" fmla="*/ 339828 h 679656"/>
                <a:gd name="connsiteX5" fmla="*/ 2578664 w 2918492"/>
                <a:gd name="connsiteY5" fmla="*/ 679656 h 679656"/>
                <a:gd name="connsiteX6" fmla="*/ 2578654 w 2918492"/>
                <a:gd name="connsiteY6" fmla="*/ 679655 h 679656"/>
                <a:gd name="connsiteX7" fmla="*/ 361694 w 2918492"/>
                <a:gd name="connsiteY7" fmla="*/ 679655 h 679656"/>
                <a:gd name="connsiteX8" fmla="*/ 361694 w 2918492"/>
                <a:gd name="connsiteY8" fmla="*/ 677452 h 679656"/>
                <a:gd name="connsiteX9" fmla="*/ 339828 w 2918492"/>
                <a:gd name="connsiteY9" fmla="*/ 679656 h 679656"/>
                <a:gd name="connsiteX10" fmla="*/ 0 w 2918492"/>
                <a:gd name="connsiteY10" fmla="*/ 339828 h 679656"/>
                <a:gd name="connsiteX11" fmla="*/ 339828 w 2918492"/>
                <a:gd name="connsiteY11" fmla="*/ 0 h 679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18492" h="679656">
                  <a:moveTo>
                    <a:pt x="339828" y="0"/>
                  </a:moveTo>
                  <a:lnTo>
                    <a:pt x="361694" y="2205"/>
                  </a:lnTo>
                  <a:lnTo>
                    <a:pt x="361694" y="0"/>
                  </a:lnTo>
                  <a:lnTo>
                    <a:pt x="2578664" y="0"/>
                  </a:lnTo>
                  <a:cubicBezTo>
                    <a:pt x="2766346" y="0"/>
                    <a:pt x="2918492" y="152146"/>
                    <a:pt x="2918492" y="339828"/>
                  </a:cubicBezTo>
                  <a:cubicBezTo>
                    <a:pt x="2918492" y="527510"/>
                    <a:pt x="2766346" y="679656"/>
                    <a:pt x="2578664" y="679656"/>
                  </a:cubicBezTo>
                  <a:lnTo>
                    <a:pt x="2578654" y="679655"/>
                  </a:lnTo>
                  <a:lnTo>
                    <a:pt x="361694" y="679655"/>
                  </a:lnTo>
                  <a:lnTo>
                    <a:pt x="361694" y="677452"/>
                  </a:lnTo>
                  <a:lnTo>
                    <a:pt x="339828" y="679656"/>
                  </a:lnTo>
                  <a:cubicBezTo>
                    <a:pt x="152146" y="679656"/>
                    <a:pt x="0" y="527510"/>
                    <a:pt x="0" y="339828"/>
                  </a:cubicBezTo>
                  <a:cubicBezTo>
                    <a:pt x="0" y="152146"/>
                    <a:pt x="152146" y="0"/>
                    <a:pt x="339828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844310" y="5172922"/>
              <a:ext cx="27567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读一读，写一写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1762493" y="2645243"/>
            <a:ext cx="567815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字义：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眼珠儿一动；一眨眼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结构：</a:t>
            </a:r>
            <a:r>
              <a:rPr lang="zh-CN" altLang="en-US" sz="20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左右结构</a:t>
            </a:r>
            <a:endParaRPr lang="en-US" altLang="zh-CN" sz="20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部首：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组词：</a:t>
            </a:r>
            <a:r>
              <a:rPr lang="zh-CN" altLang="en-US" sz="20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瞬间、瞬息、瞬目、转瞬即逝</a:t>
            </a:r>
            <a:endParaRPr lang="en-US" altLang="zh-CN" sz="20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造句：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航天飞机爆炸的</a:t>
            </a:r>
            <a:r>
              <a:rPr lang="zh-CN" altLang="en-US" sz="20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一瞬间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，观看发射的人们惊恐极了，四散逃跑。</a:t>
            </a:r>
            <a:endParaRPr lang="zh-CN" altLang="en-US" sz="20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8197243" y="1891729"/>
            <a:ext cx="2122104" cy="3861926"/>
            <a:chOff x="2132108" y="1949602"/>
            <a:chExt cx="2122104" cy="3861926"/>
          </a:xfrm>
        </p:grpSpPr>
        <p:sp>
          <p:nvSpPr>
            <p:cNvPr id="11" name="文本框 10"/>
            <p:cNvSpPr txBox="1"/>
            <p:nvPr/>
          </p:nvSpPr>
          <p:spPr>
            <a:xfrm>
              <a:off x="2132108" y="2656818"/>
              <a:ext cx="2122104" cy="3154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990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瞬</a:t>
              </a:r>
              <a:endParaRPr lang="zh-CN" altLang="en-US" sz="199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132108" y="1949602"/>
              <a:ext cx="212210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 err="1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shùn</a:t>
              </a:r>
              <a:endParaRPr lang="zh-CN" altLang="en-US" sz="48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ags/tag1.xml><?xml version="1.0" encoding="utf-8"?>
<p:tagLst xmlns:p="http://schemas.openxmlformats.org/presentationml/2006/main">
  <p:tag name="PA" val="v5.2.9"/>
</p:tagLst>
</file>

<file path=ppt/tags/tag2.xml><?xml version="1.0" encoding="utf-8"?>
<p:tagLst xmlns:p="http://schemas.openxmlformats.org/presentationml/2006/main">
  <p:tag name="PA" val="v5.2.9"/>
</p:tagLst>
</file>

<file path=ppt/tags/tag3.xml><?xml version="1.0" encoding="utf-8"?>
<p:tagLst xmlns:p="http://schemas.openxmlformats.org/presentationml/2006/main">
  <p:tag name="PA" val="v5.2.9"/>
</p:tagLst>
</file>

<file path=ppt/tags/tag4.xml><?xml version="1.0" encoding="utf-8"?>
<p:tagLst xmlns:p="http://schemas.openxmlformats.org/presentationml/2006/main">
  <p:tag name="PA" val="v5.2.9"/>
</p:tagLst>
</file>

<file path=ppt/tags/tag5.xml><?xml version="1.0" encoding="utf-8"?>
<p:tagLst xmlns:p="http://schemas.openxmlformats.org/presentationml/2006/main">
  <p:tag name="PA" val="v5.2.9"/>
</p:tagLst>
</file>

<file path=ppt/tags/tag6.xml><?xml version="1.0" encoding="utf-8"?>
<p:tagLst xmlns:p="http://schemas.openxmlformats.org/presentationml/2006/main">
  <p:tag name="PA" val="v5.2.9"/>
</p:tagLst>
</file>

<file path=ppt/tags/tag7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2241</Words>
  <Application>WPS 演示</Application>
  <PresentationFormat>自定义</PresentationFormat>
  <Paragraphs>287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7" baseType="lpstr">
      <vt:lpstr>Arial</vt:lpstr>
      <vt:lpstr>宋体</vt:lpstr>
      <vt:lpstr>Wingdings</vt:lpstr>
      <vt:lpstr>汉仪润圆-75W</vt:lpstr>
      <vt:lpstr>微软雅黑</vt:lpstr>
      <vt:lpstr>等线</vt:lpstr>
      <vt:lpstr>Arial Unicode MS</vt:lpstr>
      <vt:lpstr>等线 Light</vt:lpstr>
      <vt:lpstr>文泉驿等宽微米黑</vt:lpstr>
      <vt:lpstr>黑体</vt:lpstr>
      <vt:lpstr>Arial</vt:lpstr>
      <vt:lpstr>Calibri</vt:lpstr>
      <vt:lpstr>第一PPT模板网-WWW.1PPT.COM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</cp:revision>
  <dcterms:created xsi:type="dcterms:W3CDTF">2023-10-22T06:49:39Z</dcterms:created>
  <dcterms:modified xsi:type="dcterms:W3CDTF">2023-10-22T06:50:20Z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C7CBB5E3A4FA437BAC760E509CF54A17</vt:lpwstr>
  </property>
  <property fmtid="{D5CDD505-2E9C-101B-9397-08002B2CF9AE}" pid="3" name="KSOProductBuildVer">
    <vt:lpwstr>2052-12.1.0.15712</vt:lpwstr>
  </property>
</Properties>
</file>