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71" r:id="rId3"/>
    <p:sldId id="322" r:id="rId4"/>
    <p:sldId id="323" r:id="rId5"/>
    <p:sldId id="292" r:id="rId6"/>
    <p:sldId id="325" r:id="rId7"/>
    <p:sldId id="304" r:id="rId8"/>
    <p:sldId id="305" r:id="rId9"/>
    <p:sldId id="306" r:id="rId10"/>
    <p:sldId id="307" r:id="rId11"/>
    <p:sldId id="308" r:id="rId12"/>
    <p:sldId id="309" r:id="rId13"/>
    <p:sldId id="310" r:id="rId14"/>
    <p:sldId id="311" r:id="rId15"/>
    <p:sldId id="313" r:id="rId16"/>
    <p:sldId id="314" r:id="rId17"/>
    <p:sldId id="315" r:id="rId18"/>
    <p:sldId id="316" r:id="rId19"/>
    <p:sldId id="317" r:id="rId20"/>
    <p:sldId id="318" r:id="rId21"/>
    <p:sldId id="319" r:id="rId22"/>
    <p:sldId id="320" r:id="rId23"/>
    <p:sldId id="324" r:id="rId24"/>
    <p:sldId id="295" r:id="rId25"/>
    <p:sldId id="293" r:id="rId26"/>
    <p:sldId id="294" r:id="rId27"/>
    <p:sldId id="299" r:id="rId28"/>
    <p:sldId id="300" r:id="rId29"/>
    <p:sldId id="301" r:id="rId30"/>
    <p:sldId id="296" r:id="rId31"/>
    <p:sldId id="326" r:id="rId32"/>
    <p:sldId id="297" r:id="rId33"/>
    <p:sldId id="302" r:id="rId34"/>
    <p:sldId id="303" r:id="rId35"/>
  </p:sldIdLst>
  <p:sldSz cx="12192000" cy="6858000"/>
  <p:notesSz cx="6858000" cy="9144000"/>
  <p:embeddedFontLst>
    <p:embeddedFont>
      <p:font typeface="微软雅黑" panose="020B0503020204020204" pitchFamily="34" charset="-122"/>
      <p:regular r:id="rId39"/>
    </p:embeddedFont>
    <p:embeddedFont>
      <p:font typeface="黑体" panose="02010609060101010101" pitchFamily="49" charset="-122"/>
      <p:regular r:id="rId40"/>
    </p:embeddedFont>
    <p:embeddedFont>
      <p:font typeface="文泉驿等宽微米黑" panose="020B0606030804020204" pitchFamily="34" charset="-122"/>
      <p:regular r:id="rId41"/>
    </p:embeddedFont>
    <p:embeddedFont>
      <p:font typeface="华文中宋" panose="02010600040101010101" pitchFamily="2" charset="-122"/>
      <p:regular r:id="rId42"/>
    </p:embeddedFont>
    <p:embeddedFont>
      <p:font typeface="Calibri" panose="020F0502020204030204" charset="0"/>
      <p:regular r:id="rId43"/>
      <p:bold r:id="rId44"/>
      <p:italic r:id="rId45"/>
      <p:boldItalic r:id="rId46"/>
    </p:embeddedFont>
    <p:embeddedFont>
      <p:font typeface="方正稚艺简体" panose="03000509000000000000" pitchFamily="65" charset="-122"/>
      <p:regular r:id="rId47"/>
    </p:embeddedFont>
  </p:embeddedFontLst>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8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AF8"/>
    <a:srgbClr val="C0DC8E"/>
    <a:srgbClr val="F8F8F8"/>
    <a:srgbClr val="AE6E06"/>
    <a:srgbClr val="FBCE85"/>
    <a:srgbClr val="262626"/>
    <a:srgbClr val="FA0203"/>
    <a:srgbClr val="2AA77F"/>
    <a:srgbClr val="6D49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773" autoAdjust="0"/>
    <p:restoredTop sz="94660"/>
  </p:normalViewPr>
  <p:slideViewPr>
    <p:cSldViewPr snapToGrid="0">
      <p:cViewPr>
        <p:scale>
          <a:sx n="110" d="100"/>
          <a:sy n="110" d="100"/>
        </p:scale>
        <p:origin x="-348" y="-210"/>
      </p:cViewPr>
      <p:guideLst>
        <p:guide orient="horz" pos="2160"/>
        <p:guide pos="438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8" Type="http://schemas.openxmlformats.org/officeDocument/2006/relationships/tags" Target="tags/tag1.xml"/><Relationship Id="rId47" Type="http://schemas.openxmlformats.org/officeDocument/2006/relationships/font" Target="fonts/font9.fntdata"/><Relationship Id="rId46" Type="http://schemas.openxmlformats.org/officeDocument/2006/relationships/font" Target="fonts/font8.fntdata"/><Relationship Id="rId45" Type="http://schemas.openxmlformats.org/officeDocument/2006/relationships/font" Target="fonts/font7.fntdata"/><Relationship Id="rId44" Type="http://schemas.openxmlformats.org/officeDocument/2006/relationships/font" Target="fonts/font6.fntdata"/><Relationship Id="rId43" Type="http://schemas.openxmlformats.org/officeDocument/2006/relationships/font" Target="fonts/font5.fntdata"/><Relationship Id="rId42" Type="http://schemas.openxmlformats.org/officeDocument/2006/relationships/font" Target="fonts/font4.fntdata"/><Relationship Id="rId41" Type="http://schemas.openxmlformats.org/officeDocument/2006/relationships/font" Target="fonts/font3.fntdata"/><Relationship Id="rId40" Type="http://schemas.openxmlformats.org/officeDocument/2006/relationships/font" Target="fonts/font2.fntdata"/><Relationship Id="rId4" Type="http://schemas.openxmlformats.org/officeDocument/2006/relationships/slide" Target="slides/slide2.xml"/><Relationship Id="rId39" Type="http://schemas.openxmlformats.org/officeDocument/2006/relationships/font" Target="fonts/font1.fntdata"/><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med">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med">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med">
    <p:pu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12" name="图片 11"/>
          <p:cNvPicPr>
            <a:picLocks noChangeAspect="1"/>
          </p:cNvPicPr>
          <p:nvPr userDrawn="1"/>
        </p:nvPicPr>
        <p:blipFill rotWithShape="1">
          <a:blip r:embed="rId2" cstate="email"/>
          <a:srcRect/>
          <a:stretch>
            <a:fillRect/>
          </a:stretch>
        </p:blipFill>
        <p:spPr>
          <a:xfrm>
            <a:off x="0" y="0"/>
            <a:ext cx="12192000"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med">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med">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med">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med">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med">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med">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med">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med">
    <p:push/>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push/>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10.png"/><Relationship Id="rId8" Type="http://schemas.openxmlformats.org/officeDocument/2006/relationships/image" Target="../media/image9.png"/><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0" Type="http://schemas.openxmlformats.org/officeDocument/2006/relationships/slideLayout" Target="../slideLayouts/slideLayout1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_rels/slide15.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24.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png"/></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26.png"/><Relationship Id="rId7" Type="http://schemas.openxmlformats.org/officeDocument/2006/relationships/image" Target="../media/image18.png"/><Relationship Id="rId6" Type="http://schemas.openxmlformats.org/officeDocument/2006/relationships/image" Target="../media/image19.png"/><Relationship Id="rId5" Type="http://schemas.openxmlformats.org/officeDocument/2006/relationships/image" Target="../media/image8.png"/><Relationship Id="rId4" Type="http://schemas.openxmlformats.org/officeDocument/2006/relationships/image" Target="../media/image25.png"/><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image" Target="../media/image13.png"/></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26.png"/><Relationship Id="rId7" Type="http://schemas.openxmlformats.org/officeDocument/2006/relationships/image" Target="../media/image18.png"/><Relationship Id="rId6" Type="http://schemas.openxmlformats.org/officeDocument/2006/relationships/image" Target="../media/image19.png"/><Relationship Id="rId5" Type="http://schemas.openxmlformats.org/officeDocument/2006/relationships/image" Target="../media/image8.png"/><Relationship Id="rId4" Type="http://schemas.openxmlformats.org/officeDocument/2006/relationships/image" Target="../media/image25.png"/><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image" Target="../media/image13.png"/></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8.png"/><Relationship Id="rId7" Type="http://schemas.openxmlformats.org/officeDocument/2006/relationships/image" Target="../media/image8.png"/><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28.png"/><Relationship Id="rId3" Type="http://schemas.openxmlformats.org/officeDocument/2006/relationships/image" Target="../media/image27.jpeg"/><Relationship Id="rId2" Type="http://schemas.openxmlformats.org/officeDocument/2006/relationships/image" Target="../media/image14.png"/><Relationship Id="rId1" Type="http://schemas.openxmlformats.org/officeDocument/2006/relationships/image" Target="../media/image13.png"/></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29.png"/><Relationship Id="rId7" Type="http://schemas.openxmlformats.org/officeDocument/2006/relationships/image" Target="../media/image18.png"/><Relationship Id="rId6" Type="http://schemas.openxmlformats.org/officeDocument/2006/relationships/image" Target="../media/image8.png"/><Relationship Id="rId5" Type="http://schemas.openxmlformats.org/officeDocument/2006/relationships/image" Target="../media/image25.png"/><Relationship Id="rId4" Type="http://schemas.openxmlformats.org/officeDocument/2006/relationships/image" Target="../media/image19.png"/><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image" Target="../media/image13.png"/></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30.jpe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image" Target="../media/image13.png"/></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31.jpe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image" Target="../media/image13.png"/></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32.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image" Target="../media/image13.png"/></Relationships>
</file>

<file path=ppt/slides/_rels/slide28.xml.rels><?xml version="1.0" encoding="UTF-8" standalone="yes"?>
<Relationships xmlns="http://schemas.openxmlformats.org/package/2006/relationships"><Relationship Id="rId9" Type="http://schemas.openxmlformats.org/officeDocument/2006/relationships/image" Target="../media/image37.png"/><Relationship Id="rId8" Type="http://schemas.openxmlformats.org/officeDocument/2006/relationships/image" Target="../media/image36.png"/><Relationship Id="rId7" Type="http://schemas.microsoft.com/office/2007/relationships/hdphoto" Target="../media/image35.wdp"/><Relationship Id="rId6" Type="http://schemas.openxmlformats.org/officeDocument/2006/relationships/image" Target="../media/image34.png"/><Relationship Id="rId5" Type="http://schemas.openxmlformats.org/officeDocument/2006/relationships/image" Target="../media/image18.png"/><Relationship Id="rId4" Type="http://schemas.openxmlformats.org/officeDocument/2006/relationships/image" Target="../media/image8.png"/><Relationship Id="rId3" Type="http://schemas.openxmlformats.org/officeDocument/2006/relationships/image" Target="../media/image33.png"/><Relationship Id="rId2" Type="http://schemas.openxmlformats.org/officeDocument/2006/relationships/image" Target="../media/image16.png"/><Relationship Id="rId11" Type="http://schemas.openxmlformats.org/officeDocument/2006/relationships/slideLayout" Target="../slideLayouts/slideLayout2.xml"/><Relationship Id="rId10" Type="http://schemas.microsoft.com/office/2007/relationships/hdphoto" Target="../media/image38.wdp"/><Relationship Id="rId1" Type="http://schemas.openxmlformats.org/officeDocument/2006/relationships/image" Target="../media/image14.png"/></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microsoft.com/office/2007/relationships/hdphoto" Target="../media/image40.wdp"/><Relationship Id="rId7" Type="http://schemas.openxmlformats.org/officeDocument/2006/relationships/image" Target="../media/image39.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image" Target="../media/image13.png"/></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14.png"/><Relationship Id="rId6" Type="http://schemas.openxmlformats.org/officeDocument/2006/relationships/image" Target="../media/image41.png"/><Relationship Id="rId5" Type="http://schemas.openxmlformats.org/officeDocument/2006/relationships/image" Target="../media/image18.png"/><Relationship Id="rId4" Type="http://schemas.openxmlformats.org/officeDocument/2006/relationships/image" Target="../media/image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3.png"/></Relationships>
</file>

<file path=ppt/slides/_rels/slide3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8.png"/><Relationship Id="rId4" Type="http://schemas.openxmlformats.org/officeDocument/2006/relationships/image" Target="../media/image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3.png"/></Relationships>
</file>

<file path=ppt/slides/_rels/slide33.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24.png"/><Relationship Id="rId6" Type="http://schemas.openxmlformats.org/officeDocument/2006/relationships/image" Target="../media/image14.png"/><Relationship Id="rId5" Type="http://schemas.openxmlformats.org/officeDocument/2006/relationships/image" Target="../media/image18.png"/><Relationship Id="rId4" Type="http://schemas.openxmlformats.org/officeDocument/2006/relationships/image" Target="../media/image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18.png"/><Relationship Id="rId6" Type="http://schemas.openxmlformats.org/officeDocument/2006/relationships/image" Target="../media/image8.png"/><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14.png"/><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6.png"/><Relationship Id="rId10" Type="http://schemas.openxmlformats.org/officeDocument/2006/relationships/slideLayout" Target="../slideLayouts/slideLayout2.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pic>
        <p:nvPicPr>
          <p:cNvPr id="2" name="图片 1" descr="22"/>
          <p:cNvPicPr>
            <a:picLocks noChangeAspect="1"/>
          </p:cNvPicPr>
          <p:nvPr/>
        </p:nvPicPr>
        <p:blipFill>
          <a:blip r:embed="rId1" cstate="email"/>
          <a:stretch>
            <a:fillRect/>
          </a:stretch>
        </p:blipFill>
        <p:spPr>
          <a:xfrm>
            <a:off x="988061" y="824653"/>
            <a:ext cx="10555393" cy="5278120"/>
          </a:xfrm>
          <a:prstGeom prst="rect">
            <a:avLst/>
          </a:prstGeom>
        </p:spPr>
      </p:pic>
      <p:pic>
        <p:nvPicPr>
          <p:cNvPr id="5" name="图片 4" descr="12"/>
          <p:cNvPicPr>
            <a:picLocks noChangeAspect="1"/>
          </p:cNvPicPr>
          <p:nvPr/>
        </p:nvPicPr>
        <p:blipFill>
          <a:blip r:embed="rId2" cstate="email"/>
          <a:srcRect/>
          <a:stretch>
            <a:fillRect/>
          </a:stretch>
        </p:blipFill>
        <p:spPr>
          <a:xfrm rot="1200000">
            <a:off x="8739294" y="621454"/>
            <a:ext cx="2544233" cy="1967653"/>
          </a:xfrm>
          <a:prstGeom prst="rect">
            <a:avLst/>
          </a:prstGeom>
        </p:spPr>
      </p:pic>
      <p:pic>
        <p:nvPicPr>
          <p:cNvPr id="16" name="图片 15" descr="卡通儿童证书设计矢量素材_sccnn.com"/>
          <p:cNvPicPr>
            <a:picLocks noChangeAspect="1"/>
          </p:cNvPicPr>
          <p:nvPr/>
        </p:nvPicPr>
        <p:blipFill>
          <a:blip r:embed="rId3" cstate="email"/>
          <a:srcRect/>
          <a:stretch>
            <a:fillRect/>
          </a:stretch>
        </p:blipFill>
        <p:spPr>
          <a:xfrm>
            <a:off x="10564707" y="27093"/>
            <a:ext cx="1549400" cy="2235200"/>
          </a:xfrm>
          <a:prstGeom prst="rect">
            <a:avLst/>
          </a:prstGeom>
        </p:spPr>
      </p:pic>
      <p:pic>
        <p:nvPicPr>
          <p:cNvPr id="18" name="图片 17" descr="可爱上学的动物装饰课程表矢量素材_sccnn.com"/>
          <p:cNvPicPr>
            <a:picLocks noChangeAspect="1"/>
          </p:cNvPicPr>
          <p:nvPr/>
        </p:nvPicPr>
        <p:blipFill>
          <a:blip r:embed="rId4" cstate="email"/>
          <a:srcRect/>
          <a:stretch>
            <a:fillRect/>
          </a:stretch>
        </p:blipFill>
        <p:spPr>
          <a:xfrm>
            <a:off x="262467" y="1"/>
            <a:ext cx="2895600" cy="2620433"/>
          </a:xfrm>
          <a:prstGeom prst="rect">
            <a:avLst/>
          </a:prstGeom>
        </p:spPr>
      </p:pic>
      <p:pic>
        <p:nvPicPr>
          <p:cNvPr id="3" name="图片 2" descr="1"/>
          <p:cNvPicPr>
            <a:picLocks noChangeAspect="1"/>
          </p:cNvPicPr>
          <p:nvPr/>
        </p:nvPicPr>
        <p:blipFill>
          <a:blip r:embed="rId5" cstate="email"/>
          <a:stretch>
            <a:fillRect/>
          </a:stretch>
        </p:blipFill>
        <p:spPr>
          <a:xfrm>
            <a:off x="8557261" y="3605954"/>
            <a:ext cx="3252047" cy="3252047"/>
          </a:xfrm>
          <a:prstGeom prst="rect">
            <a:avLst/>
          </a:prstGeom>
        </p:spPr>
      </p:pic>
      <p:pic>
        <p:nvPicPr>
          <p:cNvPr id="6" name="图片 5" descr="7"/>
          <p:cNvPicPr>
            <a:picLocks noChangeAspect="1"/>
          </p:cNvPicPr>
          <p:nvPr/>
        </p:nvPicPr>
        <p:blipFill>
          <a:blip r:embed="rId6" cstate="email"/>
          <a:srcRect/>
          <a:stretch>
            <a:fillRect/>
          </a:stretch>
        </p:blipFill>
        <p:spPr>
          <a:xfrm>
            <a:off x="1229360" y="3980180"/>
            <a:ext cx="3652520" cy="2331720"/>
          </a:xfrm>
          <a:prstGeom prst="rect">
            <a:avLst/>
          </a:prstGeom>
        </p:spPr>
      </p:pic>
      <p:pic>
        <p:nvPicPr>
          <p:cNvPr id="13" name="图片 12" descr="图片包含 游戏机, 房间&#10;&#10;描述已自动生成"/>
          <p:cNvPicPr>
            <a:picLocks noChangeAspect="1"/>
          </p:cNvPicPr>
          <p:nvPr/>
        </p:nvPicPr>
        <p:blipFill>
          <a:blip r:embed="rId7" cstate="email"/>
          <a:srcRect/>
          <a:stretch>
            <a:fillRect/>
          </a:stretch>
        </p:blipFill>
        <p:spPr>
          <a:xfrm>
            <a:off x="8119348" y="2173272"/>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14" name="图片 13" descr="图片包含 游戏机, 房间&#10;&#10;描述已自动生成"/>
          <p:cNvPicPr>
            <a:picLocks noChangeAspect="1"/>
          </p:cNvPicPr>
          <p:nvPr/>
        </p:nvPicPr>
        <p:blipFill>
          <a:blip r:embed="rId8" cstate="email"/>
          <a:srcRect/>
          <a:stretch>
            <a:fillRect/>
          </a:stretch>
        </p:blipFill>
        <p:spPr>
          <a:xfrm>
            <a:off x="2156743" y="1911084"/>
            <a:ext cx="670559" cy="442668"/>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pic>
        <p:nvPicPr>
          <p:cNvPr id="21" name="图片 20" descr="图片包含 游戏机, 房间&#10;&#10;描述已自动生成"/>
          <p:cNvPicPr>
            <a:picLocks noChangeAspect="1"/>
          </p:cNvPicPr>
          <p:nvPr/>
        </p:nvPicPr>
        <p:blipFill>
          <a:blip r:embed="rId9" cstate="email"/>
          <a:srcRect/>
          <a:stretch>
            <a:fillRect/>
          </a:stretch>
        </p:blipFill>
        <p:spPr>
          <a:xfrm rot="10236375" flipV="1">
            <a:off x="5970983" y="1772203"/>
            <a:ext cx="1500187" cy="1271587"/>
          </a:xfrm>
          <a:custGeom>
            <a:avLst/>
            <a:gdLst>
              <a:gd name="connsiteX0" fmla="*/ 504825 w 1500187"/>
              <a:gd name="connsiteY0" fmla="*/ 0 h 1271587"/>
              <a:gd name="connsiteX1" fmla="*/ 1366837 w 1500187"/>
              <a:gd name="connsiteY1" fmla="*/ 361950 h 1271587"/>
              <a:gd name="connsiteX2" fmla="*/ 1500187 w 1500187"/>
              <a:gd name="connsiteY2" fmla="*/ 957262 h 1271587"/>
              <a:gd name="connsiteX3" fmla="*/ 1362075 w 1500187"/>
              <a:gd name="connsiteY3" fmla="*/ 1271587 h 1271587"/>
              <a:gd name="connsiteX4" fmla="*/ 1362075 w 1500187"/>
              <a:gd name="connsiteY4" fmla="*/ 1157287 h 1271587"/>
              <a:gd name="connsiteX5" fmla="*/ 752475 w 1500187"/>
              <a:gd name="connsiteY5" fmla="*/ 1047750 h 1271587"/>
              <a:gd name="connsiteX6" fmla="*/ 352425 w 1500187"/>
              <a:gd name="connsiteY6" fmla="*/ 738187 h 1271587"/>
              <a:gd name="connsiteX7" fmla="*/ 0 w 1500187"/>
              <a:gd name="connsiteY7" fmla="*/ 204787 h 1271587"/>
              <a:gd name="connsiteX8" fmla="*/ 504825 w 1500187"/>
              <a:gd name="connsiteY8" fmla="*/ 0 h 1271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0187" h="1271587">
                <a:moveTo>
                  <a:pt x="504825" y="0"/>
                </a:moveTo>
                <a:lnTo>
                  <a:pt x="1366837" y="361950"/>
                </a:lnTo>
                <a:lnTo>
                  <a:pt x="1500187" y="957262"/>
                </a:lnTo>
                <a:lnTo>
                  <a:pt x="1362075" y="1271587"/>
                </a:lnTo>
                <a:lnTo>
                  <a:pt x="1362075" y="1157287"/>
                </a:lnTo>
                <a:lnTo>
                  <a:pt x="752475" y="1047750"/>
                </a:lnTo>
                <a:lnTo>
                  <a:pt x="352425" y="738187"/>
                </a:lnTo>
                <a:lnTo>
                  <a:pt x="0" y="204787"/>
                </a:lnTo>
                <a:lnTo>
                  <a:pt x="504825" y="0"/>
                </a:lnTo>
                <a:close/>
              </a:path>
            </a:pathLst>
          </a:custGeom>
        </p:spPr>
      </p:pic>
      <p:sp>
        <p:nvSpPr>
          <p:cNvPr id="23" name="文本框 22"/>
          <p:cNvSpPr txBox="1"/>
          <p:nvPr/>
        </p:nvSpPr>
        <p:spPr>
          <a:xfrm>
            <a:off x="2477448" y="2620434"/>
            <a:ext cx="7156300" cy="1446550"/>
          </a:xfrm>
          <a:prstGeom prst="rect">
            <a:avLst/>
          </a:prstGeom>
          <a:noFill/>
        </p:spPr>
        <p:txBody>
          <a:bodyPr wrap="square" rtlCol="0">
            <a:spAutoFit/>
          </a:bodyPr>
          <a:lstStyle/>
          <a:p>
            <a:pPr algn="dist"/>
            <a:r>
              <a:rPr lang="zh-CN" altLang="en-US" sz="8800" b="1" dirty="0">
                <a:solidFill>
                  <a:srgbClr val="6D4934"/>
                </a:solidFill>
                <a:latin typeface="微软雅黑" panose="020B0503020204020204" pitchFamily="34" charset="-122"/>
                <a:ea typeface="微软雅黑" panose="020B0503020204020204" pitchFamily="34" charset="-122"/>
              </a:rPr>
              <a:t>带刺的朋友</a:t>
            </a:r>
            <a:endParaRPr lang="zh-CN" altLang="en-US" sz="8800" b="1" dirty="0">
              <a:solidFill>
                <a:srgbClr val="6D4934"/>
              </a:solidFill>
              <a:latin typeface="微软雅黑" panose="020B0503020204020204" pitchFamily="34" charset="-122"/>
              <a:ea typeface="微软雅黑" panose="020B0503020204020204" pitchFamily="34" charset="-122"/>
            </a:endParaRPr>
          </a:p>
        </p:txBody>
      </p:sp>
      <p:sp>
        <p:nvSpPr>
          <p:cNvPr id="25" name="矩形 24"/>
          <p:cNvSpPr/>
          <p:nvPr/>
        </p:nvSpPr>
        <p:spPr>
          <a:xfrm>
            <a:off x="4272941" y="4423610"/>
            <a:ext cx="3846407" cy="571500"/>
          </a:xfrm>
          <a:prstGeom prst="rect">
            <a:avLst/>
          </a:prstGeom>
          <a:solidFill>
            <a:srgbClr val="99DAF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4157794" y="4524694"/>
            <a:ext cx="4076700" cy="368300"/>
          </a:xfrm>
          <a:prstGeom prst="rect">
            <a:avLst/>
          </a:prstGeom>
          <a:noFill/>
        </p:spPr>
        <p:txBody>
          <a:bodyPr wrap="square" rtlCol="0">
            <a:spAutoFit/>
          </a:bodyPr>
          <a:lstStyle/>
          <a:p>
            <a:pPr algn="ctr"/>
            <a:r>
              <a:rPr lang="zh-CN" altLang="en-US" dirty="0">
                <a:latin typeface="黑体" panose="02010609060101010101" pitchFamily="49" charset="-122"/>
                <a:ea typeface="黑体" panose="02010609060101010101" pitchFamily="49" charset="-122"/>
              </a:rPr>
              <a:t>部编</a:t>
            </a:r>
            <a:r>
              <a:rPr lang="zh-CN" altLang="en-US" dirty="0" smtClean="0">
                <a:latin typeface="黑体" panose="02010609060101010101" pitchFamily="49" charset="-122"/>
                <a:ea typeface="黑体" panose="02010609060101010101" pitchFamily="49" charset="-122"/>
              </a:rPr>
              <a:t>版</a:t>
            </a:r>
            <a:r>
              <a:rPr lang="zh-CN" altLang="en-US" dirty="0">
                <a:latin typeface="黑体" panose="02010609060101010101" pitchFamily="49" charset="-122"/>
                <a:ea typeface="黑体" panose="02010609060101010101" pitchFamily="49" charset="-122"/>
              </a:rPr>
              <a:t>三年级语文上册课件  </a:t>
            </a:r>
            <a:endParaRPr lang="zh-CN" altLang="en-US"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乎</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7734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乎</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162819" y="206733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hū</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4078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独体字</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H</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solidFill>
                  <a:srgbClr val="262626"/>
                </a:solidFill>
              </a:rPr>
              <a:t>丿</a:t>
            </a:r>
            <a:endParaRPr lang="zh-CN" altLang="en-US" sz="2000" dirty="0">
              <a:solidFill>
                <a:srgbClr val="262626"/>
              </a:solidFill>
            </a:endParaRPr>
          </a:p>
        </p:txBody>
      </p:sp>
      <p:sp>
        <p:nvSpPr>
          <p:cNvPr id="39" name="文本框 38"/>
          <p:cNvSpPr txBox="1"/>
          <p:nvPr/>
        </p:nvSpPr>
        <p:spPr>
          <a:xfrm>
            <a:off x="1590180" y="4302128"/>
            <a:ext cx="4731192" cy="1477328"/>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在乎、几乎</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t>今天表演家演奏的音乐太优美了</a:t>
            </a:r>
            <a:r>
              <a:rPr lang="en-US" altLang="zh-CN" sz="2000" dirty="0"/>
              <a:t>,</a:t>
            </a:r>
            <a:r>
              <a:rPr lang="zh-CN" altLang="en-US" sz="2000" dirty="0"/>
              <a:t>我几乎沉醉于其中了。</a:t>
            </a:r>
            <a:endParaRPr lang="zh-CN" altLang="en-US" sz="2000" dirty="0">
              <a:solidFill>
                <a:srgbClr val="262626"/>
              </a:solidFill>
            </a:endParaRPr>
          </a:p>
        </p:txBody>
      </p:sp>
      <p:sp>
        <p:nvSpPr>
          <p:cNvPr id="41" name="文本框 40"/>
          <p:cNvSpPr txBox="1"/>
          <p:nvPr/>
        </p:nvSpPr>
        <p:spPr>
          <a:xfrm>
            <a:off x="6608035" y="4756936"/>
            <a:ext cx="4271758" cy="1015663"/>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首笔是短横撇，第四笔是长横，最后一笔是竖钩。</a:t>
            </a:r>
            <a:endParaRPr lang="zh-CN" altLang="en-US" sz="2000" dirty="0">
              <a:solidFill>
                <a:srgbClr val="262626"/>
              </a:solidFill>
            </a:endParaRPr>
          </a:p>
        </p:txBody>
      </p:sp>
    </p:spTree>
  </p:cSld>
  <p:clrMapOvr>
    <a:masterClrMapping/>
  </p:clrMapOvr>
  <p:transition spd="med">
    <p:push/>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暗</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7734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暗</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162819" y="206733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àn</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4078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左右</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A</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solidFill>
                  <a:srgbClr val="262626"/>
                </a:solidFill>
              </a:rPr>
              <a:t>日</a:t>
            </a:r>
            <a:endParaRPr lang="zh-CN" altLang="en-US" sz="2000" dirty="0">
              <a:solidFill>
                <a:srgbClr val="262626"/>
              </a:solidFill>
            </a:endParaRPr>
          </a:p>
        </p:txBody>
      </p:sp>
      <p:sp>
        <p:nvSpPr>
          <p:cNvPr id="39" name="文本框 38"/>
          <p:cNvSpPr txBox="1"/>
          <p:nvPr/>
        </p:nvSpPr>
        <p:spPr>
          <a:xfrm>
            <a:off x="1590180" y="4302128"/>
            <a:ext cx="4731192" cy="1477328"/>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暗自、柳暗花明</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t>有时候，洒脱一点，眼前便柳暗花明；宽容一点，心中便海阔天空。</a:t>
            </a:r>
            <a:endParaRPr lang="zh-CN" altLang="en-US" sz="2000" dirty="0">
              <a:solidFill>
                <a:srgbClr val="262626"/>
              </a:solidFill>
            </a:endParaRPr>
          </a:p>
        </p:txBody>
      </p:sp>
      <p:sp>
        <p:nvSpPr>
          <p:cNvPr id="41" name="文本框 40"/>
          <p:cNvSpPr txBox="1"/>
          <p:nvPr/>
        </p:nvSpPr>
        <p:spPr>
          <a:xfrm>
            <a:off x="6608035" y="4756936"/>
            <a:ext cx="4271758" cy="1015663"/>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左边的日要窄，右下边的日要扁，立的下横要长。</a:t>
            </a:r>
            <a:endParaRPr lang="zh-CN" altLang="en-US" sz="2000" dirty="0">
              <a:solidFill>
                <a:srgbClr val="262626"/>
              </a:solidFill>
            </a:endParaRPr>
          </a:p>
        </p:txBody>
      </p:sp>
    </p:spTree>
  </p:cSld>
  <p:clrMapOvr>
    <a:masterClrMapping/>
  </p:clrMapOvr>
  <p:transition spd="med">
    <p:push/>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伸</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7734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伸</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219969" y="206733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shēn</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4078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左右</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S</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solidFill>
                  <a:srgbClr val="262626"/>
                </a:solidFill>
              </a:rPr>
              <a:t>亻</a:t>
            </a:r>
            <a:endParaRPr lang="zh-CN" altLang="en-US" sz="2000" dirty="0">
              <a:solidFill>
                <a:srgbClr val="262626"/>
              </a:solidFill>
            </a:endParaRPr>
          </a:p>
        </p:txBody>
      </p:sp>
      <p:sp>
        <p:nvSpPr>
          <p:cNvPr id="39" name="文本框 38"/>
          <p:cNvSpPr txBox="1"/>
          <p:nvPr/>
        </p:nvSpPr>
        <p:spPr>
          <a:xfrm>
            <a:off x="1590180" y="4302128"/>
            <a:ext cx="4731192" cy="1477328"/>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伸展、伸冤</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t>深秋季节的高山上，有一条石头小路弯弯曲曲地向远处伸展。</a:t>
            </a:r>
            <a:endParaRPr lang="zh-CN" altLang="en-US" sz="2000" dirty="0">
              <a:solidFill>
                <a:srgbClr val="262626"/>
              </a:solidFill>
            </a:endParaRPr>
          </a:p>
        </p:txBody>
      </p:sp>
      <p:sp>
        <p:nvSpPr>
          <p:cNvPr id="41" name="文本框 40"/>
          <p:cNvSpPr txBox="1"/>
          <p:nvPr/>
        </p:nvSpPr>
        <p:spPr>
          <a:xfrm>
            <a:off x="6608035" y="4756936"/>
            <a:ext cx="4271758" cy="1015663"/>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左窄右宽，右边的日要扁且居中，最后的一竖要长且贯穿。</a:t>
            </a:r>
            <a:endParaRPr lang="zh-CN" altLang="en-US" sz="2000" dirty="0">
              <a:solidFill>
                <a:srgbClr val="262626"/>
              </a:solidFill>
            </a:endParaRPr>
          </a:p>
        </p:txBody>
      </p:sp>
    </p:spTree>
  </p:cSld>
  <p:clrMapOvr>
    <a:masterClrMapping/>
  </p:clrMapOvr>
  <p:transition spd="med">
    <p:push/>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匆</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7734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匆</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219969" y="206733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cōng</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4078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独体字</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C</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t>勹</a:t>
            </a:r>
            <a:endParaRPr lang="zh-CN" altLang="en-US" sz="2000" dirty="0">
              <a:solidFill>
                <a:srgbClr val="262626"/>
              </a:solidFill>
            </a:endParaRPr>
          </a:p>
        </p:txBody>
      </p:sp>
      <p:sp>
        <p:nvSpPr>
          <p:cNvPr id="39" name="文本框 38"/>
          <p:cNvSpPr txBox="1"/>
          <p:nvPr/>
        </p:nvSpPr>
        <p:spPr>
          <a:xfrm>
            <a:off x="1590180" y="4302128"/>
            <a:ext cx="4731192" cy="1477328"/>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匆匆、匆忙</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t>听说班里的学生住院，李老师匆忙请假赶到了医院。</a:t>
            </a:r>
            <a:endParaRPr lang="zh-CN" altLang="en-US" sz="2000" dirty="0">
              <a:solidFill>
                <a:srgbClr val="262626"/>
              </a:solidFill>
            </a:endParaRPr>
          </a:p>
        </p:txBody>
      </p:sp>
      <p:sp>
        <p:nvSpPr>
          <p:cNvPr id="41" name="文本框 40"/>
          <p:cNvSpPr txBox="1"/>
          <p:nvPr/>
        </p:nvSpPr>
        <p:spPr>
          <a:xfrm>
            <a:off x="6608035" y="4756936"/>
            <a:ext cx="4271758" cy="966547"/>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首撇位置靠上，横折钩在首撇的下端起笔，里边一点别忘记。</a:t>
            </a:r>
            <a:endParaRPr lang="zh-CN" altLang="en-US" sz="2000" dirty="0">
              <a:solidFill>
                <a:srgbClr val="262626"/>
              </a:solidFill>
            </a:endParaRPr>
          </a:p>
        </p:txBody>
      </p:sp>
    </p:spTree>
  </p:cSld>
  <p:clrMapOvr>
    <a:masterClrMapping/>
  </p:clrMapOvr>
  <p:transition spd="med">
    <p:push/>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沟</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7734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沟</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181869" y="206733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gōu</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4078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左右</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G</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t>氵</a:t>
            </a:r>
            <a:endParaRPr lang="zh-CN" altLang="en-US" sz="2000" dirty="0">
              <a:solidFill>
                <a:srgbClr val="262626"/>
              </a:solidFill>
            </a:endParaRPr>
          </a:p>
        </p:txBody>
      </p:sp>
      <p:sp>
        <p:nvSpPr>
          <p:cNvPr id="39" name="文本框 38"/>
          <p:cNvSpPr txBox="1"/>
          <p:nvPr/>
        </p:nvSpPr>
        <p:spPr>
          <a:xfrm>
            <a:off x="1590180" y="4302128"/>
            <a:ext cx="4731192" cy="1428211"/>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河沟、水沟</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t>天道酬勤</a:t>
            </a:r>
            <a:r>
              <a:rPr lang="en-US" altLang="zh-CN" sz="2000" dirty="0"/>
              <a:t>,</a:t>
            </a:r>
            <a:r>
              <a:rPr lang="zh-CN" altLang="en-US" sz="2000" dirty="0"/>
              <a:t>只要付出了</a:t>
            </a:r>
            <a:r>
              <a:rPr lang="en-US" altLang="zh-CN" sz="2000" dirty="0"/>
              <a:t>,</a:t>
            </a:r>
            <a:r>
              <a:rPr lang="zh-CN" altLang="en-US" sz="2000" dirty="0"/>
              <a:t>就算不小心掉进水沟</a:t>
            </a:r>
            <a:r>
              <a:rPr lang="en-US" altLang="zh-CN" sz="2000" dirty="0"/>
              <a:t>,</a:t>
            </a:r>
            <a:r>
              <a:rPr lang="zh-CN" altLang="en-US" sz="2000" dirty="0"/>
              <a:t>爬起来也会发现</a:t>
            </a:r>
            <a:r>
              <a:rPr lang="en-US" altLang="zh-CN" sz="2000" dirty="0"/>
              <a:t>,</a:t>
            </a:r>
            <a:r>
              <a:rPr lang="zh-CN" altLang="en-US" sz="2000" dirty="0"/>
              <a:t>口袋里有鱼。</a:t>
            </a:r>
            <a:endParaRPr lang="zh-CN" altLang="en-US" sz="2000" dirty="0">
              <a:solidFill>
                <a:srgbClr val="262626"/>
              </a:solidFill>
            </a:endParaRPr>
          </a:p>
        </p:txBody>
      </p:sp>
      <p:sp>
        <p:nvSpPr>
          <p:cNvPr id="41" name="文本框 40"/>
          <p:cNvSpPr txBox="1"/>
          <p:nvPr/>
        </p:nvSpPr>
        <p:spPr>
          <a:xfrm>
            <a:off x="6608035" y="4756936"/>
            <a:ext cx="4271758" cy="1015663"/>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勾首撇稍短，外框要大，里边撇折的折向上拉。</a:t>
            </a:r>
            <a:endParaRPr lang="zh-CN" altLang="en-US" sz="2000" dirty="0">
              <a:solidFill>
                <a:srgbClr val="262626"/>
              </a:solidFill>
            </a:endParaRPr>
          </a:p>
        </p:txBody>
      </p:sp>
    </p:spTree>
  </p:cSld>
  <p:clrMapOvr>
    <a:masterClrMapping/>
  </p:clrMapOvr>
  <p:transition spd="med">
    <p:push/>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聪</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7734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聪</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181869" y="206733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cōng</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4078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左右</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C</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t>耳</a:t>
            </a:r>
            <a:endParaRPr lang="zh-CN" altLang="en-US" sz="2000" dirty="0">
              <a:solidFill>
                <a:srgbClr val="262626"/>
              </a:solidFill>
            </a:endParaRPr>
          </a:p>
        </p:txBody>
      </p:sp>
      <p:sp>
        <p:nvSpPr>
          <p:cNvPr id="39" name="文本框 38"/>
          <p:cNvSpPr txBox="1"/>
          <p:nvPr/>
        </p:nvSpPr>
        <p:spPr>
          <a:xfrm>
            <a:off x="1590180" y="4302128"/>
            <a:ext cx="4731192" cy="1477328"/>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聪明、聪颖</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t>我们在学习和工作中，要充分施展自己的聪明才智。</a:t>
            </a:r>
            <a:endParaRPr lang="zh-CN" altLang="en-US" sz="2000" dirty="0">
              <a:solidFill>
                <a:srgbClr val="262626"/>
              </a:solidFill>
            </a:endParaRPr>
          </a:p>
        </p:txBody>
      </p:sp>
      <p:sp>
        <p:nvSpPr>
          <p:cNvPr id="41" name="文本框 40"/>
          <p:cNvSpPr txBox="1"/>
          <p:nvPr/>
        </p:nvSpPr>
        <p:spPr>
          <a:xfrm>
            <a:off x="6608035" y="4756936"/>
            <a:ext cx="4271758" cy="1015663"/>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左窄右宽，耳上横和下提的两边都要出头。</a:t>
            </a:r>
            <a:endParaRPr lang="zh-CN" altLang="en-US" sz="2000" dirty="0">
              <a:solidFill>
                <a:srgbClr val="262626"/>
              </a:solidFill>
            </a:endParaRPr>
          </a:p>
        </p:txBody>
      </p:sp>
    </p:spTree>
  </p:cSld>
  <p:clrMapOvr>
    <a:masterClrMapping/>
  </p:clrMapOvr>
  <p:transition spd="med">
    <p:push/>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偷</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7734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偷</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181869" y="206733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tōu</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4078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左右</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T</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t>亻</a:t>
            </a:r>
            <a:endParaRPr lang="zh-CN" altLang="en-US" sz="2000" dirty="0">
              <a:solidFill>
                <a:srgbClr val="262626"/>
              </a:solidFill>
            </a:endParaRPr>
          </a:p>
        </p:txBody>
      </p:sp>
      <p:sp>
        <p:nvSpPr>
          <p:cNvPr id="39" name="文本框 38"/>
          <p:cNvSpPr txBox="1"/>
          <p:nvPr/>
        </p:nvSpPr>
        <p:spPr>
          <a:xfrm>
            <a:off x="1590180" y="4302128"/>
            <a:ext cx="4731192" cy="1428211"/>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小偷、偷窃</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t>警方在一个饭馆里毫不费力地抓住了正在偷东西的小偷。</a:t>
            </a:r>
            <a:endParaRPr lang="zh-CN" altLang="en-US" sz="2000" dirty="0">
              <a:solidFill>
                <a:srgbClr val="262626"/>
              </a:solidFill>
            </a:endParaRPr>
          </a:p>
        </p:txBody>
      </p:sp>
      <p:sp>
        <p:nvSpPr>
          <p:cNvPr id="41" name="文本框 40"/>
          <p:cNvSpPr txBox="1"/>
          <p:nvPr/>
        </p:nvSpPr>
        <p:spPr>
          <a:xfrm>
            <a:off x="6608035" y="4756936"/>
            <a:ext cx="4271758" cy="966547"/>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右边的人要舒展，中间的横要短，月和刂要写窄些。</a:t>
            </a:r>
            <a:endParaRPr lang="zh-CN" altLang="en-US" sz="2000" dirty="0">
              <a:solidFill>
                <a:srgbClr val="262626"/>
              </a:solidFill>
            </a:endParaRPr>
          </a:p>
        </p:txBody>
      </p:sp>
    </p:spTree>
  </p:cSld>
  <p:clrMapOvr>
    <a:masterClrMapping/>
  </p:clrMapOvr>
  <p:transition spd="med">
    <p:push/>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追</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7734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追</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181869" y="206733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zhuī</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4078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半包围</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Z</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t>辶</a:t>
            </a:r>
            <a:endParaRPr lang="zh-CN" altLang="en-US" sz="2000" dirty="0">
              <a:solidFill>
                <a:srgbClr val="262626"/>
              </a:solidFill>
            </a:endParaRPr>
          </a:p>
        </p:txBody>
      </p:sp>
      <p:sp>
        <p:nvSpPr>
          <p:cNvPr id="39" name="文本框 38"/>
          <p:cNvSpPr txBox="1"/>
          <p:nvPr/>
        </p:nvSpPr>
        <p:spPr>
          <a:xfrm>
            <a:off x="1590180" y="4302128"/>
            <a:ext cx="4731192" cy="1477328"/>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追上、追到、追赶</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t>我们国家要大力发展科学技术，追赶世界先进水平。</a:t>
            </a:r>
            <a:endParaRPr lang="zh-CN" altLang="en-US" sz="2000" dirty="0">
              <a:solidFill>
                <a:srgbClr val="262626"/>
              </a:solidFill>
            </a:endParaRPr>
          </a:p>
        </p:txBody>
      </p:sp>
      <p:sp>
        <p:nvSpPr>
          <p:cNvPr id="41" name="文本框 40"/>
          <p:cNvSpPr txBox="1"/>
          <p:nvPr/>
        </p:nvSpPr>
        <p:spPr>
          <a:xfrm>
            <a:off x="6608035" y="4756936"/>
            <a:ext cx="4271758" cy="966547"/>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追字上撇要短，同时收笔处在左边一竖上。</a:t>
            </a:r>
            <a:endParaRPr lang="zh-CN" altLang="en-US" sz="2000" dirty="0">
              <a:solidFill>
                <a:srgbClr val="262626"/>
              </a:solidFill>
            </a:endParaRPr>
          </a:p>
        </p:txBody>
      </p:sp>
    </p:spTree>
  </p:cSld>
  <p:clrMapOvr>
    <a:masterClrMapping/>
  </p:clrMapOvr>
  <p:transition spd="med">
    <p:push/>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腰</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7734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腰</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181869" y="206733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yāo</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4078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左右</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Y</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t>月</a:t>
            </a:r>
            <a:endParaRPr lang="zh-CN" altLang="en-US" sz="2000" dirty="0">
              <a:solidFill>
                <a:srgbClr val="262626"/>
              </a:solidFill>
            </a:endParaRPr>
          </a:p>
        </p:txBody>
      </p:sp>
      <p:sp>
        <p:nvSpPr>
          <p:cNvPr id="39" name="文本框 38"/>
          <p:cNvSpPr txBox="1"/>
          <p:nvPr/>
        </p:nvSpPr>
        <p:spPr>
          <a:xfrm>
            <a:off x="1590180" y="4302128"/>
            <a:ext cx="4731192" cy="1428211"/>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弯腰、山腰</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t>这条铁路蜿蜒盘旋在半山腰上，它通向大山的另一边。</a:t>
            </a:r>
            <a:endParaRPr lang="zh-CN" altLang="en-US" sz="2000" dirty="0">
              <a:solidFill>
                <a:srgbClr val="262626"/>
              </a:solidFill>
            </a:endParaRPr>
          </a:p>
        </p:txBody>
      </p:sp>
      <p:sp>
        <p:nvSpPr>
          <p:cNvPr id="41" name="文本框 40"/>
          <p:cNvSpPr txBox="1"/>
          <p:nvPr/>
        </p:nvSpPr>
        <p:spPr>
          <a:xfrm>
            <a:off x="6608035" y="4756936"/>
            <a:ext cx="4271758" cy="966547"/>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左边月字要细窄，右边西字要扁，女字首笔撇短点长。</a:t>
            </a:r>
            <a:endParaRPr lang="zh-CN" altLang="en-US" sz="2000" dirty="0">
              <a:solidFill>
                <a:srgbClr val="262626"/>
              </a:solidFill>
            </a:endParaRPr>
          </a:p>
        </p:txBody>
      </p:sp>
    </p:spTree>
  </p:cSld>
  <p:clrMapOvr>
    <a:masterClrMapping/>
  </p:clrMapOvr>
  <p:transition spd="med">
    <p:push/>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190448" y="14656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54" name="图片 53"/>
          <p:cNvPicPr>
            <a:picLocks noChangeAspect="1"/>
          </p:cNvPicPr>
          <p:nvPr/>
        </p:nvPicPr>
        <p:blipFill>
          <a:blip r:embed="rId1" cstate="email"/>
          <a:stretch>
            <a:fillRect/>
          </a:stretch>
        </p:blipFill>
        <p:spPr>
          <a:xfrm>
            <a:off x="3143482" y="2618325"/>
            <a:ext cx="900000" cy="900000"/>
          </a:xfrm>
          <a:prstGeom prst="rect">
            <a:avLst/>
          </a:prstGeom>
        </p:spPr>
      </p:pic>
      <p:sp>
        <p:nvSpPr>
          <p:cNvPr id="55" name="文本框 54"/>
          <p:cNvSpPr txBox="1"/>
          <p:nvPr/>
        </p:nvSpPr>
        <p:spPr>
          <a:xfrm>
            <a:off x="3203143" y="2658074"/>
            <a:ext cx="780371" cy="769441"/>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rPr>
              <a:t>枣</a:t>
            </a:r>
            <a:endPar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56" name="文本框 55"/>
          <p:cNvSpPr txBox="1"/>
          <p:nvPr/>
        </p:nvSpPr>
        <p:spPr>
          <a:xfrm>
            <a:off x="3236843" y="2124119"/>
            <a:ext cx="687212" cy="523220"/>
          </a:xfrm>
          <a:prstGeom prst="rect">
            <a:avLst/>
          </a:prstGeom>
          <a:noFill/>
        </p:spPr>
        <p:txBody>
          <a:bodyPr wrap="square" rtlCol="0">
            <a:spAutoFit/>
          </a:bodyPr>
          <a:lstStyle/>
          <a:p>
            <a:pPr algn="ctr"/>
            <a:r>
              <a:rPr lang="en-US" altLang="zh-CN" sz="2800" dirty="0" err="1">
                <a:solidFill>
                  <a:srgbClr val="C00000"/>
                </a:solidFill>
                <a:ea typeface="华文中宋" panose="02010600040101010101" pitchFamily="2" charset="-122"/>
              </a:rPr>
              <a:t>zǎo</a:t>
            </a:r>
            <a:endParaRPr lang="zh-CN" altLang="en-US" sz="2800" dirty="0">
              <a:solidFill>
                <a:srgbClr val="C00000"/>
              </a:solidFill>
              <a:ea typeface="华文中宋" panose="02010600040101010101" pitchFamily="2" charset="-122"/>
            </a:endParaRPr>
          </a:p>
        </p:txBody>
      </p:sp>
      <p:pic>
        <p:nvPicPr>
          <p:cNvPr id="27" name="图片 26" descr="图片包含 游戏机, 房间&#10;&#10;描述已自动生成"/>
          <p:cNvPicPr>
            <a:picLocks noChangeAspect="1"/>
          </p:cNvPicPr>
          <p:nvPr/>
        </p:nvPicPr>
        <p:blipFill>
          <a:blip r:embed="rId2" cstate="email"/>
          <a:srcRect/>
          <a:stretch>
            <a:fillRect/>
          </a:stretch>
        </p:blipFill>
        <p:spPr>
          <a:xfrm>
            <a:off x="9239023" y="6393788"/>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95976"/>
            <a:ext cx="13045817" cy="7863982"/>
            <a:chOff x="-472918" y="-395976"/>
            <a:chExt cx="13045817" cy="7863982"/>
          </a:xfrm>
        </p:grpSpPr>
        <p:pic>
          <p:nvPicPr>
            <p:cNvPr id="38" name="图片 37" descr="图片包含 游戏机, 房间&#10;&#10;描述已自动生成"/>
            <p:cNvPicPr>
              <a:picLocks noChangeAspect="1"/>
            </p:cNvPicPr>
            <p:nvPr/>
          </p:nvPicPr>
          <p:blipFill>
            <a:blip r:embed="rId3" cstate="email">
              <a:clrChange>
                <a:clrFrom>
                  <a:srgbClr val="000000">
                    <a:alpha val="0"/>
                  </a:srgbClr>
                </a:clrFrom>
                <a:clrTo>
                  <a:srgbClr val="000000">
                    <a:alpha val="0"/>
                  </a:srgbClr>
                </a:clrTo>
              </a:clrChange>
            </a:blip>
            <a:srcRect/>
            <a:stretch>
              <a:fillRect/>
            </a:stretch>
          </p:blipFill>
          <p:spPr>
            <a:xfrm rot="8646033">
              <a:off x="-123132" y="-395976"/>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4" cstate="email"/>
            <a:stretch>
              <a:fillRect/>
            </a:stretch>
          </p:blipFill>
          <p:spPr>
            <a:xfrm>
              <a:off x="-472918" y="4277106"/>
              <a:ext cx="3190900" cy="3190900"/>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381999" y="4266247"/>
              <a:ext cx="3190900" cy="3190900"/>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032620"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850031" y="580360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grpSp>
        <p:nvGrpSpPr>
          <p:cNvPr id="28" name="组合 27"/>
          <p:cNvGrpSpPr/>
          <p:nvPr/>
        </p:nvGrpSpPr>
        <p:grpSpPr>
          <a:xfrm>
            <a:off x="1124814" y="1060389"/>
            <a:ext cx="7151483" cy="786946"/>
            <a:chOff x="4549766" y="775601"/>
            <a:chExt cx="7151483" cy="786946"/>
          </a:xfrm>
        </p:grpSpPr>
        <p:sp>
          <p:nvSpPr>
            <p:cNvPr id="29" name="文本框 28"/>
            <p:cNvSpPr txBox="1"/>
            <p:nvPr/>
          </p:nvSpPr>
          <p:spPr>
            <a:xfrm>
              <a:off x="5274983" y="853948"/>
              <a:ext cx="6426266" cy="669094"/>
            </a:xfrm>
            <a:prstGeom prst="rect">
              <a:avLst/>
            </a:prstGeom>
            <a:noFill/>
          </p:spPr>
          <p:txBody>
            <a:bodyPr wrap="square" rtlCol="0">
              <a:spAutoFit/>
            </a:bodyPr>
            <a:lstStyle/>
            <a:p>
              <a:pPr>
                <a:lnSpc>
                  <a:spcPct val="150000"/>
                </a:lnSpc>
              </a:pPr>
              <a:r>
                <a:rPr lang="zh-CN" altLang="en-US" sz="2800" b="1" dirty="0">
                  <a:solidFill>
                    <a:schemeClr val="tx1">
                      <a:lumMod val="75000"/>
                      <a:lumOff val="25000"/>
                    </a:schemeClr>
                  </a:solidFill>
                  <a:latin typeface="方正稚艺简体" panose="03000509000000000000" pitchFamily="65" charset="-122"/>
                  <a:ea typeface="方正稚艺简体" panose="03000509000000000000" pitchFamily="65" charset="-122"/>
                  <a:cs typeface="文泉驿等宽微米黑" panose="020B0606030804020204" pitchFamily="34" charset="-122"/>
                </a:rPr>
                <a:t>复习一下，我们刚刚都学了那些字</a:t>
              </a:r>
              <a:endParaRPr lang="en-US" altLang="zh-CN" sz="2800" b="1" dirty="0">
                <a:solidFill>
                  <a:schemeClr val="tx1">
                    <a:lumMod val="75000"/>
                    <a:lumOff val="25000"/>
                  </a:schemeClr>
                </a:solidFill>
                <a:latin typeface="方正稚艺简体" panose="03000509000000000000" pitchFamily="65" charset="-122"/>
                <a:ea typeface="方正稚艺简体" panose="03000509000000000000" pitchFamily="65" charset="-122"/>
                <a:cs typeface="文泉驿等宽微米黑" panose="020B0606030804020204" pitchFamily="34" charset="-122"/>
              </a:endParaRPr>
            </a:p>
          </p:txBody>
        </p:sp>
        <p:pic>
          <p:nvPicPr>
            <p:cNvPr id="30" name="图片 29" descr="图片包含 游戏机&#10;&#10;描述已自动生成"/>
            <p:cNvPicPr>
              <a:picLocks noChangeAspect="1"/>
            </p:cNvPicPr>
            <p:nvPr/>
          </p:nvPicPr>
          <p:blipFill>
            <a:blip r:embed="rId8" cstate="email"/>
            <a:stretch>
              <a:fillRect/>
            </a:stretch>
          </p:blipFill>
          <p:spPr>
            <a:xfrm>
              <a:off x="4549766" y="775601"/>
              <a:ext cx="786946" cy="786946"/>
            </a:xfrm>
            <a:prstGeom prst="rect">
              <a:avLst/>
            </a:prstGeom>
          </p:spPr>
        </p:pic>
      </p:grpSp>
      <p:pic>
        <p:nvPicPr>
          <p:cNvPr id="20" name="图片 19"/>
          <p:cNvPicPr>
            <a:picLocks noChangeAspect="1"/>
          </p:cNvPicPr>
          <p:nvPr/>
        </p:nvPicPr>
        <p:blipFill>
          <a:blip r:embed="rId1" cstate="email"/>
          <a:stretch>
            <a:fillRect/>
          </a:stretch>
        </p:blipFill>
        <p:spPr>
          <a:xfrm>
            <a:off x="1598018" y="2618325"/>
            <a:ext cx="900000" cy="900000"/>
          </a:xfrm>
          <a:prstGeom prst="rect">
            <a:avLst/>
          </a:prstGeom>
        </p:spPr>
      </p:pic>
      <p:sp>
        <p:nvSpPr>
          <p:cNvPr id="51" name="文本框 50"/>
          <p:cNvSpPr txBox="1"/>
          <p:nvPr/>
        </p:nvSpPr>
        <p:spPr>
          <a:xfrm>
            <a:off x="1657679" y="2658074"/>
            <a:ext cx="780371" cy="769441"/>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rPr>
              <a:t>刺</a:t>
            </a:r>
            <a:endPar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52" name="文本框 51"/>
          <p:cNvSpPr txBox="1"/>
          <p:nvPr/>
        </p:nvSpPr>
        <p:spPr>
          <a:xfrm>
            <a:off x="1691379" y="2124119"/>
            <a:ext cx="687212" cy="523220"/>
          </a:xfrm>
          <a:prstGeom prst="rect">
            <a:avLst/>
          </a:prstGeom>
          <a:noFill/>
        </p:spPr>
        <p:txBody>
          <a:bodyPr wrap="square" rtlCol="0">
            <a:spAutoFit/>
          </a:bodyPr>
          <a:lstStyle/>
          <a:p>
            <a:pPr algn="ctr"/>
            <a:r>
              <a:rPr lang="en-US" altLang="zh-CN" sz="2800" dirty="0" err="1">
                <a:solidFill>
                  <a:srgbClr val="C00000"/>
                </a:solidFill>
                <a:ea typeface="华文中宋" panose="02010600040101010101" pitchFamily="2" charset="-122"/>
              </a:rPr>
              <a:t>cì</a:t>
            </a:r>
            <a:endParaRPr lang="zh-CN" altLang="en-US" sz="2800" dirty="0">
              <a:solidFill>
                <a:srgbClr val="C00000"/>
              </a:solidFill>
              <a:ea typeface="华文中宋" panose="02010600040101010101" pitchFamily="2" charset="-122"/>
            </a:endParaRPr>
          </a:p>
        </p:txBody>
      </p:sp>
      <p:pic>
        <p:nvPicPr>
          <p:cNvPr id="58" name="图片 57"/>
          <p:cNvPicPr>
            <a:picLocks noChangeAspect="1"/>
          </p:cNvPicPr>
          <p:nvPr/>
        </p:nvPicPr>
        <p:blipFill>
          <a:blip r:embed="rId1" cstate="email"/>
          <a:stretch>
            <a:fillRect/>
          </a:stretch>
        </p:blipFill>
        <p:spPr>
          <a:xfrm>
            <a:off x="4688946" y="2618325"/>
            <a:ext cx="900000" cy="900000"/>
          </a:xfrm>
          <a:prstGeom prst="rect">
            <a:avLst/>
          </a:prstGeom>
        </p:spPr>
      </p:pic>
      <p:sp>
        <p:nvSpPr>
          <p:cNvPr id="59" name="文本框 58"/>
          <p:cNvSpPr txBox="1"/>
          <p:nvPr/>
        </p:nvSpPr>
        <p:spPr>
          <a:xfrm>
            <a:off x="4748607" y="2658074"/>
            <a:ext cx="780371" cy="769441"/>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rPr>
              <a:t>颗</a:t>
            </a:r>
            <a:endPar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60" name="文本框 59"/>
          <p:cNvSpPr txBox="1"/>
          <p:nvPr/>
        </p:nvSpPr>
        <p:spPr>
          <a:xfrm>
            <a:off x="4782307" y="2124119"/>
            <a:ext cx="687212" cy="523220"/>
          </a:xfrm>
          <a:prstGeom prst="rect">
            <a:avLst/>
          </a:prstGeom>
          <a:noFill/>
        </p:spPr>
        <p:txBody>
          <a:bodyPr wrap="square" rtlCol="0">
            <a:spAutoFit/>
          </a:bodyPr>
          <a:lstStyle/>
          <a:p>
            <a:pPr algn="ctr"/>
            <a:r>
              <a:rPr lang="en-US" altLang="zh-CN" sz="2800" dirty="0" err="1">
                <a:solidFill>
                  <a:srgbClr val="C00000"/>
                </a:solidFill>
                <a:ea typeface="华文中宋" panose="02010600040101010101" pitchFamily="2" charset="-122"/>
              </a:rPr>
              <a:t>kē</a:t>
            </a:r>
            <a:endParaRPr lang="zh-CN" altLang="en-US" sz="2800" dirty="0">
              <a:solidFill>
                <a:srgbClr val="C00000"/>
              </a:solidFill>
              <a:ea typeface="华文中宋" panose="02010600040101010101" pitchFamily="2" charset="-122"/>
            </a:endParaRPr>
          </a:p>
        </p:txBody>
      </p:sp>
      <p:pic>
        <p:nvPicPr>
          <p:cNvPr id="62" name="图片 61"/>
          <p:cNvPicPr>
            <a:picLocks noChangeAspect="1"/>
          </p:cNvPicPr>
          <p:nvPr/>
        </p:nvPicPr>
        <p:blipFill>
          <a:blip r:embed="rId1" cstate="email"/>
          <a:stretch>
            <a:fillRect/>
          </a:stretch>
        </p:blipFill>
        <p:spPr>
          <a:xfrm>
            <a:off x="6234410" y="2618325"/>
            <a:ext cx="900000" cy="900000"/>
          </a:xfrm>
          <a:prstGeom prst="rect">
            <a:avLst/>
          </a:prstGeom>
        </p:spPr>
      </p:pic>
      <p:sp>
        <p:nvSpPr>
          <p:cNvPr id="63" name="文本框 62"/>
          <p:cNvSpPr txBox="1"/>
          <p:nvPr/>
        </p:nvSpPr>
        <p:spPr>
          <a:xfrm>
            <a:off x="6294071" y="2658074"/>
            <a:ext cx="780371" cy="769441"/>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rPr>
              <a:t>忽</a:t>
            </a:r>
            <a:endPar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64" name="文本框 63"/>
          <p:cNvSpPr txBox="1"/>
          <p:nvPr/>
        </p:nvSpPr>
        <p:spPr>
          <a:xfrm>
            <a:off x="6327771" y="2124119"/>
            <a:ext cx="687212" cy="523220"/>
          </a:xfrm>
          <a:prstGeom prst="rect">
            <a:avLst/>
          </a:prstGeom>
          <a:noFill/>
        </p:spPr>
        <p:txBody>
          <a:bodyPr wrap="square" rtlCol="0">
            <a:spAutoFit/>
          </a:bodyPr>
          <a:lstStyle/>
          <a:p>
            <a:pPr algn="ctr"/>
            <a:r>
              <a:rPr lang="en-US" altLang="zh-CN" sz="2800" dirty="0" err="1">
                <a:solidFill>
                  <a:srgbClr val="C00000"/>
                </a:solidFill>
                <a:ea typeface="华文中宋" panose="02010600040101010101" pitchFamily="2" charset="-122"/>
              </a:rPr>
              <a:t>hū</a:t>
            </a:r>
            <a:endParaRPr lang="zh-CN" altLang="en-US" sz="2800" dirty="0">
              <a:solidFill>
                <a:srgbClr val="C00000"/>
              </a:solidFill>
              <a:ea typeface="华文中宋" panose="02010600040101010101" pitchFamily="2" charset="-122"/>
            </a:endParaRPr>
          </a:p>
        </p:txBody>
      </p:sp>
      <p:pic>
        <p:nvPicPr>
          <p:cNvPr id="66" name="图片 65"/>
          <p:cNvPicPr>
            <a:picLocks noChangeAspect="1"/>
          </p:cNvPicPr>
          <p:nvPr/>
        </p:nvPicPr>
        <p:blipFill>
          <a:blip r:embed="rId1" cstate="email"/>
          <a:stretch>
            <a:fillRect/>
          </a:stretch>
        </p:blipFill>
        <p:spPr>
          <a:xfrm>
            <a:off x="7779874" y="2618325"/>
            <a:ext cx="900000" cy="900000"/>
          </a:xfrm>
          <a:prstGeom prst="rect">
            <a:avLst/>
          </a:prstGeom>
        </p:spPr>
      </p:pic>
      <p:sp>
        <p:nvSpPr>
          <p:cNvPr id="67" name="文本框 66"/>
          <p:cNvSpPr txBox="1"/>
          <p:nvPr/>
        </p:nvSpPr>
        <p:spPr>
          <a:xfrm>
            <a:off x="7839535" y="2658074"/>
            <a:ext cx="780371" cy="769441"/>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rPr>
              <a:t>乎</a:t>
            </a:r>
            <a:endPar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68" name="文本框 67"/>
          <p:cNvSpPr txBox="1"/>
          <p:nvPr/>
        </p:nvSpPr>
        <p:spPr>
          <a:xfrm>
            <a:off x="7873235" y="2124119"/>
            <a:ext cx="687212" cy="523220"/>
          </a:xfrm>
          <a:prstGeom prst="rect">
            <a:avLst/>
          </a:prstGeom>
          <a:noFill/>
        </p:spPr>
        <p:txBody>
          <a:bodyPr wrap="square" rtlCol="0">
            <a:spAutoFit/>
          </a:bodyPr>
          <a:lstStyle/>
          <a:p>
            <a:pPr algn="ctr"/>
            <a:r>
              <a:rPr lang="en-US" altLang="zh-CN" sz="2800" dirty="0" err="1">
                <a:solidFill>
                  <a:srgbClr val="C00000"/>
                </a:solidFill>
                <a:ea typeface="华文中宋" panose="02010600040101010101" pitchFamily="2" charset="-122"/>
              </a:rPr>
              <a:t>hū</a:t>
            </a:r>
            <a:endParaRPr lang="zh-CN" altLang="en-US" sz="2800" dirty="0">
              <a:solidFill>
                <a:srgbClr val="C00000"/>
              </a:solidFill>
              <a:ea typeface="华文中宋" panose="02010600040101010101" pitchFamily="2" charset="-122"/>
            </a:endParaRPr>
          </a:p>
        </p:txBody>
      </p:sp>
      <p:pic>
        <p:nvPicPr>
          <p:cNvPr id="70" name="图片 69"/>
          <p:cNvPicPr>
            <a:picLocks noChangeAspect="1"/>
          </p:cNvPicPr>
          <p:nvPr/>
        </p:nvPicPr>
        <p:blipFill>
          <a:blip r:embed="rId1" cstate="email"/>
          <a:stretch>
            <a:fillRect/>
          </a:stretch>
        </p:blipFill>
        <p:spPr>
          <a:xfrm>
            <a:off x="9325338" y="2618325"/>
            <a:ext cx="900000" cy="900000"/>
          </a:xfrm>
          <a:prstGeom prst="rect">
            <a:avLst/>
          </a:prstGeom>
        </p:spPr>
      </p:pic>
      <p:sp>
        <p:nvSpPr>
          <p:cNvPr id="71" name="文本框 70"/>
          <p:cNvSpPr txBox="1"/>
          <p:nvPr/>
        </p:nvSpPr>
        <p:spPr>
          <a:xfrm>
            <a:off x="9384999" y="2658074"/>
            <a:ext cx="780371" cy="769441"/>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rPr>
              <a:t>暗</a:t>
            </a:r>
            <a:endPar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72" name="文本框 71"/>
          <p:cNvSpPr txBox="1"/>
          <p:nvPr/>
        </p:nvSpPr>
        <p:spPr>
          <a:xfrm>
            <a:off x="9418699" y="2124119"/>
            <a:ext cx="687212" cy="523220"/>
          </a:xfrm>
          <a:prstGeom prst="rect">
            <a:avLst/>
          </a:prstGeom>
          <a:noFill/>
        </p:spPr>
        <p:txBody>
          <a:bodyPr wrap="square" rtlCol="0">
            <a:spAutoFit/>
          </a:bodyPr>
          <a:lstStyle/>
          <a:p>
            <a:pPr algn="ctr"/>
            <a:r>
              <a:rPr lang="en-US" altLang="zh-CN" sz="2800" dirty="0" err="1">
                <a:solidFill>
                  <a:srgbClr val="C00000"/>
                </a:solidFill>
                <a:ea typeface="华文中宋" panose="02010600040101010101" pitchFamily="2" charset="-122"/>
              </a:rPr>
              <a:t>cì</a:t>
            </a:r>
            <a:endParaRPr lang="zh-CN" altLang="en-US" sz="2800" dirty="0">
              <a:solidFill>
                <a:srgbClr val="C00000"/>
              </a:solidFill>
              <a:ea typeface="华文中宋" panose="02010600040101010101" pitchFamily="2" charset="-122"/>
            </a:endParaRPr>
          </a:p>
        </p:txBody>
      </p:sp>
      <p:pic>
        <p:nvPicPr>
          <p:cNvPr id="98" name="图片 97"/>
          <p:cNvPicPr>
            <a:picLocks noChangeAspect="1"/>
          </p:cNvPicPr>
          <p:nvPr/>
        </p:nvPicPr>
        <p:blipFill>
          <a:blip r:embed="rId1" cstate="email"/>
          <a:stretch>
            <a:fillRect/>
          </a:stretch>
        </p:blipFill>
        <p:spPr>
          <a:xfrm>
            <a:off x="3143482" y="4457932"/>
            <a:ext cx="900000" cy="900000"/>
          </a:xfrm>
          <a:prstGeom prst="rect">
            <a:avLst/>
          </a:prstGeom>
        </p:spPr>
      </p:pic>
      <p:sp>
        <p:nvSpPr>
          <p:cNvPr id="99" name="文本框 98"/>
          <p:cNvSpPr txBox="1"/>
          <p:nvPr/>
        </p:nvSpPr>
        <p:spPr>
          <a:xfrm>
            <a:off x="3203143" y="4497681"/>
            <a:ext cx="780371" cy="769441"/>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rPr>
              <a:t>匆</a:t>
            </a:r>
            <a:endPar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100" name="文本框 99"/>
          <p:cNvSpPr txBox="1"/>
          <p:nvPr/>
        </p:nvSpPr>
        <p:spPr>
          <a:xfrm>
            <a:off x="3064153" y="3961993"/>
            <a:ext cx="1079242" cy="523220"/>
          </a:xfrm>
          <a:prstGeom prst="rect">
            <a:avLst/>
          </a:prstGeom>
          <a:noFill/>
        </p:spPr>
        <p:txBody>
          <a:bodyPr wrap="square" rtlCol="0">
            <a:spAutoFit/>
          </a:bodyPr>
          <a:lstStyle/>
          <a:p>
            <a:pPr algn="ctr"/>
            <a:r>
              <a:rPr lang="en-US" altLang="zh-CN" sz="2800" dirty="0" err="1">
                <a:solidFill>
                  <a:srgbClr val="C00000"/>
                </a:solidFill>
                <a:ea typeface="华文中宋" panose="02010600040101010101" pitchFamily="2" charset="-122"/>
              </a:rPr>
              <a:t>cōng</a:t>
            </a:r>
            <a:endParaRPr lang="zh-CN" altLang="en-US" sz="2800" dirty="0">
              <a:solidFill>
                <a:srgbClr val="C00000"/>
              </a:solidFill>
              <a:ea typeface="华文中宋" panose="02010600040101010101" pitchFamily="2" charset="-122"/>
            </a:endParaRPr>
          </a:p>
        </p:txBody>
      </p:sp>
      <p:pic>
        <p:nvPicPr>
          <p:cNvPr id="102" name="图片 101"/>
          <p:cNvPicPr>
            <a:picLocks noChangeAspect="1"/>
          </p:cNvPicPr>
          <p:nvPr/>
        </p:nvPicPr>
        <p:blipFill>
          <a:blip r:embed="rId1" cstate="email"/>
          <a:stretch>
            <a:fillRect/>
          </a:stretch>
        </p:blipFill>
        <p:spPr>
          <a:xfrm>
            <a:off x="1598018" y="4457932"/>
            <a:ext cx="900000" cy="900000"/>
          </a:xfrm>
          <a:prstGeom prst="rect">
            <a:avLst/>
          </a:prstGeom>
        </p:spPr>
      </p:pic>
      <p:sp>
        <p:nvSpPr>
          <p:cNvPr id="103" name="文本框 102"/>
          <p:cNvSpPr txBox="1"/>
          <p:nvPr/>
        </p:nvSpPr>
        <p:spPr>
          <a:xfrm>
            <a:off x="1657679" y="4497681"/>
            <a:ext cx="780371" cy="769441"/>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rPr>
              <a:t>伸</a:t>
            </a:r>
            <a:endPar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104" name="文本框 103"/>
          <p:cNvSpPr txBox="1"/>
          <p:nvPr/>
        </p:nvSpPr>
        <p:spPr>
          <a:xfrm>
            <a:off x="1575263" y="3963726"/>
            <a:ext cx="949615" cy="523220"/>
          </a:xfrm>
          <a:prstGeom prst="rect">
            <a:avLst/>
          </a:prstGeom>
          <a:noFill/>
        </p:spPr>
        <p:txBody>
          <a:bodyPr wrap="square" rtlCol="0">
            <a:spAutoFit/>
          </a:bodyPr>
          <a:lstStyle/>
          <a:p>
            <a:pPr algn="ctr"/>
            <a:r>
              <a:rPr lang="en-US" altLang="zh-CN" sz="2800" dirty="0" err="1">
                <a:solidFill>
                  <a:srgbClr val="C00000"/>
                </a:solidFill>
                <a:ea typeface="华文中宋" panose="02010600040101010101" pitchFamily="2" charset="-122"/>
              </a:rPr>
              <a:t>shēn</a:t>
            </a:r>
            <a:endParaRPr lang="zh-CN" altLang="en-US" sz="2800" dirty="0">
              <a:solidFill>
                <a:srgbClr val="C00000"/>
              </a:solidFill>
              <a:ea typeface="华文中宋" panose="02010600040101010101" pitchFamily="2" charset="-122"/>
            </a:endParaRPr>
          </a:p>
        </p:txBody>
      </p:sp>
      <p:pic>
        <p:nvPicPr>
          <p:cNvPr id="106" name="图片 105"/>
          <p:cNvPicPr>
            <a:picLocks noChangeAspect="1"/>
          </p:cNvPicPr>
          <p:nvPr/>
        </p:nvPicPr>
        <p:blipFill>
          <a:blip r:embed="rId1" cstate="email"/>
          <a:stretch>
            <a:fillRect/>
          </a:stretch>
        </p:blipFill>
        <p:spPr>
          <a:xfrm>
            <a:off x="4688946" y="4457932"/>
            <a:ext cx="900000" cy="900000"/>
          </a:xfrm>
          <a:prstGeom prst="rect">
            <a:avLst/>
          </a:prstGeom>
        </p:spPr>
      </p:pic>
      <p:sp>
        <p:nvSpPr>
          <p:cNvPr id="107" name="文本框 106"/>
          <p:cNvSpPr txBox="1"/>
          <p:nvPr/>
        </p:nvSpPr>
        <p:spPr>
          <a:xfrm>
            <a:off x="4748607" y="4497681"/>
            <a:ext cx="780371" cy="769441"/>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rPr>
              <a:t>沟</a:t>
            </a:r>
            <a:endPar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108" name="文本框 107"/>
          <p:cNvSpPr txBox="1"/>
          <p:nvPr/>
        </p:nvSpPr>
        <p:spPr>
          <a:xfrm>
            <a:off x="4680707" y="3963726"/>
            <a:ext cx="900000" cy="523220"/>
          </a:xfrm>
          <a:prstGeom prst="rect">
            <a:avLst/>
          </a:prstGeom>
          <a:noFill/>
        </p:spPr>
        <p:txBody>
          <a:bodyPr wrap="square" rtlCol="0">
            <a:spAutoFit/>
          </a:bodyPr>
          <a:lstStyle/>
          <a:p>
            <a:pPr algn="ctr"/>
            <a:r>
              <a:rPr lang="en-US" altLang="zh-CN" sz="2800" dirty="0" err="1">
                <a:solidFill>
                  <a:srgbClr val="C00000"/>
                </a:solidFill>
                <a:ea typeface="华文中宋" panose="02010600040101010101" pitchFamily="2" charset="-122"/>
              </a:rPr>
              <a:t>gōu</a:t>
            </a:r>
            <a:endParaRPr lang="zh-CN" altLang="en-US" sz="2800" dirty="0">
              <a:solidFill>
                <a:srgbClr val="C00000"/>
              </a:solidFill>
              <a:ea typeface="华文中宋" panose="02010600040101010101" pitchFamily="2" charset="-122"/>
            </a:endParaRPr>
          </a:p>
        </p:txBody>
      </p:sp>
      <p:pic>
        <p:nvPicPr>
          <p:cNvPr id="110" name="图片 109"/>
          <p:cNvPicPr>
            <a:picLocks noChangeAspect="1"/>
          </p:cNvPicPr>
          <p:nvPr/>
        </p:nvPicPr>
        <p:blipFill>
          <a:blip r:embed="rId1" cstate="email"/>
          <a:stretch>
            <a:fillRect/>
          </a:stretch>
        </p:blipFill>
        <p:spPr>
          <a:xfrm>
            <a:off x="6234410" y="4457932"/>
            <a:ext cx="900000" cy="900000"/>
          </a:xfrm>
          <a:prstGeom prst="rect">
            <a:avLst/>
          </a:prstGeom>
        </p:spPr>
      </p:pic>
      <p:sp>
        <p:nvSpPr>
          <p:cNvPr id="111" name="文本框 110"/>
          <p:cNvSpPr txBox="1"/>
          <p:nvPr/>
        </p:nvSpPr>
        <p:spPr>
          <a:xfrm>
            <a:off x="6294071" y="4497681"/>
            <a:ext cx="780371" cy="769441"/>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rPr>
              <a:t>偷</a:t>
            </a:r>
            <a:endPar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112" name="文本框 111"/>
          <p:cNvSpPr txBox="1"/>
          <p:nvPr/>
        </p:nvSpPr>
        <p:spPr>
          <a:xfrm>
            <a:off x="6327771" y="3963726"/>
            <a:ext cx="687212" cy="523220"/>
          </a:xfrm>
          <a:prstGeom prst="rect">
            <a:avLst/>
          </a:prstGeom>
          <a:noFill/>
        </p:spPr>
        <p:txBody>
          <a:bodyPr wrap="square" rtlCol="0">
            <a:spAutoFit/>
          </a:bodyPr>
          <a:lstStyle/>
          <a:p>
            <a:pPr algn="ctr"/>
            <a:r>
              <a:rPr lang="en-US" altLang="zh-CN" sz="2800" dirty="0" err="1">
                <a:solidFill>
                  <a:srgbClr val="C00000"/>
                </a:solidFill>
                <a:ea typeface="华文中宋" panose="02010600040101010101" pitchFamily="2" charset="-122"/>
              </a:rPr>
              <a:t>tōu</a:t>
            </a:r>
            <a:endParaRPr lang="zh-CN" altLang="en-US" sz="2800" dirty="0">
              <a:solidFill>
                <a:srgbClr val="C00000"/>
              </a:solidFill>
              <a:ea typeface="华文中宋" panose="02010600040101010101" pitchFamily="2" charset="-122"/>
            </a:endParaRPr>
          </a:p>
        </p:txBody>
      </p:sp>
      <p:pic>
        <p:nvPicPr>
          <p:cNvPr id="114" name="图片 113"/>
          <p:cNvPicPr>
            <a:picLocks noChangeAspect="1"/>
          </p:cNvPicPr>
          <p:nvPr/>
        </p:nvPicPr>
        <p:blipFill>
          <a:blip r:embed="rId1" cstate="email"/>
          <a:stretch>
            <a:fillRect/>
          </a:stretch>
        </p:blipFill>
        <p:spPr>
          <a:xfrm>
            <a:off x="7779874" y="4457932"/>
            <a:ext cx="900000" cy="900000"/>
          </a:xfrm>
          <a:prstGeom prst="rect">
            <a:avLst/>
          </a:prstGeom>
        </p:spPr>
      </p:pic>
      <p:sp>
        <p:nvSpPr>
          <p:cNvPr id="115" name="文本框 114"/>
          <p:cNvSpPr txBox="1"/>
          <p:nvPr/>
        </p:nvSpPr>
        <p:spPr>
          <a:xfrm>
            <a:off x="7839535" y="4497681"/>
            <a:ext cx="780371" cy="769441"/>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rPr>
              <a:t>追</a:t>
            </a:r>
            <a:endPar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116" name="文本框 115"/>
          <p:cNvSpPr txBox="1"/>
          <p:nvPr/>
        </p:nvSpPr>
        <p:spPr>
          <a:xfrm>
            <a:off x="7695570" y="3962292"/>
            <a:ext cx="1042542" cy="523220"/>
          </a:xfrm>
          <a:prstGeom prst="rect">
            <a:avLst/>
          </a:prstGeom>
          <a:noFill/>
        </p:spPr>
        <p:txBody>
          <a:bodyPr wrap="square" rtlCol="0">
            <a:spAutoFit/>
          </a:bodyPr>
          <a:lstStyle/>
          <a:p>
            <a:pPr algn="ctr"/>
            <a:r>
              <a:rPr lang="en-US" altLang="zh-CN" sz="2800" dirty="0" err="1">
                <a:solidFill>
                  <a:srgbClr val="C00000"/>
                </a:solidFill>
                <a:ea typeface="华文中宋" panose="02010600040101010101" pitchFamily="2" charset="-122"/>
              </a:rPr>
              <a:t>zhuī</a:t>
            </a:r>
            <a:endParaRPr lang="zh-CN" altLang="en-US" sz="2800" dirty="0">
              <a:solidFill>
                <a:srgbClr val="C00000"/>
              </a:solidFill>
              <a:ea typeface="华文中宋" panose="02010600040101010101" pitchFamily="2" charset="-122"/>
            </a:endParaRPr>
          </a:p>
        </p:txBody>
      </p:sp>
      <p:pic>
        <p:nvPicPr>
          <p:cNvPr id="118" name="图片 117"/>
          <p:cNvPicPr>
            <a:picLocks noChangeAspect="1"/>
          </p:cNvPicPr>
          <p:nvPr/>
        </p:nvPicPr>
        <p:blipFill>
          <a:blip r:embed="rId1" cstate="email"/>
          <a:stretch>
            <a:fillRect/>
          </a:stretch>
        </p:blipFill>
        <p:spPr>
          <a:xfrm>
            <a:off x="9325338" y="4457932"/>
            <a:ext cx="900000" cy="900000"/>
          </a:xfrm>
          <a:prstGeom prst="rect">
            <a:avLst/>
          </a:prstGeom>
        </p:spPr>
      </p:pic>
      <p:sp>
        <p:nvSpPr>
          <p:cNvPr id="119" name="文本框 118"/>
          <p:cNvSpPr txBox="1"/>
          <p:nvPr/>
        </p:nvSpPr>
        <p:spPr>
          <a:xfrm>
            <a:off x="9384999" y="4497681"/>
            <a:ext cx="780371" cy="769441"/>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rPr>
              <a:t>腰</a:t>
            </a:r>
            <a:endParaRPr lang="zh-CN" altLang="en-US" sz="44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120" name="文本框 119"/>
          <p:cNvSpPr txBox="1"/>
          <p:nvPr/>
        </p:nvSpPr>
        <p:spPr>
          <a:xfrm>
            <a:off x="9331614" y="3963726"/>
            <a:ext cx="863300" cy="523220"/>
          </a:xfrm>
          <a:prstGeom prst="rect">
            <a:avLst/>
          </a:prstGeom>
          <a:noFill/>
        </p:spPr>
        <p:txBody>
          <a:bodyPr wrap="square" rtlCol="0">
            <a:spAutoFit/>
          </a:bodyPr>
          <a:lstStyle/>
          <a:p>
            <a:pPr algn="ctr"/>
            <a:r>
              <a:rPr lang="en-US" altLang="zh-CN" sz="2800" dirty="0" err="1">
                <a:solidFill>
                  <a:srgbClr val="C00000"/>
                </a:solidFill>
                <a:ea typeface="华文中宋" panose="02010600040101010101" pitchFamily="2" charset="-122"/>
              </a:rPr>
              <a:t>yāo</a:t>
            </a:r>
            <a:endParaRPr lang="zh-CN" altLang="en-US" sz="2800" dirty="0">
              <a:solidFill>
                <a:srgbClr val="C00000"/>
              </a:solidFill>
              <a:ea typeface="华文中宋" panose="02010600040101010101" pitchFamily="2" charset="-122"/>
            </a:endParaRPr>
          </a:p>
        </p:txBody>
      </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0"/>
                                  </p:stCondLst>
                                  <p:childTnLst>
                                    <p:animRot by="120000">
                                      <p:cBhvr>
                                        <p:cTn id="6" dur="100" fill="hold">
                                          <p:stCondLst>
                                            <p:cond delay="0"/>
                                          </p:stCondLst>
                                        </p:cTn>
                                        <p:tgtEl>
                                          <p:spTgt spid="28"/>
                                        </p:tgtEl>
                                        <p:attrNameLst>
                                          <p:attrName>r</p:attrName>
                                        </p:attrNameLst>
                                      </p:cBhvr>
                                    </p:animRot>
                                    <p:animRot by="-240000">
                                      <p:cBhvr>
                                        <p:cTn id="7" dur="200" fill="hold">
                                          <p:stCondLst>
                                            <p:cond delay="200"/>
                                          </p:stCondLst>
                                        </p:cTn>
                                        <p:tgtEl>
                                          <p:spTgt spid="28"/>
                                        </p:tgtEl>
                                        <p:attrNameLst>
                                          <p:attrName>r</p:attrName>
                                        </p:attrNameLst>
                                      </p:cBhvr>
                                    </p:animRot>
                                    <p:animRot by="240000">
                                      <p:cBhvr>
                                        <p:cTn id="8" dur="200" fill="hold">
                                          <p:stCondLst>
                                            <p:cond delay="400"/>
                                          </p:stCondLst>
                                        </p:cTn>
                                        <p:tgtEl>
                                          <p:spTgt spid="28"/>
                                        </p:tgtEl>
                                        <p:attrNameLst>
                                          <p:attrName>r</p:attrName>
                                        </p:attrNameLst>
                                      </p:cBhvr>
                                    </p:animRot>
                                    <p:animRot by="-240000">
                                      <p:cBhvr>
                                        <p:cTn id="9" dur="200" fill="hold">
                                          <p:stCondLst>
                                            <p:cond delay="600"/>
                                          </p:stCondLst>
                                        </p:cTn>
                                        <p:tgtEl>
                                          <p:spTgt spid="28"/>
                                        </p:tgtEl>
                                        <p:attrNameLst>
                                          <p:attrName>r</p:attrName>
                                        </p:attrNameLst>
                                      </p:cBhvr>
                                    </p:animRot>
                                    <p:animRot by="120000">
                                      <p:cBhvr>
                                        <p:cTn id="10" dur="200" fill="hold">
                                          <p:stCondLst>
                                            <p:cond delay="800"/>
                                          </p:stCondLst>
                                        </p:cTn>
                                        <p:tgtEl>
                                          <p:spTgt spid="2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500" fill="hold"/>
                                        <p:tgtEl>
                                          <p:spTgt spid="52"/>
                                        </p:tgtEl>
                                        <p:attrNameLst>
                                          <p:attrName>ppt_w</p:attrName>
                                        </p:attrNameLst>
                                      </p:cBhvr>
                                      <p:tavLst>
                                        <p:tav tm="0">
                                          <p:val>
                                            <p:fltVal val="0"/>
                                          </p:val>
                                        </p:tav>
                                        <p:tav tm="100000">
                                          <p:val>
                                            <p:strVal val="#ppt_w"/>
                                          </p:val>
                                        </p:tav>
                                      </p:tavLst>
                                    </p:anim>
                                    <p:anim calcmode="lin" valueType="num">
                                      <p:cBhvr>
                                        <p:cTn id="16" dur="500" fill="hold"/>
                                        <p:tgtEl>
                                          <p:spTgt spid="52"/>
                                        </p:tgtEl>
                                        <p:attrNameLst>
                                          <p:attrName>ppt_h</p:attrName>
                                        </p:attrNameLst>
                                      </p:cBhvr>
                                      <p:tavLst>
                                        <p:tav tm="0">
                                          <p:val>
                                            <p:fltVal val="0"/>
                                          </p:val>
                                        </p:tav>
                                        <p:tav tm="100000">
                                          <p:val>
                                            <p:strVal val="#ppt_h"/>
                                          </p:val>
                                        </p:tav>
                                      </p:tavLst>
                                    </p:anim>
                                    <p:animEffect transition="in" filter="fade">
                                      <p:cBhvr>
                                        <p:cTn id="17" dur="500"/>
                                        <p:tgtEl>
                                          <p:spTgt spid="52"/>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56"/>
                                        </p:tgtEl>
                                        <p:attrNameLst>
                                          <p:attrName>style.visibility</p:attrName>
                                        </p:attrNameLst>
                                      </p:cBhvr>
                                      <p:to>
                                        <p:strVal val="visible"/>
                                      </p:to>
                                    </p:set>
                                    <p:anim calcmode="lin" valueType="num">
                                      <p:cBhvr>
                                        <p:cTn id="22" dur="500" fill="hold"/>
                                        <p:tgtEl>
                                          <p:spTgt spid="56"/>
                                        </p:tgtEl>
                                        <p:attrNameLst>
                                          <p:attrName>ppt_w</p:attrName>
                                        </p:attrNameLst>
                                      </p:cBhvr>
                                      <p:tavLst>
                                        <p:tav tm="0">
                                          <p:val>
                                            <p:fltVal val="0"/>
                                          </p:val>
                                        </p:tav>
                                        <p:tav tm="100000">
                                          <p:val>
                                            <p:strVal val="#ppt_w"/>
                                          </p:val>
                                        </p:tav>
                                      </p:tavLst>
                                    </p:anim>
                                    <p:anim calcmode="lin" valueType="num">
                                      <p:cBhvr>
                                        <p:cTn id="23" dur="500" fill="hold"/>
                                        <p:tgtEl>
                                          <p:spTgt spid="56"/>
                                        </p:tgtEl>
                                        <p:attrNameLst>
                                          <p:attrName>ppt_h</p:attrName>
                                        </p:attrNameLst>
                                      </p:cBhvr>
                                      <p:tavLst>
                                        <p:tav tm="0">
                                          <p:val>
                                            <p:fltVal val="0"/>
                                          </p:val>
                                        </p:tav>
                                        <p:tav tm="100000">
                                          <p:val>
                                            <p:strVal val="#ppt_h"/>
                                          </p:val>
                                        </p:tav>
                                      </p:tavLst>
                                    </p:anim>
                                    <p:animEffect transition="in" filter="fade">
                                      <p:cBhvr>
                                        <p:cTn id="24" dur="500"/>
                                        <p:tgtEl>
                                          <p:spTgt spid="56"/>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64"/>
                                        </p:tgtEl>
                                        <p:attrNameLst>
                                          <p:attrName>style.visibility</p:attrName>
                                        </p:attrNameLst>
                                      </p:cBhvr>
                                      <p:to>
                                        <p:strVal val="visible"/>
                                      </p:to>
                                    </p:set>
                                    <p:anim calcmode="lin" valueType="num">
                                      <p:cBhvr>
                                        <p:cTn id="36" dur="500" fill="hold"/>
                                        <p:tgtEl>
                                          <p:spTgt spid="64"/>
                                        </p:tgtEl>
                                        <p:attrNameLst>
                                          <p:attrName>ppt_w</p:attrName>
                                        </p:attrNameLst>
                                      </p:cBhvr>
                                      <p:tavLst>
                                        <p:tav tm="0">
                                          <p:val>
                                            <p:fltVal val="0"/>
                                          </p:val>
                                        </p:tav>
                                        <p:tav tm="100000">
                                          <p:val>
                                            <p:strVal val="#ppt_w"/>
                                          </p:val>
                                        </p:tav>
                                      </p:tavLst>
                                    </p:anim>
                                    <p:anim calcmode="lin" valueType="num">
                                      <p:cBhvr>
                                        <p:cTn id="37" dur="500" fill="hold"/>
                                        <p:tgtEl>
                                          <p:spTgt spid="64"/>
                                        </p:tgtEl>
                                        <p:attrNameLst>
                                          <p:attrName>ppt_h</p:attrName>
                                        </p:attrNameLst>
                                      </p:cBhvr>
                                      <p:tavLst>
                                        <p:tav tm="0">
                                          <p:val>
                                            <p:fltVal val="0"/>
                                          </p:val>
                                        </p:tav>
                                        <p:tav tm="100000">
                                          <p:val>
                                            <p:strVal val="#ppt_h"/>
                                          </p:val>
                                        </p:tav>
                                      </p:tavLst>
                                    </p:anim>
                                    <p:animEffect transition="in" filter="fade">
                                      <p:cBhvr>
                                        <p:cTn id="38" dur="500"/>
                                        <p:tgtEl>
                                          <p:spTgt spid="64"/>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72"/>
                                        </p:tgtEl>
                                        <p:attrNameLst>
                                          <p:attrName>style.visibility</p:attrName>
                                        </p:attrNameLst>
                                      </p:cBhvr>
                                      <p:to>
                                        <p:strVal val="visible"/>
                                      </p:to>
                                    </p:set>
                                    <p:anim calcmode="lin" valueType="num">
                                      <p:cBhvr>
                                        <p:cTn id="50" dur="500" fill="hold"/>
                                        <p:tgtEl>
                                          <p:spTgt spid="72"/>
                                        </p:tgtEl>
                                        <p:attrNameLst>
                                          <p:attrName>ppt_w</p:attrName>
                                        </p:attrNameLst>
                                      </p:cBhvr>
                                      <p:tavLst>
                                        <p:tav tm="0">
                                          <p:val>
                                            <p:fltVal val="0"/>
                                          </p:val>
                                        </p:tav>
                                        <p:tav tm="100000">
                                          <p:val>
                                            <p:strVal val="#ppt_w"/>
                                          </p:val>
                                        </p:tav>
                                      </p:tavLst>
                                    </p:anim>
                                    <p:anim calcmode="lin" valueType="num">
                                      <p:cBhvr>
                                        <p:cTn id="51" dur="500" fill="hold"/>
                                        <p:tgtEl>
                                          <p:spTgt spid="72"/>
                                        </p:tgtEl>
                                        <p:attrNameLst>
                                          <p:attrName>ppt_h</p:attrName>
                                        </p:attrNameLst>
                                      </p:cBhvr>
                                      <p:tavLst>
                                        <p:tav tm="0">
                                          <p:val>
                                            <p:fltVal val="0"/>
                                          </p:val>
                                        </p:tav>
                                        <p:tav tm="100000">
                                          <p:val>
                                            <p:strVal val="#ppt_h"/>
                                          </p:val>
                                        </p:tav>
                                      </p:tavLst>
                                    </p:anim>
                                    <p:animEffect transition="in" filter="fade">
                                      <p:cBhvr>
                                        <p:cTn id="52" dur="500"/>
                                        <p:tgtEl>
                                          <p:spTgt spid="72"/>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104"/>
                                        </p:tgtEl>
                                        <p:attrNameLst>
                                          <p:attrName>style.visibility</p:attrName>
                                        </p:attrNameLst>
                                      </p:cBhvr>
                                      <p:to>
                                        <p:strVal val="visible"/>
                                      </p:to>
                                    </p:set>
                                    <p:anim calcmode="lin" valueType="num">
                                      <p:cBhvr>
                                        <p:cTn id="57" dur="500" fill="hold"/>
                                        <p:tgtEl>
                                          <p:spTgt spid="104"/>
                                        </p:tgtEl>
                                        <p:attrNameLst>
                                          <p:attrName>ppt_w</p:attrName>
                                        </p:attrNameLst>
                                      </p:cBhvr>
                                      <p:tavLst>
                                        <p:tav tm="0">
                                          <p:val>
                                            <p:fltVal val="0"/>
                                          </p:val>
                                        </p:tav>
                                        <p:tav tm="100000">
                                          <p:val>
                                            <p:strVal val="#ppt_w"/>
                                          </p:val>
                                        </p:tav>
                                      </p:tavLst>
                                    </p:anim>
                                    <p:anim calcmode="lin" valueType="num">
                                      <p:cBhvr>
                                        <p:cTn id="58" dur="500" fill="hold"/>
                                        <p:tgtEl>
                                          <p:spTgt spid="104"/>
                                        </p:tgtEl>
                                        <p:attrNameLst>
                                          <p:attrName>ppt_h</p:attrName>
                                        </p:attrNameLst>
                                      </p:cBhvr>
                                      <p:tavLst>
                                        <p:tav tm="0">
                                          <p:val>
                                            <p:fltVal val="0"/>
                                          </p:val>
                                        </p:tav>
                                        <p:tav tm="100000">
                                          <p:val>
                                            <p:strVal val="#ppt_h"/>
                                          </p:val>
                                        </p:tav>
                                      </p:tavLst>
                                    </p:anim>
                                    <p:animEffect transition="in" filter="fade">
                                      <p:cBhvr>
                                        <p:cTn id="59" dur="500"/>
                                        <p:tgtEl>
                                          <p:spTgt spid="104"/>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100"/>
                                        </p:tgtEl>
                                        <p:attrNameLst>
                                          <p:attrName>style.visibility</p:attrName>
                                        </p:attrNameLst>
                                      </p:cBhvr>
                                      <p:to>
                                        <p:strVal val="visible"/>
                                      </p:to>
                                    </p:set>
                                    <p:anim calcmode="lin" valueType="num">
                                      <p:cBhvr>
                                        <p:cTn id="64" dur="500" fill="hold"/>
                                        <p:tgtEl>
                                          <p:spTgt spid="100"/>
                                        </p:tgtEl>
                                        <p:attrNameLst>
                                          <p:attrName>ppt_w</p:attrName>
                                        </p:attrNameLst>
                                      </p:cBhvr>
                                      <p:tavLst>
                                        <p:tav tm="0">
                                          <p:val>
                                            <p:fltVal val="0"/>
                                          </p:val>
                                        </p:tav>
                                        <p:tav tm="100000">
                                          <p:val>
                                            <p:strVal val="#ppt_w"/>
                                          </p:val>
                                        </p:tav>
                                      </p:tavLst>
                                    </p:anim>
                                    <p:anim calcmode="lin" valueType="num">
                                      <p:cBhvr>
                                        <p:cTn id="65" dur="500" fill="hold"/>
                                        <p:tgtEl>
                                          <p:spTgt spid="100"/>
                                        </p:tgtEl>
                                        <p:attrNameLst>
                                          <p:attrName>ppt_h</p:attrName>
                                        </p:attrNameLst>
                                      </p:cBhvr>
                                      <p:tavLst>
                                        <p:tav tm="0">
                                          <p:val>
                                            <p:fltVal val="0"/>
                                          </p:val>
                                        </p:tav>
                                        <p:tav tm="100000">
                                          <p:val>
                                            <p:strVal val="#ppt_h"/>
                                          </p:val>
                                        </p:tav>
                                      </p:tavLst>
                                    </p:anim>
                                    <p:animEffect transition="in" filter="fade">
                                      <p:cBhvr>
                                        <p:cTn id="66" dur="500"/>
                                        <p:tgtEl>
                                          <p:spTgt spid="100"/>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108"/>
                                        </p:tgtEl>
                                        <p:attrNameLst>
                                          <p:attrName>style.visibility</p:attrName>
                                        </p:attrNameLst>
                                      </p:cBhvr>
                                      <p:to>
                                        <p:strVal val="visible"/>
                                      </p:to>
                                    </p:set>
                                    <p:anim calcmode="lin" valueType="num">
                                      <p:cBhvr>
                                        <p:cTn id="71" dur="500" fill="hold"/>
                                        <p:tgtEl>
                                          <p:spTgt spid="108"/>
                                        </p:tgtEl>
                                        <p:attrNameLst>
                                          <p:attrName>ppt_w</p:attrName>
                                        </p:attrNameLst>
                                      </p:cBhvr>
                                      <p:tavLst>
                                        <p:tav tm="0">
                                          <p:val>
                                            <p:fltVal val="0"/>
                                          </p:val>
                                        </p:tav>
                                        <p:tav tm="100000">
                                          <p:val>
                                            <p:strVal val="#ppt_w"/>
                                          </p:val>
                                        </p:tav>
                                      </p:tavLst>
                                    </p:anim>
                                    <p:anim calcmode="lin" valueType="num">
                                      <p:cBhvr>
                                        <p:cTn id="72" dur="500" fill="hold"/>
                                        <p:tgtEl>
                                          <p:spTgt spid="108"/>
                                        </p:tgtEl>
                                        <p:attrNameLst>
                                          <p:attrName>ppt_h</p:attrName>
                                        </p:attrNameLst>
                                      </p:cBhvr>
                                      <p:tavLst>
                                        <p:tav tm="0">
                                          <p:val>
                                            <p:fltVal val="0"/>
                                          </p:val>
                                        </p:tav>
                                        <p:tav tm="100000">
                                          <p:val>
                                            <p:strVal val="#ppt_h"/>
                                          </p:val>
                                        </p:tav>
                                      </p:tavLst>
                                    </p:anim>
                                    <p:animEffect transition="in" filter="fade">
                                      <p:cBhvr>
                                        <p:cTn id="73" dur="500"/>
                                        <p:tgtEl>
                                          <p:spTgt spid="108"/>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112"/>
                                        </p:tgtEl>
                                        <p:attrNameLst>
                                          <p:attrName>style.visibility</p:attrName>
                                        </p:attrNameLst>
                                      </p:cBhvr>
                                      <p:to>
                                        <p:strVal val="visible"/>
                                      </p:to>
                                    </p:set>
                                    <p:anim calcmode="lin" valueType="num">
                                      <p:cBhvr>
                                        <p:cTn id="78" dur="500" fill="hold"/>
                                        <p:tgtEl>
                                          <p:spTgt spid="112"/>
                                        </p:tgtEl>
                                        <p:attrNameLst>
                                          <p:attrName>ppt_w</p:attrName>
                                        </p:attrNameLst>
                                      </p:cBhvr>
                                      <p:tavLst>
                                        <p:tav tm="0">
                                          <p:val>
                                            <p:fltVal val="0"/>
                                          </p:val>
                                        </p:tav>
                                        <p:tav tm="100000">
                                          <p:val>
                                            <p:strVal val="#ppt_w"/>
                                          </p:val>
                                        </p:tav>
                                      </p:tavLst>
                                    </p:anim>
                                    <p:anim calcmode="lin" valueType="num">
                                      <p:cBhvr>
                                        <p:cTn id="79" dur="500" fill="hold"/>
                                        <p:tgtEl>
                                          <p:spTgt spid="112"/>
                                        </p:tgtEl>
                                        <p:attrNameLst>
                                          <p:attrName>ppt_h</p:attrName>
                                        </p:attrNameLst>
                                      </p:cBhvr>
                                      <p:tavLst>
                                        <p:tav tm="0">
                                          <p:val>
                                            <p:fltVal val="0"/>
                                          </p:val>
                                        </p:tav>
                                        <p:tav tm="100000">
                                          <p:val>
                                            <p:strVal val="#ppt_h"/>
                                          </p:val>
                                        </p:tav>
                                      </p:tavLst>
                                    </p:anim>
                                    <p:animEffect transition="in" filter="fade">
                                      <p:cBhvr>
                                        <p:cTn id="80" dur="500"/>
                                        <p:tgtEl>
                                          <p:spTgt spid="112"/>
                                        </p:tgtEl>
                                      </p:cBhvr>
                                    </p:animEffect>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grpId="0" nodeType="clickEffect">
                                  <p:stCondLst>
                                    <p:cond delay="0"/>
                                  </p:stCondLst>
                                  <p:childTnLst>
                                    <p:set>
                                      <p:cBhvr>
                                        <p:cTn id="84" dur="1" fill="hold">
                                          <p:stCondLst>
                                            <p:cond delay="0"/>
                                          </p:stCondLst>
                                        </p:cTn>
                                        <p:tgtEl>
                                          <p:spTgt spid="116"/>
                                        </p:tgtEl>
                                        <p:attrNameLst>
                                          <p:attrName>style.visibility</p:attrName>
                                        </p:attrNameLst>
                                      </p:cBhvr>
                                      <p:to>
                                        <p:strVal val="visible"/>
                                      </p:to>
                                    </p:set>
                                    <p:anim calcmode="lin" valueType="num">
                                      <p:cBhvr>
                                        <p:cTn id="85" dur="500" fill="hold"/>
                                        <p:tgtEl>
                                          <p:spTgt spid="116"/>
                                        </p:tgtEl>
                                        <p:attrNameLst>
                                          <p:attrName>ppt_w</p:attrName>
                                        </p:attrNameLst>
                                      </p:cBhvr>
                                      <p:tavLst>
                                        <p:tav tm="0">
                                          <p:val>
                                            <p:fltVal val="0"/>
                                          </p:val>
                                        </p:tav>
                                        <p:tav tm="100000">
                                          <p:val>
                                            <p:strVal val="#ppt_w"/>
                                          </p:val>
                                        </p:tav>
                                      </p:tavLst>
                                    </p:anim>
                                    <p:anim calcmode="lin" valueType="num">
                                      <p:cBhvr>
                                        <p:cTn id="86" dur="500" fill="hold"/>
                                        <p:tgtEl>
                                          <p:spTgt spid="116"/>
                                        </p:tgtEl>
                                        <p:attrNameLst>
                                          <p:attrName>ppt_h</p:attrName>
                                        </p:attrNameLst>
                                      </p:cBhvr>
                                      <p:tavLst>
                                        <p:tav tm="0">
                                          <p:val>
                                            <p:fltVal val="0"/>
                                          </p:val>
                                        </p:tav>
                                        <p:tav tm="100000">
                                          <p:val>
                                            <p:strVal val="#ppt_h"/>
                                          </p:val>
                                        </p:tav>
                                      </p:tavLst>
                                    </p:anim>
                                    <p:animEffect transition="in" filter="fade">
                                      <p:cBhvr>
                                        <p:cTn id="87" dur="500"/>
                                        <p:tgtEl>
                                          <p:spTgt spid="116"/>
                                        </p:tgtEl>
                                      </p:cBhvr>
                                    </p:animEffect>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grpId="0" nodeType="clickEffect">
                                  <p:stCondLst>
                                    <p:cond delay="0"/>
                                  </p:stCondLst>
                                  <p:childTnLst>
                                    <p:set>
                                      <p:cBhvr>
                                        <p:cTn id="91" dur="1" fill="hold">
                                          <p:stCondLst>
                                            <p:cond delay="0"/>
                                          </p:stCondLst>
                                        </p:cTn>
                                        <p:tgtEl>
                                          <p:spTgt spid="120"/>
                                        </p:tgtEl>
                                        <p:attrNameLst>
                                          <p:attrName>style.visibility</p:attrName>
                                        </p:attrNameLst>
                                      </p:cBhvr>
                                      <p:to>
                                        <p:strVal val="visible"/>
                                      </p:to>
                                    </p:set>
                                    <p:anim calcmode="lin" valueType="num">
                                      <p:cBhvr>
                                        <p:cTn id="92" dur="500" fill="hold"/>
                                        <p:tgtEl>
                                          <p:spTgt spid="120"/>
                                        </p:tgtEl>
                                        <p:attrNameLst>
                                          <p:attrName>ppt_w</p:attrName>
                                        </p:attrNameLst>
                                      </p:cBhvr>
                                      <p:tavLst>
                                        <p:tav tm="0">
                                          <p:val>
                                            <p:fltVal val="0"/>
                                          </p:val>
                                        </p:tav>
                                        <p:tav tm="100000">
                                          <p:val>
                                            <p:strVal val="#ppt_w"/>
                                          </p:val>
                                        </p:tav>
                                      </p:tavLst>
                                    </p:anim>
                                    <p:anim calcmode="lin" valueType="num">
                                      <p:cBhvr>
                                        <p:cTn id="93" dur="500" fill="hold"/>
                                        <p:tgtEl>
                                          <p:spTgt spid="120"/>
                                        </p:tgtEl>
                                        <p:attrNameLst>
                                          <p:attrName>ppt_h</p:attrName>
                                        </p:attrNameLst>
                                      </p:cBhvr>
                                      <p:tavLst>
                                        <p:tav tm="0">
                                          <p:val>
                                            <p:fltVal val="0"/>
                                          </p:val>
                                        </p:tav>
                                        <p:tav tm="100000">
                                          <p:val>
                                            <p:strVal val="#ppt_h"/>
                                          </p:val>
                                        </p:tav>
                                      </p:tavLst>
                                    </p:anim>
                                    <p:animEffect transition="in" filter="fade">
                                      <p:cBhvr>
                                        <p:cTn id="94"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2" grpId="0"/>
      <p:bldP spid="60" grpId="0"/>
      <p:bldP spid="64" grpId="0"/>
      <p:bldP spid="68" grpId="0"/>
      <p:bldP spid="72" grpId="0"/>
      <p:bldP spid="100" grpId="0"/>
      <p:bldP spid="104" grpId="0"/>
      <p:bldP spid="108" grpId="0"/>
      <p:bldP spid="112" grpId="0"/>
      <p:bldP spid="116" grpId="0"/>
      <p:bldP spid="1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7061201" y="4060614"/>
            <a:ext cx="3517900" cy="850900"/>
          </a:xfrm>
          <a:prstGeom prst="roundRect">
            <a:avLst/>
          </a:prstGeom>
          <a:solidFill>
            <a:schemeClr val="bg1"/>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9060101010101" pitchFamily="49" charset="-122"/>
              <a:ea typeface="黑体" panose="02010609060101010101" pitchFamily="49" charset="-122"/>
            </a:endParaRPr>
          </a:p>
        </p:txBody>
      </p:sp>
      <p:sp>
        <p:nvSpPr>
          <p:cNvPr id="26" name="圆角矩形 25"/>
          <p:cNvSpPr/>
          <p:nvPr/>
        </p:nvSpPr>
        <p:spPr>
          <a:xfrm>
            <a:off x="2197101" y="4060614"/>
            <a:ext cx="3517900" cy="850900"/>
          </a:xfrm>
          <a:prstGeom prst="roundRect">
            <a:avLst/>
          </a:prstGeom>
          <a:solidFill>
            <a:schemeClr val="bg1"/>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9060101010101" pitchFamily="49" charset="-122"/>
              <a:ea typeface="黑体" panose="02010609060101010101" pitchFamily="49" charset="-122"/>
            </a:endParaRPr>
          </a:p>
        </p:txBody>
      </p:sp>
      <p:sp>
        <p:nvSpPr>
          <p:cNvPr id="25" name="圆角矩形 24"/>
          <p:cNvSpPr/>
          <p:nvPr/>
        </p:nvSpPr>
        <p:spPr>
          <a:xfrm>
            <a:off x="7073901" y="2638214"/>
            <a:ext cx="3517900" cy="850900"/>
          </a:xfrm>
          <a:prstGeom prst="roundRect">
            <a:avLst/>
          </a:prstGeom>
          <a:solidFill>
            <a:schemeClr val="bg1"/>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9060101010101" pitchFamily="49" charset="-122"/>
              <a:ea typeface="黑体" panose="02010609060101010101" pitchFamily="49" charset="-122"/>
            </a:endParaRPr>
          </a:p>
        </p:txBody>
      </p:sp>
      <p:pic>
        <p:nvPicPr>
          <p:cNvPr id="15" name="图片 14" descr="卡通皇冠边框背景装饰"/>
          <p:cNvPicPr>
            <a:picLocks noChangeAspect="1"/>
          </p:cNvPicPr>
          <p:nvPr/>
        </p:nvPicPr>
        <p:blipFill>
          <a:blip r:embed="rId1" cstate="email"/>
          <a:srcRect/>
          <a:stretch>
            <a:fillRect/>
          </a:stretch>
        </p:blipFill>
        <p:spPr>
          <a:xfrm>
            <a:off x="3626273" y="243841"/>
            <a:ext cx="4912360" cy="1445260"/>
          </a:xfrm>
          <a:prstGeom prst="rect">
            <a:avLst/>
          </a:prstGeom>
        </p:spPr>
      </p:pic>
      <p:sp>
        <p:nvSpPr>
          <p:cNvPr id="22" name="圆角矩形 21"/>
          <p:cNvSpPr/>
          <p:nvPr/>
        </p:nvSpPr>
        <p:spPr>
          <a:xfrm>
            <a:off x="2197101" y="2638214"/>
            <a:ext cx="3517900" cy="850900"/>
          </a:xfrm>
          <a:prstGeom prst="roundRect">
            <a:avLst/>
          </a:prstGeom>
          <a:solidFill>
            <a:schemeClr val="bg1"/>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9060101010101" pitchFamily="49" charset="-122"/>
              <a:ea typeface="黑体" panose="02010609060101010101" pitchFamily="49" charset="-122"/>
            </a:endParaRPr>
          </a:p>
        </p:txBody>
      </p:sp>
      <p:pic>
        <p:nvPicPr>
          <p:cNvPr id="4" name="图片 3" descr="26"/>
          <p:cNvPicPr>
            <a:picLocks noChangeAspect="1"/>
          </p:cNvPicPr>
          <p:nvPr/>
        </p:nvPicPr>
        <p:blipFill>
          <a:blip r:embed="rId2" cstate="email"/>
          <a:srcRect/>
          <a:stretch>
            <a:fillRect/>
          </a:stretch>
        </p:blipFill>
        <p:spPr>
          <a:xfrm>
            <a:off x="1341545" y="3902288"/>
            <a:ext cx="1147233" cy="1131993"/>
          </a:xfrm>
          <a:prstGeom prst="rect">
            <a:avLst/>
          </a:prstGeom>
        </p:spPr>
      </p:pic>
      <p:pic>
        <p:nvPicPr>
          <p:cNvPr id="2" name="图片 1" descr="26"/>
          <p:cNvPicPr>
            <a:picLocks noChangeAspect="1"/>
          </p:cNvPicPr>
          <p:nvPr/>
        </p:nvPicPr>
        <p:blipFill>
          <a:blip r:embed="rId2" cstate="email"/>
          <a:srcRect/>
          <a:stretch>
            <a:fillRect/>
          </a:stretch>
        </p:blipFill>
        <p:spPr>
          <a:xfrm>
            <a:off x="1341545" y="2491741"/>
            <a:ext cx="1147233" cy="1131993"/>
          </a:xfrm>
          <a:prstGeom prst="rect">
            <a:avLst/>
          </a:prstGeom>
        </p:spPr>
      </p:pic>
      <p:sp>
        <p:nvSpPr>
          <p:cNvPr id="12" name="文本框 11"/>
          <p:cNvSpPr txBox="1"/>
          <p:nvPr/>
        </p:nvSpPr>
        <p:spPr>
          <a:xfrm>
            <a:off x="4701836" y="535874"/>
            <a:ext cx="2813728" cy="995209"/>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rPr>
              <a:t>目 录</a:t>
            </a:r>
            <a:endPar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endParaRPr>
          </a:p>
        </p:txBody>
      </p:sp>
      <p:sp>
        <p:nvSpPr>
          <p:cNvPr id="21" name="文本框 20"/>
          <p:cNvSpPr txBox="1"/>
          <p:nvPr/>
        </p:nvSpPr>
        <p:spPr>
          <a:xfrm>
            <a:off x="2589108" y="2750820"/>
            <a:ext cx="2752513" cy="584775"/>
          </a:xfrm>
          <a:prstGeom prst="rect">
            <a:avLst/>
          </a:prstGeom>
          <a:noFill/>
        </p:spPr>
        <p:txBody>
          <a:bodyPr wrap="square" rtlCol="0">
            <a:spAutoFit/>
          </a:bodyPr>
          <a:lstStyle/>
          <a:p>
            <a:pPr algn="l"/>
            <a:r>
              <a:rPr lang="zh-CN" altLang="en-US" sz="3200" dirty="0">
                <a:ln w="9525">
                  <a:noFill/>
                </a:ln>
                <a:latin typeface="黑体" panose="02010609060101010101" pitchFamily="49" charset="-122"/>
                <a:ea typeface="黑体" panose="02010609060101010101" pitchFamily="49" charset="-122"/>
              </a:rPr>
              <a:t>学习目标</a:t>
            </a:r>
            <a:endParaRPr lang="zh-CN" altLang="en-US" sz="3200" dirty="0">
              <a:ln w="9525">
                <a:noFill/>
              </a:ln>
              <a:latin typeface="黑体" panose="02010609060101010101" pitchFamily="49" charset="-122"/>
              <a:ea typeface="黑体" panose="02010609060101010101" pitchFamily="49" charset="-122"/>
            </a:endParaRPr>
          </a:p>
        </p:txBody>
      </p:sp>
      <p:sp>
        <p:nvSpPr>
          <p:cNvPr id="9" name="文本框 8"/>
          <p:cNvSpPr txBox="1"/>
          <p:nvPr/>
        </p:nvSpPr>
        <p:spPr>
          <a:xfrm>
            <a:off x="1240756" y="2712587"/>
            <a:ext cx="1348808" cy="748988"/>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en-US" altLang="zh-CN" sz="4265">
                <a:solidFill>
                  <a:schemeClr val="tx1"/>
                </a:solidFill>
                <a:effectLst/>
                <a:latin typeface="黑体" panose="02010609060101010101" pitchFamily="49" charset="-122"/>
                <a:ea typeface="黑体" panose="02010609060101010101" pitchFamily="49" charset="-122"/>
              </a:rPr>
              <a:t>01</a:t>
            </a:r>
            <a:endParaRPr lang="en-US" altLang="zh-CN" sz="4265">
              <a:solidFill>
                <a:schemeClr val="tx1"/>
              </a:solidFill>
              <a:effectLst/>
              <a:latin typeface="黑体" panose="02010609060101010101" pitchFamily="49" charset="-122"/>
              <a:ea typeface="黑体" panose="02010609060101010101" pitchFamily="49" charset="-122"/>
            </a:endParaRPr>
          </a:p>
        </p:txBody>
      </p:sp>
      <p:sp>
        <p:nvSpPr>
          <p:cNvPr id="10" name="文本框 9"/>
          <p:cNvSpPr txBox="1"/>
          <p:nvPr/>
        </p:nvSpPr>
        <p:spPr>
          <a:xfrm>
            <a:off x="1240756" y="4097733"/>
            <a:ext cx="1348808" cy="748988"/>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en-US" altLang="zh-CN" sz="4265">
                <a:solidFill>
                  <a:schemeClr val="tx1"/>
                </a:solidFill>
                <a:effectLst/>
                <a:latin typeface="黑体" panose="02010609060101010101" pitchFamily="49" charset="-122"/>
                <a:ea typeface="黑体" panose="02010609060101010101" pitchFamily="49" charset="-122"/>
              </a:rPr>
              <a:t>02</a:t>
            </a:r>
            <a:endParaRPr lang="en-US" altLang="zh-CN" sz="4265">
              <a:solidFill>
                <a:schemeClr val="tx1"/>
              </a:solidFill>
              <a:effectLst/>
              <a:latin typeface="黑体" panose="02010609060101010101" pitchFamily="49" charset="-122"/>
              <a:ea typeface="黑体" panose="02010609060101010101" pitchFamily="49" charset="-122"/>
            </a:endParaRPr>
          </a:p>
        </p:txBody>
      </p:sp>
      <p:pic>
        <p:nvPicPr>
          <p:cNvPr id="3" name="图片 2" descr="26"/>
          <p:cNvPicPr>
            <a:picLocks noChangeAspect="1"/>
          </p:cNvPicPr>
          <p:nvPr/>
        </p:nvPicPr>
        <p:blipFill>
          <a:blip r:embed="rId2" cstate="email"/>
          <a:srcRect/>
          <a:stretch>
            <a:fillRect/>
          </a:stretch>
        </p:blipFill>
        <p:spPr>
          <a:xfrm>
            <a:off x="6247554" y="2491741"/>
            <a:ext cx="1147233" cy="1131993"/>
          </a:xfrm>
          <a:prstGeom prst="rect">
            <a:avLst/>
          </a:prstGeom>
        </p:spPr>
      </p:pic>
      <p:sp>
        <p:nvSpPr>
          <p:cNvPr id="11" name="文本框 10"/>
          <p:cNvSpPr txBox="1"/>
          <p:nvPr/>
        </p:nvSpPr>
        <p:spPr>
          <a:xfrm>
            <a:off x="6146729" y="2712587"/>
            <a:ext cx="1348808" cy="748988"/>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en-US" altLang="zh-CN" sz="4265">
                <a:solidFill>
                  <a:schemeClr val="tx1"/>
                </a:solidFill>
                <a:effectLst/>
                <a:latin typeface="黑体" panose="02010609060101010101" pitchFamily="49" charset="-122"/>
                <a:ea typeface="黑体" panose="02010609060101010101" pitchFamily="49" charset="-122"/>
              </a:rPr>
              <a:t>03</a:t>
            </a:r>
            <a:endParaRPr lang="en-US" altLang="zh-CN" sz="4265">
              <a:solidFill>
                <a:schemeClr val="tx1"/>
              </a:solidFill>
              <a:effectLst/>
              <a:latin typeface="黑体" panose="02010609060101010101" pitchFamily="49" charset="-122"/>
              <a:ea typeface="黑体" panose="02010609060101010101" pitchFamily="49" charset="-122"/>
            </a:endParaRPr>
          </a:p>
        </p:txBody>
      </p:sp>
      <p:sp>
        <p:nvSpPr>
          <p:cNvPr id="6" name="文本框 5"/>
          <p:cNvSpPr txBox="1"/>
          <p:nvPr/>
        </p:nvSpPr>
        <p:spPr>
          <a:xfrm>
            <a:off x="2589108" y="4161367"/>
            <a:ext cx="2752513" cy="584775"/>
          </a:xfrm>
          <a:prstGeom prst="rect">
            <a:avLst/>
          </a:prstGeom>
          <a:noFill/>
        </p:spPr>
        <p:txBody>
          <a:bodyPr wrap="square" rtlCol="0">
            <a:spAutoFit/>
          </a:bodyPr>
          <a:lstStyle/>
          <a:p>
            <a:pPr algn="l"/>
            <a:r>
              <a:rPr lang="zh-CN" altLang="en-US" sz="3200" dirty="0">
                <a:ln w="9525">
                  <a:noFill/>
                </a:ln>
                <a:latin typeface="黑体" panose="02010609060101010101" pitchFamily="49" charset="-122"/>
                <a:ea typeface="黑体" panose="02010609060101010101" pitchFamily="49" charset="-122"/>
              </a:rPr>
              <a:t>字词学习</a:t>
            </a:r>
            <a:endParaRPr lang="zh-CN" altLang="en-US" sz="3200" dirty="0">
              <a:ln w="9525">
                <a:noFill/>
              </a:ln>
              <a:latin typeface="黑体" panose="02010609060101010101" pitchFamily="49" charset="-122"/>
              <a:ea typeface="黑体" panose="02010609060101010101" pitchFamily="49" charset="-122"/>
            </a:endParaRPr>
          </a:p>
        </p:txBody>
      </p:sp>
      <p:sp>
        <p:nvSpPr>
          <p:cNvPr id="7" name="文本框 6"/>
          <p:cNvSpPr txBox="1"/>
          <p:nvPr/>
        </p:nvSpPr>
        <p:spPr>
          <a:xfrm>
            <a:off x="7515014" y="2756747"/>
            <a:ext cx="2747433" cy="584775"/>
          </a:xfrm>
          <a:prstGeom prst="rect">
            <a:avLst/>
          </a:prstGeom>
          <a:noFill/>
        </p:spPr>
        <p:txBody>
          <a:bodyPr wrap="square" rtlCol="0">
            <a:spAutoFit/>
          </a:bodyPr>
          <a:lstStyle/>
          <a:p>
            <a:pPr algn="dist"/>
            <a:r>
              <a:rPr lang="zh-CN" altLang="en-US" sz="3200" dirty="0">
                <a:ln w="9525">
                  <a:noFill/>
                </a:ln>
                <a:latin typeface="黑体" panose="02010609060101010101" pitchFamily="49" charset="-122"/>
                <a:ea typeface="黑体" panose="02010609060101010101" pitchFamily="49" charset="-122"/>
              </a:rPr>
              <a:t>课文解读</a:t>
            </a:r>
            <a:endParaRPr lang="zh-CN" altLang="en-US" sz="3200" dirty="0">
              <a:ln w="9525">
                <a:noFill/>
              </a:ln>
              <a:latin typeface="黑体" panose="02010609060101010101" pitchFamily="49" charset="-122"/>
              <a:ea typeface="黑体" panose="02010609060101010101" pitchFamily="49" charset="-122"/>
            </a:endParaRPr>
          </a:p>
        </p:txBody>
      </p:sp>
      <p:pic>
        <p:nvPicPr>
          <p:cNvPr id="16" name="图片 15" descr="26"/>
          <p:cNvPicPr>
            <a:picLocks noChangeAspect="1"/>
          </p:cNvPicPr>
          <p:nvPr/>
        </p:nvPicPr>
        <p:blipFill>
          <a:blip r:embed="rId2" cstate="email"/>
          <a:srcRect/>
          <a:stretch>
            <a:fillRect/>
          </a:stretch>
        </p:blipFill>
        <p:spPr>
          <a:xfrm>
            <a:off x="6247554" y="3906521"/>
            <a:ext cx="1147233" cy="1131993"/>
          </a:xfrm>
          <a:prstGeom prst="rect">
            <a:avLst/>
          </a:prstGeom>
        </p:spPr>
      </p:pic>
      <p:sp>
        <p:nvSpPr>
          <p:cNvPr id="17" name="文本框 16"/>
          <p:cNvSpPr txBox="1"/>
          <p:nvPr/>
        </p:nvSpPr>
        <p:spPr>
          <a:xfrm>
            <a:off x="7394787" y="4179993"/>
            <a:ext cx="3185160" cy="584775"/>
          </a:xfrm>
          <a:prstGeom prst="rect">
            <a:avLst/>
          </a:prstGeom>
          <a:noFill/>
        </p:spPr>
        <p:txBody>
          <a:bodyPr wrap="square" rtlCol="0">
            <a:spAutoFit/>
          </a:bodyPr>
          <a:lstStyle/>
          <a:p>
            <a:pPr algn="l"/>
            <a:r>
              <a:rPr lang="zh-CN" altLang="en-US" sz="3200" dirty="0">
                <a:ln w="9525">
                  <a:noFill/>
                </a:ln>
                <a:latin typeface="黑体" panose="02010609060101010101" pitchFamily="49" charset="-122"/>
                <a:ea typeface="黑体" panose="02010609060101010101" pitchFamily="49" charset="-122"/>
              </a:rPr>
              <a:t>延  伸  拓  展</a:t>
            </a:r>
            <a:endParaRPr lang="zh-CN" altLang="en-US" sz="3200" dirty="0">
              <a:ln w="9525">
                <a:noFill/>
              </a:ln>
              <a:latin typeface="黑体" panose="02010609060101010101" pitchFamily="49" charset="-122"/>
              <a:ea typeface="黑体" panose="02010609060101010101" pitchFamily="49" charset="-122"/>
            </a:endParaRPr>
          </a:p>
        </p:txBody>
      </p:sp>
      <p:sp>
        <p:nvSpPr>
          <p:cNvPr id="18" name="文本框 17"/>
          <p:cNvSpPr txBox="1"/>
          <p:nvPr/>
        </p:nvSpPr>
        <p:spPr>
          <a:xfrm>
            <a:off x="6147189" y="4083340"/>
            <a:ext cx="1348808" cy="748988"/>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en-US" altLang="zh-CN" sz="4265">
                <a:solidFill>
                  <a:schemeClr val="tx1"/>
                </a:solidFill>
                <a:effectLst/>
                <a:latin typeface="黑体" panose="02010609060101010101" pitchFamily="49" charset="-122"/>
                <a:ea typeface="黑体" panose="02010609060101010101" pitchFamily="49" charset="-122"/>
              </a:rPr>
              <a:t>04</a:t>
            </a:r>
            <a:endParaRPr lang="en-US" altLang="zh-CN" sz="4265">
              <a:solidFill>
                <a:schemeClr val="tx1"/>
              </a:solidFill>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536266" y="6448290"/>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pic>
        <p:nvPicPr>
          <p:cNvPr id="35" name="图片 34" descr="图片包含 游戏机, 房间&#10;&#10;描述已自动生成"/>
          <p:cNvPicPr>
            <a:picLocks noChangeAspect="1"/>
          </p:cNvPicPr>
          <p:nvPr/>
        </p:nvPicPr>
        <p:blipFill>
          <a:blip r:embed="rId2"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descr="图片包含 游戏机, 房间&#10;&#10;描述已自动生成"/>
          <p:cNvPicPr>
            <a:picLocks noChangeAspect="1"/>
          </p:cNvPicPr>
          <p:nvPr/>
        </p:nvPicPr>
        <p:blipFill>
          <a:blip r:embed="rId3" cstate="email">
            <a:clrChange>
              <a:clrFrom>
                <a:srgbClr val="000000">
                  <a:alpha val="0"/>
                </a:srgbClr>
              </a:clrFrom>
              <a:clrTo>
                <a:srgbClr val="000000">
                  <a:alpha val="0"/>
                </a:srgbClr>
              </a:clrTo>
            </a:clrChange>
          </a:blip>
          <a:srcRect/>
          <a:stretch>
            <a:fillRect/>
          </a:stretch>
        </p:blipFill>
        <p:spPr>
          <a:xfrm rot="14810936">
            <a:off x="10678360" y="-1296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25" name="图片 24" descr="图片包含 游戏机&#10;&#10;描述已自动生成"/>
          <p:cNvPicPr>
            <a:picLocks noChangeAspect="1"/>
          </p:cNvPicPr>
          <p:nvPr/>
        </p:nvPicPr>
        <p:blipFill>
          <a:blip r:embed="rId4" cstate="email"/>
          <a:stretch>
            <a:fillRect/>
          </a:stretch>
        </p:blipFill>
        <p:spPr>
          <a:xfrm flipH="1">
            <a:off x="9762897" y="4647145"/>
            <a:ext cx="2810001" cy="2810001"/>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032620"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grpSp>
        <p:nvGrpSpPr>
          <p:cNvPr id="4" name="组合 3"/>
          <p:cNvGrpSpPr/>
          <p:nvPr/>
        </p:nvGrpSpPr>
        <p:grpSpPr>
          <a:xfrm>
            <a:off x="-472919" y="4721787"/>
            <a:ext cx="2746219" cy="2746219"/>
            <a:chOff x="-472919" y="4721787"/>
            <a:chExt cx="2746219" cy="2746219"/>
          </a:xfrm>
        </p:grpSpPr>
        <p:pic>
          <p:nvPicPr>
            <p:cNvPr id="3" name="图片 2" descr="图片包含 游戏机&#10;&#10;描述已自动生成"/>
            <p:cNvPicPr>
              <a:picLocks noChangeAspect="1"/>
            </p:cNvPicPr>
            <p:nvPr/>
          </p:nvPicPr>
          <p:blipFill>
            <a:blip r:embed="rId6" cstate="email"/>
            <a:stretch>
              <a:fillRect/>
            </a:stretch>
          </p:blipFill>
          <p:spPr>
            <a:xfrm>
              <a:off x="-472919" y="4721787"/>
              <a:ext cx="2746219" cy="2746219"/>
            </a:xfrm>
            <a:prstGeom prst="rect">
              <a:avLst/>
            </a:prstGeom>
          </p:spPr>
        </p:pic>
        <p:pic>
          <p:nvPicPr>
            <p:cNvPr id="24" name="图片 23" descr="图片包含 游戏机, 房间&#10;&#10;描述已自动生成"/>
            <p:cNvPicPr>
              <a:picLocks noChangeAspect="1"/>
            </p:cNvPicPr>
            <p:nvPr/>
          </p:nvPicPr>
          <p:blipFill>
            <a:blip r:embed="rId7" cstate="email"/>
            <a:srcRect/>
            <a:stretch>
              <a:fillRect/>
            </a:stretch>
          </p:blipFill>
          <p:spPr>
            <a:xfrm>
              <a:off x="1610147" y="6033440"/>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grpSp>
        <p:nvGrpSpPr>
          <p:cNvPr id="28" name="组合 27"/>
          <p:cNvGrpSpPr/>
          <p:nvPr/>
        </p:nvGrpSpPr>
        <p:grpSpPr>
          <a:xfrm>
            <a:off x="886090" y="901202"/>
            <a:ext cx="3804459" cy="829540"/>
            <a:chOff x="4368892" y="1105951"/>
            <a:chExt cx="3804459" cy="829540"/>
          </a:xfrm>
        </p:grpSpPr>
        <p:pic>
          <p:nvPicPr>
            <p:cNvPr id="30" name="图片 29"/>
            <p:cNvPicPr>
              <a:picLocks noChangeAspect="1"/>
            </p:cNvPicPr>
            <p:nvPr/>
          </p:nvPicPr>
          <p:blipFill>
            <a:blip r:embed="rId8" cstate="email"/>
            <a:stretch>
              <a:fillRect/>
            </a:stretch>
          </p:blipFill>
          <p:spPr>
            <a:xfrm>
              <a:off x="4368892" y="1105951"/>
              <a:ext cx="829540" cy="829540"/>
            </a:xfrm>
            <a:prstGeom prst="rect">
              <a:avLst/>
            </a:prstGeom>
          </p:spPr>
        </p:pic>
        <p:sp>
          <p:nvSpPr>
            <p:cNvPr id="31" name="文本框 30"/>
            <p:cNvSpPr txBox="1"/>
            <p:nvPr/>
          </p:nvSpPr>
          <p:spPr>
            <a:xfrm>
              <a:off x="5262674" y="1118274"/>
              <a:ext cx="2910677" cy="586699"/>
            </a:xfrm>
            <a:prstGeom prst="rect">
              <a:avLst/>
            </a:prstGeom>
            <a:noFill/>
          </p:spPr>
          <p:txBody>
            <a:bodyPr wrap="square" rtlCol="0">
              <a:spAutoFit/>
            </a:bodyPr>
            <a:lstStyle/>
            <a:p>
              <a:pPr>
                <a:lnSpc>
                  <a:spcPct val="150000"/>
                </a:lnSpc>
              </a:pPr>
              <a:r>
                <a:rPr lang="zh-CN" altLang="en-US" sz="2400" b="1" dirty="0">
                  <a:solidFill>
                    <a:srgbClr val="262626"/>
                  </a:solidFill>
                  <a:latin typeface="方正稚艺简体" panose="03000509000000000000" pitchFamily="65" charset="-122"/>
                  <a:ea typeface="方正稚艺简体" panose="03000509000000000000" pitchFamily="65" charset="-122"/>
                  <a:cs typeface="文泉驿等宽微米黑" panose="020B0606030804020204" pitchFamily="34" charset="-122"/>
                </a:rPr>
                <a:t>读一读，多音字</a:t>
              </a:r>
              <a:endParaRPr lang="en-US" altLang="zh-CN" sz="2400" b="1" dirty="0">
                <a:solidFill>
                  <a:srgbClr val="262626"/>
                </a:solidFill>
                <a:latin typeface="方正稚艺简体" panose="03000509000000000000" pitchFamily="65" charset="-122"/>
                <a:ea typeface="方正稚艺简体" panose="03000509000000000000" pitchFamily="65" charset="-122"/>
                <a:cs typeface="文泉驿等宽微米黑" panose="020B0606030804020204" pitchFamily="34" charset="-122"/>
              </a:endParaRPr>
            </a:p>
          </p:txBody>
        </p:sp>
      </p:grpSp>
      <p:sp>
        <p:nvSpPr>
          <p:cNvPr id="34" name="圆角矩形 33"/>
          <p:cNvSpPr/>
          <p:nvPr/>
        </p:nvSpPr>
        <p:spPr>
          <a:xfrm>
            <a:off x="1362368" y="2564102"/>
            <a:ext cx="835007" cy="835657"/>
          </a:xfrm>
          <a:prstGeom prst="roundRect">
            <a:avLst>
              <a:gd name="adj" fmla="val 50000"/>
            </a:avLst>
          </a:prstGeom>
          <a:solidFill>
            <a:srgbClr val="FBCE85"/>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左大括号 1"/>
          <p:cNvSpPr/>
          <p:nvPr/>
        </p:nvSpPr>
        <p:spPr>
          <a:xfrm>
            <a:off x="2447928" y="2145944"/>
            <a:ext cx="357051" cy="1671971"/>
          </a:xfrm>
          <a:prstGeom prst="leftBrace">
            <a:avLst>
              <a:gd name="adj1" fmla="val 63821"/>
              <a:gd name="adj2" fmla="val 50000"/>
            </a:avLst>
          </a:prstGeom>
          <a:ln>
            <a:solidFill>
              <a:srgbClr val="AE6E0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文本框 40"/>
          <p:cNvSpPr txBox="1"/>
          <p:nvPr/>
        </p:nvSpPr>
        <p:spPr>
          <a:xfrm>
            <a:off x="3827832" y="2076710"/>
            <a:ext cx="869399" cy="1754326"/>
          </a:xfrm>
          <a:prstGeom prst="rect">
            <a:avLst/>
          </a:prstGeom>
          <a:noFill/>
        </p:spPr>
        <p:txBody>
          <a:bodyPr wrap="square" rtlCol="0">
            <a:spAutoFit/>
          </a:bodyPr>
          <a:lstStyle/>
          <a:p>
            <a:pPr>
              <a:lnSpc>
                <a:spcPct val="150000"/>
              </a:lnSpc>
            </a:pPr>
            <a:r>
              <a:rPr lang="zh-CN" altLang="en-US" sz="2400" dirty="0"/>
              <a:t>挣扎</a:t>
            </a:r>
            <a:endParaRPr lang="en-US" altLang="zh-CN" sz="2400" dirty="0"/>
          </a:p>
          <a:p>
            <a:pPr>
              <a:lnSpc>
                <a:spcPct val="150000"/>
              </a:lnSpc>
            </a:pPr>
            <a:r>
              <a:rPr lang="zh-CN" altLang="en-US" sz="2400" dirty="0"/>
              <a:t>扎针</a:t>
            </a:r>
            <a:endParaRPr lang="en-US" altLang="zh-CN" sz="2400" dirty="0"/>
          </a:p>
          <a:p>
            <a:pPr>
              <a:lnSpc>
                <a:spcPct val="150000"/>
              </a:lnSpc>
            </a:pPr>
            <a:r>
              <a:rPr lang="zh-CN" altLang="en-US" sz="2400" dirty="0"/>
              <a:t>包扎</a:t>
            </a:r>
            <a:endParaRPr lang="zh-CN" altLang="en-US" sz="2400" dirty="0"/>
          </a:p>
        </p:txBody>
      </p:sp>
      <p:sp>
        <p:nvSpPr>
          <p:cNvPr id="42" name="圆角矩形 41"/>
          <p:cNvSpPr/>
          <p:nvPr/>
        </p:nvSpPr>
        <p:spPr>
          <a:xfrm>
            <a:off x="1362368" y="4499722"/>
            <a:ext cx="835007" cy="835657"/>
          </a:xfrm>
          <a:prstGeom prst="roundRect">
            <a:avLst>
              <a:gd name="adj" fmla="val 50000"/>
            </a:avLst>
          </a:prstGeom>
          <a:solidFill>
            <a:srgbClr val="FBCE85"/>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左大括号 42"/>
          <p:cNvSpPr/>
          <p:nvPr/>
        </p:nvSpPr>
        <p:spPr>
          <a:xfrm>
            <a:off x="2447928" y="4299278"/>
            <a:ext cx="357051" cy="1253815"/>
          </a:xfrm>
          <a:prstGeom prst="leftBrace">
            <a:avLst>
              <a:gd name="adj1" fmla="val 63821"/>
              <a:gd name="adj2" fmla="val 50000"/>
            </a:avLst>
          </a:prstGeom>
          <a:ln>
            <a:solidFill>
              <a:srgbClr val="AE6E0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文本框 43"/>
          <p:cNvSpPr txBox="1"/>
          <p:nvPr/>
        </p:nvSpPr>
        <p:spPr>
          <a:xfrm>
            <a:off x="3827832" y="4074922"/>
            <a:ext cx="869399" cy="1464503"/>
          </a:xfrm>
          <a:prstGeom prst="rect">
            <a:avLst/>
          </a:prstGeom>
          <a:noFill/>
        </p:spPr>
        <p:txBody>
          <a:bodyPr wrap="square" rtlCol="0">
            <a:spAutoFit/>
          </a:bodyPr>
          <a:lstStyle/>
          <a:p>
            <a:pPr>
              <a:lnSpc>
                <a:spcPct val="200000"/>
              </a:lnSpc>
            </a:pPr>
            <a:r>
              <a:rPr lang="zh-CN" altLang="en-US" sz="2400" dirty="0"/>
              <a:t>白发</a:t>
            </a:r>
            <a:endParaRPr lang="en-US" altLang="zh-CN" sz="2400" dirty="0"/>
          </a:p>
          <a:p>
            <a:pPr>
              <a:lnSpc>
                <a:spcPct val="200000"/>
              </a:lnSpc>
            </a:pPr>
            <a:r>
              <a:rPr lang="zh-CN" altLang="en-US" sz="2400" dirty="0"/>
              <a:t>发现</a:t>
            </a:r>
            <a:endParaRPr lang="zh-CN" altLang="en-US" sz="2400" dirty="0"/>
          </a:p>
        </p:txBody>
      </p:sp>
      <p:sp>
        <p:nvSpPr>
          <p:cNvPr id="8" name="矩形 7"/>
          <p:cNvSpPr/>
          <p:nvPr/>
        </p:nvSpPr>
        <p:spPr>
          <a:xfrm>
            <a:off x="4967359" y="2076907"/>
            <a:ext cx="6022869" cy="1685077"/>
          </a:xfrm>
          <a:prstGeom prst="rect">
            <a:avLst/>
          </a:prstGeom>
          <a:noFill/>
        </p:spPr>
        <p:txBody>
          <a:bodyPr wrap="square" rtlCol="0">
            <a:spAutoFit/>
          </a:bodyPr>
          <a:lstStyle/>
          <a:p>
            <a:pPr>
              <a:lnSpc>
                <a:spcPct val="150000"/>
              </a:lnSpc>
            </a:pPr>
            <a:r>
              <a:rPr lang="zh-CN" altLang="en-US" sz="2300" dirty="0"/>
              <a:t>一个战士受伤严重，卫生员忙用手按住因为疼痛而</a:t>
            </a:r>
            <a:r>
              <a:rPr lang="zh-CN" altLang="en-US" sz="2300" b="1" dirty="0">
                <a:solidFill>
                  <a:srgbClr val="C00000"/>
                </a:solidFill>
              </a:rPr>
              <a:t>挣扎</a:t>
            </a:r>
            <a:r>
              <a:rPr lang="zh-CN" altLang="en-US" sz="2300" dirty="0"/>
              <a:t>的他，同时互唤来正在</a:t>
            </a:r>
            <a:r>
              <a:rPr lang="zh-CN" altLang="en-US" sz="2300" b="1" dirty="0">
                <a:solidFill>
                  <a:srgbClr val="C00000"/>
                </a:solidFill>
              </a:rPr>
              <a:t>扎针</a:t>
            </a:r>
            <a:r>
              <a:rPr lang="zh-CN" altLang="en-US" sz="2300" dirty="0"/>
              <a:t>的护士帮助他为战士</a:t>
            </a:r>
            <a:r>
              <a:rPr lang="zh-CN" altLang="en-US" sz="2300" b="1" dirty="0">
                <a:solidFill>
                  <a:srgbClr val="C00000"/>
                </a:solidFill>
              </a:rPr>
              <a:t>包扎</a:t>
            </a:r>
            <a:r>
              <a:rPr lang="zh-CN" altLang="en-US" sz="2300" dirty="0"/>
              <a:t>伤口。</a:t>
            </a:r>
            <a:endParaRPr lang="zh-CN" altLang="en-US" sz="2300" dirty="0"/>
          </a:p>
        </p:txBody>
      </p:sp>
      <p:sp>
        <p:nvSpPr>
          <p:cNvPr id="45" name="矩形 44"/>
          <p:cNvSpPr/>
          <p:nvPr/>
        </p:nvSpPr>
        <p:spPr>
          <a:xfrm>
            <a:off x="4967359" y="4305790"/>
            <a:ext cx="5855813" cy="1200329"/>
          </a:xfrm>
          <a:prstGeom prst="rect">
            <a:avLst/>
          </a:prstGeom>
          <a:noFill/>
        </p:spPr>
        <p:txBody>
          <a:bodyPr wrap="square" rtlCol="0">
            <a:spAutoFit/>
          </a:bodyPr>
          <a:lstStyle/>
          <a:p>
            <a:pPr>
              <a:lnSpc>
                <a:spcPct val="150000"/>
              </a:lnSpc>
            </a:pPr>
            <a:r>
              <a:rPr lang="zh-CN" altLang="en-US" sz="2400" dirty="0"/>
              <a:t>妈妈晚上辅导小明作业时，小明突然</a:t>
            </a:r>
            <a:r>
              <a:rPr lang="zh-CN" altLang="en-US" sz="2400" b="1" dirty="0">
                <a:solidFill>
                  <a:srgbClr val="C00000"/>
                </a:solidFill>
              </a:rPr>
              <a:t>发现</a:t>
            </a:r>
            <a:r>
              <a:rPr lang="zh-CN" altLang="en-US" sz="2400" dirty="0"/>
              <a:t>妈妈的鬓角长出了几根</a:t>
            </a:r>
            <a:r>
              <a:rPr lang="zh-CN" altLang="en-US" sz="2400" b="1" dirty="0">
                <a:solidFill>
                  <a:srgbClr val="C00000"/>
                </a:solidFill>
              </a:rPr>
              <a:t>白发</a:t>
            </a:r>
            <a:r>
              <a:rPr lang="zh-CN" altLang="en-US" sz="2400" dirty="0">
                <a:solidFill>
                  <a:schemeClr val="tx1">
                    <a:lumMod val="85000"/>
                    <a:lumOff val="15000"/>
                  </a:schemeClr>
                </a:solidFill>
              </a:rPr>
              <a:t>。</a:t>
            </a:r>
            <a:endParaRPr lang="zh-CN" altLang="en-US" sz="2400" dirty="0">
              <a:solidFill>
                <a:schemeClr val="tx1">
                  <a:lumMod val="85000"/>
                  <a:lumOff val="15000"/>
                </a:schemeClr>
              </a:solidFill>
            </a:endParaRPr>
          </a:p>
        </p:txBody>
      </p:sp>
      <p:sp>
        <p:nvSpPr>
          <p:cNvPr id="9" name="矩形 8"/>
          <p:cNvSpPr/>
          <p:nvPr/>
        </p:nvSpPr>
        <p:spPr>
          <a:xfrm>
            <a:off x="1546101" y="2641663"/>
            <a:ext cx="492443" cy="587340"/>
          </a:xfrm>
          <a:prstGeom prst="rect">
            <a:avLst/>
          </a:prstGeom>
        </p:spPr>
        <p:txBody>
          <a:bodyPr wrap="none">
            <a:spAutoFit/>
          </a:bodyPr>
          <a:lstStyle/>
          <a:p>
            <a:pPr algn="ctr">
              <a:lnSpc>
                <a:spcPct val="150000"/>
              </a:lnSpc>
            </a:pPr>
            <a:r>
              <a:rPr lang="zh-CN" altLang="en-US" sz="2400" b="1" dirty="0"/>
              <a:t>扎</a:t>
            </a:r>
            <a:endParaRPr lang="en-US" altLang="zh-CN" sz="2400" b="1" dirty="0"/>
          </a:p>
        </p:txBody>
      </p:sp>
      <p:sp>
        <p:nvSpPr>
          <p:cNvPr id="46" name="矩形 45"/>
          <p:cNvSpPr/>
          <p:nvPr/>
        </p:nvSpPr>
        <p:spPr>
          <a:xfrm>
            <a:off x="1546100" y="4607185"/>
            <a:ext cx="492444" cy="587340"/>
          </a:xfrm>
          <a:prstGeom prst="rect">
            <a:avLst/>
          </a:prstGeom>
        </p:spPr>
        <p:txBody>
          <a:bodyPr wrap="none">
            <a:spAutoFit/>
          </a:bodyPr>
          <a:lstStyle/>
          <a:p>
            <a:pPr algn="ctr">
              <a:lnSpc>
                <a:spcPct val="150000"/>
              </a:lnSpc>
            </a:pPr>
            <a:r>
              <a:rPr lang="zh-CN" altLang="en-US" sz="2400" b="1" dirty="0"/>
              <a:t>发</a:t>
            </a:r>
            <a:endParaRPr lang="en-US" altLang="zh-CN" sz="2400" b="1" dirty="0"/>
          </a:p>
        </p:txBody>
      </p:sp>
      <p:sp>
        <p:nvSpPr>
          <p:cNvPr id="47" name="文本框 46"/>
          <p:cNvSpPr txBox="1"/>
          <p:nvPr/>
        </p:nvSpPr>
        <p:spPr>
          <a:xfrm>
            <a:off x="2904136" y="2019560"/>
            <a:ext cx="869399" cy="1754326"/>
          </a:xfrm>
          <a:prstGeom prst="rect">
            <a:avLst/>
          </a:prstGeom>
          <a:noFill/>
        </p:spPr>
        <p:txBody>
          <a:bodyPr wrap="square" rtlCol="0">
            <a:spAutoFit/>
          </a:bodyPr>
          <a:lstStyle/>
          <a:p>
            <a:pPr>
              <a:lnSpc>
                <a:spcPct val="150000"/>
              </a:lnSpc>
            </a:pPr>
            <a:r>
              <a:rPr lang="en-US" altLang="zh-CN" sz="2400" dirty="0" err="1"/>
              <a:t>zhá</a:t>
            </a:r>
            <a:endParaRPr lang="en-US" altLang="zh-CN" sz="2400" dirty="0"/>
          </a:p>
          <a:p>
            <a:pPr>
              <a:lnSpc>
                <a:spcPct val="150000"/>
              </a:lnSpc>
            </a:pPr>
            <a:r>
              <a:rPr lang="en-US" altLang="zh-CN" sz="2400" dirty="0" err="1"/>
              <a:t>zhā</a:t>
            </a:r>
            <a:endParaRPr lang="en-US" altLang="zh-CN" sz="2400" dirty="0"/>
          </a:p>
          <a:p>
            <a:pPr>
              <a:lnSpc>
                <a:spcPct val="150000"/>
              </a:lnSpc>
            </a:pPr>
            <a:r>
              <a:rPr lang="en-US" altLang="zh-CN" sz="2400" dirty="0" err="1"/>
              <a:t>zā</a:t>
            </a:r>
            <a:endParaRPr lang="en-US" altLang="zh-CN" sz="2400" dirty="0"/>
          </a:p>
        </p:txBody>
      </p:sp>
      <p:sp>
        <p:nvSpPr>
          <p:cNvPr id="48" name="文本框 47"/>
          <p:cNvSpPr txBox="1"/>
          <p:nvPr/>
        </p:nvSpPr>
        <p:spPr>
          <a:xfrm>
            <a:off x="2955711" y="4074922"/>
            <a:ext cx="869399" cy="1569660"/>
          </a:xfrm>
          <a:prstGeom prst="rect">
            <a:avLst/>
          </a:prstGeom>
          <a:noFill/>
        </p:spPr>
        <p:txBody>
          <a:bodyPr wrap="square" rtlCol="0">
            <a:spAutoFit/>
          </a:bodyPr>
          <a:lstStyle/>
          <a:p>
            <a:pPr>
              <a:lnSpc>
                <a:spcPct val="200000"/>
              </a:lnSpc>
            </a:pPr>
            <a:r>
              <a:rPr lang="en-US" altLang="zh-CN" sz="2400" dirty="0" err="1"/>
              <a:t>fà</a:t>
            </a:r>
            <a:endParaRPr lang="zh-CN" altLang="en-US" sz="2400" dirty="0"/>
          </a:p>
          <a:p>
            <a:pPr>
              <a:lnSpc>
                <a:spcPct val="200000"/>
              </a:lnSpc>
            </a:pPr>
            <a:r>
              <a:rPr lang="en-US" altLang="zh-CN" sz="2400" dirty="0" err="1"/>
              <a:t>fā</a:t>
            </a:r>
            <a:endParaRPr lang="zh-CN" altLang="en-US" sz="2400" dirty="0"/>
          </a:p>
        </p:txBody>
      </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0"/>
                                  </p:stCondLst>
                                  <p:childTnLst>
                                    <p:animRot by="120000">
                                      <p:cBhvr>
                                        <p:cTn id="6" dur="100" fill="hold">
                                          <p:stCondLst>
                                            <p:cond delay="0"/>
                                          </p:stCondLst>
                                        </p:cTn>
                                        <p:tgtEl>
                                          <p:spTgt spid="28"/>
                                        </p:tgtEl>
                                        <p:attrNameLst>
                                          <p:attrName>r</p:attrName>
                                        </p:attrNameLst>
                                      </p:cBhvr>
                                    </p:animRot>
                                    <p:animRot by="-240000">
                                      <p:cBhvr>
                                        <p:cTn id="7" dur="200" fill="hold">
                                          <p:stCondLst>
                                            <p:cond delay="200"/>
                                          </p:stCondLst>
                                        </p:cTn>
                                        <p:tgtEl>
                                          <p:spTgt spid="28"/>
                                        </p:tgtEl>
                                        <p:attrNameLst>
                                          <p:attrName>r</p:attrName>
                                        </p:attrNameLst>
                                      </p:cBhvr>
                                    </p:animRot>
                                    <p:animRot by="240000">
                                      <p:cBhvr>
                                        <p:cTn id="8" dur="200" fill="hold">
                                          <p:stCondLst>
                                            <p:cond delay="400"/>
                                          </p:stCondLst>
                                        </p:cTn>
                                        <p:tgtEl>
                                          <p:spTgt spid="28"/>
                                        </p:tgtEl>
                                        <p:attrNameLst>
                                          <p:attrName>r</p:attrName>
                                        </p:attrNameLst>
                                      </p:cBhvr>
                                    </p:animRot>
                                    <p:animRot by="-240000">
                                      <p:cBhvr>
                                        <p:cTn id="9" dur="200" fill="hold">
                                          <p:stCondLst>
                                            <p:cond delay="600"/>
                                          </p:stCondLst>
                                        </p:cTn>
                                        <p:tgtEl>
                                          <p:spTgt spid="28"/>
                                        </p:tgtEl>
                                        <p:attrNameLst>
                                          <p:attrName>r</p:attrName>
                                        </p:attrNameLst>
                                      </p:cBhvr>
                                    </p:animRot>
                                    <p:animRot by="120000">
                                      <p:cBhvr>
                                        <p:cTn id="10" dur="200" fill="hold">
                                          <p:stCondLst>
                                            <p:cond delay="800"/>
                                          </p:stCondLst>
                                        </p:cTn>
                                        <p:tgtEl>
                                          <p:spTgt spid="2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536266" y="6448290"/>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pic>
        <p:nvPicPr>
          <p:cNvPr id="35" name="图片 34" descr="图片包含 游戏机, 房间&#10;&#10;描述已自动生成"/>
          <p:cNvPicPr>
            <a:picLocks noChangeAspect="1"/>
          </p:cNvPicPr>
          <p:nvPr/>
        </p:nvPicPr>
        <p:blipFill>
          <a:blip r:embed="rId2"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descr="图片包含 游戏机, 房间&#10;&#10;描述已自动生成"/>
          <p:cNvPicPr>
            <a:picLocks noChangeAspect="1"/>
          </p:cNvPicPr>
          <p:nvPr/>
        </p:nvPicPr>
        <p:blipFill>
          <a:blip r:embed="rId3" cstate="email">
            <a:clrChange>
              <a:clrFrom>
                <a:srgbClr val="000000">
                  <a:alpha val="0"/>
                </a:srgbClr>
              </a:clrFrom>
              <a:clrTo>
                <a:srgbClr val="000000">
                  <a:alpha val="0"/>
                </a:srgbClr>
              </a:clrTo>
            </a:clrChange>
          </a:blip>
          <a:srcRect/>
          <a:stretch>
            <a:fillRect/>
          </a:stretch>
        </p:blipFill>
        <p:spPr>
          <a:xfrm rot="14810936">
            <a:off x="10678360" y="-1296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25" name="图片 24" descr="图片包含 游戏机&#10;&#10;描述已自动生成"/>
          <p:cNvPicPr>
            <a:picLocks noChangeAspect="1"/>
          </p:cNvPicPr>
          <p:nvPr/>
        </p:nvPicPr>
        <p:blipFill>
          <a:blip r:embed="rId4" cstate="email"/>
          <a:stretch>
            <a:fillRect/>
          </a:stretch>
        </p:blipFill>
        <p:spPr>
          <a:xfrm flipH="1">
            <a:off x="9762897" y="4647145"/>
            <a:ext cx="2810001" cy="2810001"/>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180105"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grpSp>
        <p:nvGrpSpPr>
          <p:cNvPr id="4" name="组合 3"/>
          <p:cNvGrpSpPr/>
          <p:nvPr/>
        </p:nvGrpSpPr>
        <p:grpSpPr>
          <a:xfrm>
            <a:off x="-472919" y="4721787"/>
            <a:ext cx="2746219" cy="2746219"/>
            <a:chOff x="-472919" y="4721787"/>
            <a:chExt cx="2746219" cy="2746219"/>
          </a:xfrm>
        </p:grpSpPr>
        <p:pic>
          <p:nvPicPr>
            <p:cNvPr id="3" name="图片 2" descr="图片包含 游戏机&#10;&#10;描述已自动生成"/>
            <p:cNvPicPr>
              <a:picLocks noChangeAspect="1"/>
            </p:cNvPicPr>
            <p:nvPr/>
          </p:nvPicPr>
          <p:blipFill>
            <a:blip r:embed="rId6" cstate="email"/>
            <a:stretch>
              <a:fillRect/>
            </a:stretch>
          </p:blipFill>
          <p:spPr>
            <a:xfrm>
              <a:off x="-472919" y="4721787"/>
              <a:ext cx="2746219" cy="2746219"/>
            </a:xfrm>
            <a:prstGeom prst="rect">
              <a:avLst/>
            </a:prstGeom>
          </p:spPr>
        </p:pic>
        <p:pic>
          <p:nvPicPr>
            <p:cNvPr id="24" name="图片 23" descr="图片包含 游戏机, 房间&#10;&#10;描述已自动生成"/>
            <p:cNvPicPr>
              <a:picLocks noChangeAspect="1"/>
            </p:cNvPicPr>
            <p:nvPr/>
          </p:nvPicPr>
          <p:blipFill>
            <a:blip r:embed="rId7" cstate="email"/>
            <a:srcRect/>
            <a:stretch>
              <a:fillRect/>
            </a:stretch>
          </p:blipFill>
          <p:spPr>
            <a:xfrm>
              <a:off x="1610147" y="6033440"/>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grpSp>
        <p:nvGrpSpPr>
          <p:cNvPr id="28" name="组合 27"/>
          <p:cNvGrpSpPr/>
          <p:nvPr/>
        </p:nvGrpSpPr>
        <p:grpSpPr>
          <a:xfrm>
            <a:off x="886090" y="901202"/>
            <a:ext cx="3804459" cy="829540"/>
            <a:chOff x="4368892" y="1105951"/>
            <a:chExt cx="3804459" cy="829540"/>
          </a:xfrm>
        </p:grpSpPr>
        <p:pic>
          <p:nvPicPr>
            <p:cNvPr id="30" name="图片 29"/>
            <p:cNvPicPr>
              <a:picLocks noChangeAspect="1"/>
            </p:cNvPicPr>
            <p:nvPr/>
          </p:nvPicPr>
          <p:blipFill>
            <a:blip r:embed="rId8" cstate="email"/>
            <a:stretch>
              <a:fillRect/>
            </a:stretch>
          </p:blipFill>
          <p:spPr>
            <a:xfrm>
              <a:off x="4368892" y="1105951"/>
              <a:ext cx="829540" cy="829540"/>
            </a:xfrm>
            <a:prstGeom prst="rect">
              <a:avLst/>
            </a:prstGeom>
          </p:spPr>
        </p:pic>
        <p:sp>
          <p:nvSpPr>
            <p:cNvPr id="31" name="文本框 30"/>
            <p:cNvSpPr txBox="1"/>
            <p:nvPr/>
          </p:nvSpPr>
          <p:spPr>
            <a:xfrm>
              <a:off x="5262674" y="1118274"/>
              <a:ext cx="2910677" cy="586699"/>
            </a:xfrm>
            <a:prstGeom prst="rect">
              <a:avLst/>
            </a:prstGeom>
            <a:noFill/>
          </p:spPr>
          <p:txBody>
            <a:bodyPr wrap="square" rtlCol="0">
              <a:spAutoFit/>
            </a:bodyPr>
            <a:lstStyle/>
            <a:p>
              <a:pPr>
                <a:lnSpc>
                  <a:spcPct val="150000"/>
                </a:lnSpc>
              </a:pPr>
              <a:r>
                <a:rPr lang="zh-CN" altLang="en-US" sz="2400" b="1" dirty="0">
                  <a:solidFill>
                    <a:srgbClr val="262626"/>
                  </a:solidFill>
                  <a:latin typeface="方正稚艺简体" panose="03000509000000000000" pitchFamily="65" charset="-122"/>
                  <a:ea typeface="方正稚艺简体" panose="03000509000000000000" pitchFamily="65" charset="-122"/>
                  <a:cs typeface="文泉驿等宽微米黑" panose="020B0606030804020204" pitchFamily="34" charset="-122"/>
                </a:rPr>
                <a:t>读一读，多音字</a:t>
              </a:r>
              <a:endParaRPr lang="en-US" altLang="zh-CN" sz="2400" b="1" dirty="0">
                <a:solidFill>
                  <a:srgbClr val="262626"/>
                </a:solidFill>
                <a:latin typeface="方正稚艺简体" panose="03000509000000000000" pitchFamily="65" charset="-122"/>
                <a:ea typeface="方正稚艺简体" panose="03000509000000000000" pitchFamily="65" charset="-122"/>
                <a:cs typeface="文泉驿等宽微米黑" panose="020B0606030804020204" pitchFamily="34" charset="-122"/>
              </a:endParaRPr>
            </a:p>
          </p:txBody>
        </p:sp>
      </p:grpSp>
      <p:sp>
        <p:nvSpPr>
          <p:cNvPr id="42" name="圆角矩形 41"/>
          <p:cNvSpPr/>
          <p:nvPr/>
        </p:nvSpPr>
        <p:spPr>
          <a:xfrm>
            <a:off x="1362368" y="4499722"/>
            <a:ext cx="835007" cy="835657"/>
          </a:xfrm>
          <a:prstGeom prst="roundRect">
            <a:avLst>
              <a:gd name="adj" fmla="val 50000"/>
            </a:avLst>
          </a:prstGeom>
          <a:solidFill>
            <a:srgbClr val="C0DC8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左大括号 42"/>
          <p:cNvSpPr/>
          <p:nvPr/>
        </p:nvSpPr>
        <p:spPr>
          <a:xfrm>
            <a:off x="2447928" y="4299278"/>
            <a:ext cx="357051" cy="1253815"/>
          </a:xfrm>
          <a:prstGeom prst="leftBrace">
            <a:avLst>
              <a:gd name="adj1" fmla="val 63821"/>
              <a:gd name="adj2" fmla="val 50000"/>
            </a:avLst>
          </a:prstGeom>
          <a:ln>
            <a:solidFill>
              <a:srgbClr val="AE6E0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文本框 43"/>
          <p:cNvSpPr txBox="1"/>
          <p:nvPr/>
        </p:nvSpPr>
        <p:spPr>
          <a:xfrm>
            <a:off x="3975317" y="4074922"/>
            <a:ext cx="869399" cy="1569660"/>
          </a:xfrm>
          <a:prstGeom prst="rect">
            <a:avLst/>
          </a:prstGeom>
          <a:noFill/>
        </p:spPr>
        <p:txBody>
          <a:bodyPr wrap="square" rtlCol="0">
            <a:spAutoFit/>
          </a:bodyPr>
          <a:lstStyle/>
          <a:p>
            <a:pPr>
              <a:lnSpc>
                <a:spcPct val="200000"/>
              </a:lnSpc>
            </a:pPr>
            <a:r>
              <a:rPr lang="zh-CN" altLang="en-US" sz="2400" dirty="0"/>
              <a:t>晃眼</a:t>
            </a:r>
            <a:endParaRPr lang="en-US" altLang="zh-CN" sz="2400" dirty="0"/>
          </a:p>
          <a:p>
            <a:pPr>
              <a:lnSpc>
                <a:spcPct val="200000"/>
              </a:lnSpc>
            </a:pPr>
            <a:r>
              <a:rPr lang="zh-CN" altLang="en-US" sz="2400" dirty="0"/>
              <a:t>摇晃</a:t>
            </a:r>
            <a:endParaRPr lang="en-US" altLang="zh-CN" sz="2400" dirty="0"/>
          </a:p>
        </p:txBody>
      </p:sp>
      <p:sp>
        <p:nvSpPr>
          <p:cNvPr id="45" name="矩形 44"/>
          <p:cNvSpPr/>
          <p:nvPr/>
        </p:nvSpPr>
        <p:spPr>
          <a:xfrm>
            <a:off x="5114844" y="4305790"/>
            <a:ext cx="5855813" cy="1200329"/>
          </a:xfrm>
          <a:prstGeom prst="rect">
            <a:avLst/>
          </a:prstGeom>
          <a:noFill/>
        </p:spPr>
        <p:txBody>
          <a:bodyPr wrap="square" rtlCol="0">
            <a:spAutoFit/>
          </a:bodyPr>
          <a:lstStyle/>
          <a:p>
            <a:pPr>
              <a:lnSpc>
                <a:spcPct val="150000"/>
              </a:lnSpc>
            </a:pPr>
            <a:r>
              <a:rPr lang="zh-CN" altLang="en-US" sz="2400" dirty="0">
                <a:solidFill>
                  <a:schemeClr val="tx1">
                    <a:lumMod val="85000"/>
                    <a:lumOff val="15000"/>
                  </a:schemeClr>
                </a:solidFill>
              </a:rPr>
              <a:t>水面上的船摇摇</a:t>
            </a:r>
            <a:r>
              <a:rPr lang="zh-CN" altLang="en-US" sz="2400" b="1" dirty="0">
                <a:solidFill>
                  <a:srgbClr val="C00000"/>
                </a:solidFill>
              </a:rPr>
              <a:t>晃晃</a:t>
            </a:r>
            <a:r>
              <a:rPr lang="zh-CN" altLang="en-US" sz="2400" dirty="0">
                <a:solidFill>
                  <a:schemeClr val="tx1">
                    <a:lumMod val="85000"/>
                    <a:lumOff val="15000"/>
                  </a:schemeClr>
                </a:solidFill>
              </a:rPr>
              <a:t>的，正午时，波光粼粼的水面略微有些</a:t>
            </a:r>
            <a:r>
              <a:rPr lang="zh-CN" altLang="en-US" sz="2400" b="1" dirty="0">
                <a:solidFill>
                  <a:srgbClr val="C00000"/>
                </a:solidFill>
              </a:rPr>
              <a:t>晃</a:t>
            </a:r>
            <a:r>
              <a:rPr lang="zh-CN" altLang="en-US" sz="2400" dirty="0">
                <a:solidFill>
                  <a:schemeClr val="tx1">
                    <a:lumMod val="85000"/>
                    <a:lumOff val="15000"/>
                  </a:schemeClr>
                </a:solidFill>
              </a:rPr>
              <a:t>眼。</a:t>
            </a:r>
            <a:endParaRPr lang="zh-CN" altLang="en-US" sz="2400" dirty="0">
              <a:solidFill>
                <a:schemeClr val="tx1">
                  <a:lumMod val="85000"/>
                  <a:lumOff val="15000"/>
                </a:schemeClr>
              </a:solidFill>
            </a:endParaRPr>
          </a:p>
        </p:txBody>
      </p:sp>
      <p:sp>
        <p:nvSpPr>
          <p:cNvPr id="46" name="矩形 45"/>
          <p:cNvSpPr/>
          <p:nvPr/>
        </p:nvSpPr>
        <p:spPr>
          <a:xfrm>
            <a:off x="1531586" y="4592671"/>
            <a:ext cx="492444" cy="587340"/>
          </a:xfrm>
          <a:prstGeom prst="rect">
            <a:avLst/>
          </a:prstGeom>
        </p:spPr>
        <p:txBody>
          <a:bodyPr wrap="none">
            <a:spAutoFit/>
          </a:bodyPr>
          <a:lstStyle/>
          <a:p>
            <a:pPr algn="ctr">
              <a:lnSpc>
                <a:spcPct val="150000"/>
              </a:lnSpc>
            </a:pPr>
            <a:r>
              <a:rPr lang="zh-CN" altLang="en-US" sz="2400" b="1" dirty="0"/>
              <a:t>晃</a:t>
            </a:r>
            <a:endParaRPr lang="en-US" altLang="zh-CN" sz="2400" b="1" dirty="0"/>
          </a:p>
        </p:txBody>
      </p:sp>
      <p:sp>
        <p:nvSpPr>
          <p:cNvPr id="48" name="文本框 47"/>
          <p:cNvSpPr txBox="1"/>
          <p:nvPr/>
        </p:nvSpPr>
        <p:spPr>
          <a:xfrm>
            <a:off x="2926214" y="4074922"/>
            <a:ext cx="1090164" cy="1569660"/>
          </a:xfrm>
          <a:prstGeom prst="rect">
            <a:avLst/>
          </a:prstGeom>
          <a:noFill/>
        </p:spPr>
        <p:txBody>
          <a:bodyPr wrap="square" rtlCol="0">
            <a:spAutoFit/>
          </a:bodyPr>
          <a:lstStyle/>
          <a:p>
            <a:pPr>
              <a:lnSpc>
                <a:spcPct val="200000"/>
              </a:lnSpc>
            </a:pPr>
            <a:r>
              <a:rPr lang="en-US" altLang="zh-CN" sz="2400" dirty="0" err="1"/>
              <a:t>huǎng</a:t>
            </a:r>
            <a:endParaRPr lang="zh-CN" altLang="en-US" sz="2400" dirty="0"/>
          </a:p>
          <a:p>
            <a:pPr>
              <a:lnSpc>
                <a:spcPct val="200000"/>
              </a:lnSpc>
            </a:pPr>
            <a:r>
              <a:rPr lang="en-US" altLang="zh-CN" sz="2400" dirty="0" err="1"/>
              <a:t>huàng</a:t>
            </a:r>
            <a:endParaRPr lang="zh-CN" altLang="en-US" sz="2400" dirty="0"/>
          </a:p>
        </p:txBody>
      </p:sp>
      <p:sp>
        <p:nvSpPr>
          <p:cNvPr id="29" name="圆角矩形 28"/>
          <p:cNvSpPr/>
          <p:nvPr/>
        </p:nvSpPr>
        <p:spPr>
          <a:xfrm>
            <a:off x="1362368" y="2599749"/>
            <a:ext cx="835007" cy="835657"/>
          </a:xfrm>
          <a:prstGeom prst="roundRect">
            <a:avLst>
              <a:gd name="adj" fmla="val 50000"/>
            </a:avLst>
          </a:prstGeom>
          <a:solidFill>
            <a:srgbClr val="C0DC8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左大括号 31"/>
          <p:cNvSpPr/>
          <p:nvPr/>
        </p:nvSpPr>
        <p:spPr>
          <a:xfrm>
            <a:off x="2447928" y="2399305"/>
            <a:ext cx="357051" cy="1253815"/>
          </a:xfrm>
          <a:prstGeom prst="leftBrace">
            <a:avLst>
              <a:gd name="adj1" fmla="val 63821"/>
              <a:gd name="adj2" fmla="val 50000"/>
            </a:avLst>
          </a:prstGeom>
          <a:ln>
            <a:solidFill>
              <a:srgbClr val="AE6E0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文本框 32"/>
          <p:cNvSpPr txBox="1"/>
          <p:nvPr/>
        </p:nvSpPr>
        <p:spPr>
          <a:xfrm>
            <a:off x="3975317" y="2174949"/>
            <a:ext cx="1139527" cy="1464503"/>
          </a:xfrm>
          <a:prstGeom prst="rect">
            <a:avLst/>
          </a:prstGeom>
          <a:noFill/>
        </p:spPr>
        <p:txBody>
          <a:bodyPr wrap="square" rtlCol="0">
            <a:spAutoFit/>
          </a:bodyPr>
          <a:lstStyle/>
          <a:p>
            <a:pPr>
              <a:lnSpc>
                <a:spcPct val="200000"/>
              </a:lnSpc>
            </a:pPr>
            <a:r>
              <a:rPr lang="zh-CN" altLang="en-US" sz="2400" dirty="0"/>
              <a:t>监督</a:t>
            </a:r>
            <a:endParaRPr lang="en-US" altLang="zh-CN" sz="2400" dirty="0"/>
          </a:p>
          <a:p>
            <a:pPr>
              <a:lnSpc>
                <a:spcPct val="200000"/>
              </a:lnSpc>
            </a:pPr>
            <a:r>
              <a:rPr lang="zh-CN" altLang="en-US" sz="2400" dirty="0"/>
              <a:t>国子监</a:t>
            </a:r>
            <a:endParaRPr lang="zh-CN" altLang="en-US" sz="2400" dirty="0"/>
          </a:p>
        </p:txBody>
      </p:sp>
      <p:sp>
        <p:nvSpPr>
          <p:cNvPr id="36" name="矩形 35"/>
          <p:cNvSpPr/>
          <p:nvPr/>
        </p:nvSpPr>
        <p:spPr>
          <a:xfrm>
            <a:off x="5114844" y="2405817"/>
            <a:ext cx="5855813" cy="1200329"/>
          </a:xfrm>
          <a:prstGeom prst="rect">
            <a:avLst/>
          </a:prstGeom>
          <a:noFill/>
        </p:spPr>
        <p:txBody>
          <a:bodyPr wrap="square" rtlCol="0">
            <a:spAutoFit/>
          </a:bodyPr>
          <a:lstStyle/>
          <a:p>
            <a:pPr>
              <a:lnSpc>
                <a:spcPct val="150000"/>
              </a:lnSpc>
            </a:pPr>
            <a:r>
              <a:rPr lang="zh-CN" altLang="en-US" sz="2400" dirty="0"/>
              <a:t>古代时候，都是由</a:t>
            </a:r>
            <a:r>
              <a:rPr lang="zh-CN" altLang="en-US" sz="2400" b="1" dirty="0">
                <a:solidFill>
                  <a:srgbClr val="C00000"/>
                </a:solidFill>
              </a:rPr>
              <a:t>国子监</a:t>
            </a:r>
            <a:r>
              <a:rPr lang="zh-CN" altLang="en-US" sz="2400" dirty="0"/>
              <a:t>来进行最高学府和教育人员的</a:t>
            </a:r>
            <a:r>
              <a:rPr lang="zh-CN" altLang="en-US" sz="2400" b="1" dirty="0">
                <a:solidFill>
                  <a:srgbClr val="C00000"/>
                </a:solidFill>
              </a:rPr>
              <a:t>监督</a:t>
            </a:r>
            <a:r>
              <a:rPr lang="zh-CN" altLang="en-US" sz="2400" dirty="0"/>
              <a:t>及检查的。</a:t>
            </a:r>
            <a:endParaRPr lang="zh-CN" altLang="en-US" sz="2400" dirty="0"/>
          </a:p>
        </p:txBody>
      </p:sp>
      <p:sp>
        <p:nvSpPr>
          <p:cNvPr id="37" name="矩形 36"/>
          <p:cNvSpPr/>
          <p:nvPr/>
        </p:nvSpPr>
        <p:spPr>
          <a:xfrm>
            <a:off x="1531587" y="2692698"/>
            <a:ext cx="492443" cy="646331"/>
          </a:xfrm>
          <a:prstGeom prst="rect">
            <a:avLst/>
          </a:prstGeom>
        </p:spPr>
        <p:txBody>
          <a:bodyPr wrap="none">
            <a:spAutoFit/>
          </a:bodyPr>
          <a:lstStyle/>
          <a:p>
            <a:pPr algn="ctr">
              <a:lnSpc>
                <a:spcPct val="150000"/>
              </a:lnSpc>
            </a:pPr>
            <a:r>
              <a:rPr lang="zh-CN" altLang="en-US" sz="2400" b="1" dirty="0"/>
              <a:t>监</a:t>
            </a:r>
            <a:endParaRPr lang="en-US" altLang="zh-CN" sz="2400" b="1" dirty="0"/>
          </a:p>
        </p:txBody>
      </p:sp>
      <p:sp>
        <p:nvSpPr>
          <p:cNvPr id="39" name="文本框 38"/>
          <p:cNvSpPr txBox="1"/>
          <p:nvPr/>
        </p:nvSpPr>
        <p:spPr>
          <a:xfrm>
            <a:off x="2926214" y="2174949"/>
            <a:ext cx="869399" cy="1466235"/>
          </a:xfrm>
          <a:prstGeom prst="rect">
            <a:avLst/>
          </a:prstGeom>
          <a:noFill/>
        </p:spPr>
        <p:txBody>
          <a:bodyPr wrap="square" rtlCol="0">
            <a:spAutoFit/>
          </a:bodyPr>
          <a:lstStyle/>
          <a:p>
            <a:pPr>
              <a:lnSpc>
                <a:spcPct val="200000"/>
              </a:lnSpc>
            </a:pPr>
            <a:r>
              <a:rPr lang="en-US" altLang="zh-CN" sz="2400" dirty="0" err="1"/>
              <a:t>jiān</a:t>
            </a:r>
            <a:endParaRPr lang="en-US" altLang="zh-CN" sz="2400" dirty="0"/>
          </a:p>
          <a:p>
            <a:pPr>
              <a:lnSpc>
                <a:spcPct val="200000"/>
              </a:lnSpc>
            </a:pPr>
            <a:r>
              <a:rPr lang="en-US" altLang="zh-CN" sz="2400" dirty="0" err="1"/>
              <a:t>jiàn</a:t>
            </a:r>
            <a:endParaRPr lang="zh-CN" altLang="en-US" sz="2400" dirty="0"/>
          </a:p>
        </p:txBody>
      </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0"/>
                                  </p:stCondLst>
                                  <p:childTnLst>
                                    <p:animRot by="120000">
                                      <p:cBhvr>
                                        <p:cTn id="6" dur="100" fill="hold">
                                          <p:stCondLst>
                                            <p:cond delay="0"/>
                                          </p:stCondLst>
                                        </p:cTn>
                                        <p:tgtEl>
                                          <p:spTgt spid="28"/>
                                        </p:tgtEl>
                                        <p:attrNameLst>
                                          <p:attrName>r</p:attrName>
                                        </p:attrNameLst>
                                      </p:cBhvr>
                                    </p:animRot>
                                    <p:animRot by="-240000">
                                      <p:cBhvr>
                                        <p:cTn id="7" dur="200" fill="hold">
                                          <p:stCondLst>
                                            <p:cond delay="200"/>
                                          </p:stCondLst>
                                        </p:cTn>
                                        <p:tgtEl>
                                          <p:spTgt spid="28"/>
                                        </p:tgtEl>
                                        <p:attrNameLst>
                                          <p:attrName>r</p:attrName>
                                        </p:attrNameLst>
                                      </p:cBhvr>
                                    </p:animRot>
                                    <p:animRot by="240000">
                                      <p:cBhvr>
                                        <p:cTn id="8" dur="200" fill="hold">
                                          <p:stCondLst>
                                            <p:cond delay="400"/>
                                          </p:stCondLst>
                                        </p:cTn>
                                        <p:tgtEl>
                                          <p:spTgt spid="28"/>
                                        </p:tgtEl>
                                        <p:attrNameLst>
                                          <p:attrName>r</p:attrName>
                                        </p:attrNameLst>
                                      </p:cBhvr>
                                    </p:animRot>
                                    <p:animRot by="-240000">
                                      <p:cBhvr>
                                        <p:cTn id="9" dur="200" fill="hold">
                                          <p:stCondLst>
                                            <p:cond delay="600"/>
                                          </p:stCondLst>
                                        </p:cTn>
                                        <p:tgtEl>
                                          <p:spTgt spid="28"/>
                                        </p:tgtEl>
                                        <p:attrNameLst>
                                          <p:attrName>r</p:attrName>
                                        </p:attrNameLst>
                                      </p:cBhvr>
                                    </p:animRot>
                                    <p:animRot by="120000">
                                      <p:cBhvr>
                                        <p:cTn id="10" dur="200" fill="hold">
                                          <p:stCondLst>
                                            <p:cond delay="800"/>
                                          </p:stCondLst>
                                        </p:cTn>
                                        <p:tgtEl>
                                          <p:spTgt spid="2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randombar(horizontal)">
                                      <p:cBhvr>
                                        <p:cTn id="15" dur="500"/>
                                        <p:tgtEl>
                                          <p:spTgt spid="4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randombar(horizontal)">
                                      <p:cBhvr>
                                        <p:cTn id="2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pic>
        <p:nvPicPr>
          <p:cNvPr id="2" name="图片 1" descr="22"/>
          <p:cNvPicPr>
            <a:picLocks noChangeAspect="1"/>
          </p:cNvPicPr>
          <p:nvPr/>
        </p:nvPicPr>
        <p:blipFill>
          <a:blip r:embed="rId1" cstate="email"/>
          <a:stretch>
            <a:fillRect/>
          </a:stretch>
        </p:blipFill>
        <p:spPr>
          <a:xfrm>
            <a:off x="988061" y="824653"/>
            <a:ext cx="10555393" cy="5278120"/>
          </a:xfrm>
          <a:prstGeom prst="rect">
            <a:avLst/>
          </a:prstGeom>
        </p:spPr>
      </p:pic>
      <p:pic>
        <p:nvPicPr>
          <p:cNvPr id="5" name="图片 4" descr="12"/>
          <p:cNvPicPr>
            <a:picLocks noChangeAspect="1"/>
          </p:cNvPicPr>
          <p:nvPr/>
        </p:nvPicPr>
        <p:blipFill>
          <a:blip r:embed="rId2" cstate="email"/>
          <a:srcRect/>
          <a:stretch>
            <a:fillRect/>
          </a:stretch>
        </p:blipFill>
        <p:spPr>
          <a:xfrm rot="1200000">
            <a:off x="8739294" y="621454"/>
            <a:ext cx="2544233" cy="1967653"/>
          </a:xfrm>
          <a:prstGeom prst="rect">
            <a:avLst/>
          </a:prstGeom>
        </p:spPr>
      </p:pic>
      <p:pic>
        <p:nvPicPr>
          <p:cNvPr id="16" name="图片 15" descr="卡通儿童证书设计矢量素材_sccnn.com"/>
          <p:cNvPicPr>
            <a:picLocks noChangeAspect="1"/>
          </p:cNvPicPr>
          <p:nvPr/>
        </p:nvPicPr>
        <p:blipFill>
          <a:blip r:embed="rId3" cstate="email"/>
          <a:srcRect/>
          <a:stretch>
            <a:fillRect/>
          </a:stretch>
        </p:blipFill>
        <p:spPr>
          <a:xfrm>
            <a:off x="10564707" y="27093"/>
            <a:ext cx="1549400" cy="2235200"/>
          </a:xfrm>
          <a:prstGeom prst="rect">
            <a:avLst/>
          </a:prstGeom>
        </p:spPr>
      </p:pic>
      <p:pic>
        <p:nvPicPr>
          <p:cNvPr id="18" name="图片 17" descr="可爱上学的动物装饰课程表矢量素材_sccnn.com"/>
          <p:cNvPicPr>
            <a:picLocks noChangeAspect="1"/>
          </p:cNvPicPr>
          <p:nvPr/>
        </p:nvPicPr>
        <p:blipFill>
          <a:blip r:embed="rId4" cstate="email"/>
          <a:srcRect/>
          <a:stretch>
            <a:fillRect/>
          </a:stretch>
        </p:blipFill>
        <p:spPr>
          <a:xfrm>
            <a:off x="262467" y="1"/>
            <a:ext cx="2895600" cy="2620433"/>
          </a:xfrm>
          <a:prstGeom prst="rect">
            <a:avLst/>
          </a:prstGeom>
        </p:spPr>
      </p:pic>
      <p:pic>
        <p:nvPicPr>
          <p:cNvPr id="3" name="图片 2" descr="1"/>
          <p:cNvPicPr>
            <a:picLocks noChangeAspect="1"/>
          </p:cNvPicPr>
          <p:nvPr/>
        </p:nvPicPr>
        <p:blipFill>
          <a:blip r:embed="rId5" cstate="email"/>
          <a:stretch>
            <a:fillRect/>
          </a:stretch>
        </p:blipFill>
        <p:spPr>
          <a:xfrm>
            <a:off x="8557261" y="3605954"/>
            <a:ext cx="3252047" cy="3252047"/>
          </a:xfrm>
          <a:prstGeom prst="rect">
            <a:avLst/>
          </a:prstGeom>
        </p:spPr>
      </p:pic>
      <p:pic>
        <p:nvPicPr>
          <p:cNvPr id="6" name="图片 5" descr="7"/>
          <p:cNvPicPr>
            <a:picLocks noChangeAspect="1"/>
          </p:cNvPicPr>
          <p:nvPr/>
        </p:nvPicPr>
        <p:blipFill>
          <a:blip r:embed="rId6" cstate="email"/>
          <a:srcRect/>
          <a:stretch>
            <a:fillRect/>
          </a:stretch>
        </p:blipFill>
        <p:spPr>
          <a:xfrm>
            <a:off x="1229360" y="3980180"/>
            <a:ext cx="3652520" cy="2331720"/>
          </a:xfrm>
          <a:prstGeom prst="rect">
            <a:avLst/>
          </a:prstGeom>
        </p:spPr>
      </p:pic>
      <p:sp>
        <p:nvSpPr>
          <p:cNvPr id="4" name="椭圆 3"/>
          <p:cNvSpPr/>
          <p:nvPr/>
        </p:nvSpPr>
        <p:spPr>
          <a:xfrm>
            <a:off x="5409777" y="1905000"/>
            <a:ext cx="1485900" cy="1524000"/>
          </a:xfrm>
          <a:prstGeom prst="ellipse">
            <a:avLst/>
          </a:prstGeom>
          <a:solidFill>
            <a:srgbClr val="99DAF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542395" y="3980180"/>
            <a:ext cx="3652069" cy="995209"/>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rPr>
              <a:t>课文解读</a:t>
            </a:r>
            <a:endPar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endParaRPr>
          </a:p>
        </p:txBody>
      </p:sp>
      <p:sp>
        <p:nvSpPr>
          <p:cNvPr id="9" name="文本框 8"/>
          <p:cNvSpPr txBox="1"/>
          <p:nvPr/>
        </p:nvSpPr>
        <p:spPr>
          <a:xfrm>
            <a:off x="4326692" y="2088587"/>
            <a:ext cx="3652069" cy="995209"/>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en-US" altLang="zh-CN"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rPr>
              <a:t>03</a:t>
            </a:r>
            <a:endPar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239023" y="6393788"/>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pic>
        <p:nvPicPr>
          <p:cNvPr id="35" name="图片 34" descr="图片包含 游戏机, 房间&#10;&#10;描述已自动生成"/>
          <p:cNvPicPr>
            <a:picLocks noChangeAspect="1"/>
          </p:cNvPicPr>
          <p:nvPr/>
        </p:nvPicPr>
        <p:blipFill>
          <a:blip r:embed="rId2"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1125227" y="1873105"/>
            <a:ext cx="4818372" cy="4051164"/>
            <a:chOff x="1122532" y="1327664"/>
            <a:chExt cx="5610781" cy="4717401"/>
          </a:xfrm>
        </p:grpSpPr>
        <p:pic>
          <p:nvPicPr>
            <p:cNvPr id="4" name="图片 3"/>
            <p:cNvPicPr>
              <a:picLocks noChangeAspect="1"/>
            </p:cNvPicPr>
            <p:nvPr/>
          </p:nvPicPr>
          <p:blipFill>
            <a:blip r:embed="rId3" cstate="email"/>
            <a:stretch>
              <a:fillRect/>
            </a:stretch>
          </p:blipFill>
          <p:spPr>
            <a:xfrm>
              <a:off x="1319079" y="1449214"/>
              <a:ext cx="5241378" cy="3480602"/>
            </a:xfrm>
            <a:prstGeom prst="rect">
              <a:avLst/>
            </a:prstGeom>
          </p:spPr>
        </p:pic>
        <p:pic>
          <p:nvPicPr>
            <p:cNvPr id="17" name="Picture 3" descr="Picture 3"/>
            <p:cNvPicPr>
              <a:picLocks noChangeAspect="1"/>
            </p:cNvPicPr>
            <p:nvPr/>
          </p:nvPicPr>
          <p:blipFill>
            <a:blip r:embed="rId4" cstate="email"/>
            <a:stretch>
              <a:fillRect/>
            </a:stretch>
          </p:blipFill>
          <p:spPr>
            <a:xfrm>
              <a:off x="1122532" y="1327664"/>
              <a:ext cx="5610781" cy="4717401"/>
            </a:xfrm>
            <a:prstGeom prst="rect">
              <a:avLst/>
            </a:prstGeom>
            <a:ln w="12700">
              <a:miter lim="400000"/>
              <a:headEnd/>
              <a:tailEnd/>
            </a:ln>
          </p:spPr>
        </p:pic>
      </p:grpSp>
      <p:grpSp>
        <p:nvGrpSpPr>
          <p:cNvPr id="2" name="组合 1"/>
          <p:cNvGrpSpPr/>
          <p:nvPr/>
        </p:nvGrpSpPr>
        <p:grpSpPr>
          <a:xfrm>
            <a:off x="-472918" y="-395976"/>
            <a:ext cx="13045817" cy="7863982"/>
            <a:chOff x="-472918" y="-395976"/>
            <a:chExt cx="13045817" cy="7863982"/>
          </a:xfrm>
        </p:grpSpPr>
        <p:pic>
          <p:nvPicPr>
            <p:cNvPr id="38" name="图片 37" descr="图片包含 游戏机, 房间&#10;&#10;描述已自动生成"/>
            <p:cNvPicPr>
              <a:picLocks noChangeAspect="1"/>
            </p:cNvPicPr>
            <p:nvPr/>
          </p:nvPicPr>
          <p:blipFill>
            <a:blip r:embed="rId5" cstate="email">
              <a:clrChange>
                <a:clrFrom>
                  <a:srgbClr val="000000">
                    <a:alpha val="0"/>
                  </a:srgbClr>
                </a:clrFrom>
                <a:clrTo>
                  <a:srgbClr val="000000">
                    <a:alpha val="0"/>
                  </a:srgbClr>
                </a:clrTo>
              </a:clrChange>
            </a:blip>
            <a:srcRect/>
            <a:stretch>
              <a:fillRect/>
            </a:stretch>
          </p:blipFill>
          <p:spPr>
            <a:xfrm rot="8646033">
              <a:off x="-123132" y="-395976"/>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25" name="图片 24" descr="图片包含 游戏机&#10;&#10;描述已自动生成"/>
            <p:cNvPicPr>
              <a:picLocks noChangeAspect="1"/>
            </p:cNvPicPr>
            <p:nvPr/>
          </p:nvPicPr>
          <p:blipFill>
            <a:blip r:embed="rId6" cstate="email"/>
            <a:stretch>
              <a:fillRect/>
            </a:stretch>
          </p:blipFill>
          <p:spPr>
            <a:xfrm flipH="1">
              <a:off x="9381999" y="4266247"/>
              <a:ext cx="3190900" cy="3190900"/>
            </a:xfrm>
            <a:prstGeom prst="rect">
              <a:avLst/>
            </a:prstGeom>
          </p:spPr>
        </p:pic>
        <p:pic>
          <p:nvPicPr>
            <p:cNvPr id="19" name="图片 18" descr="图片包含 游戏机, 房间&#10;&#10;描述已自动生成"/>
            <p:cNvPicPr>
              <a:picLocks noChangeAspect="1"/>
            </p:cNvPicPr>
            <p:nvPr/>
          </p:nvPicPr>
          <p:blipFill>
            <a:blip r:embed="rId7" cstate="email"/>
            <a:srcRect/>
            <a:stretch>
              <a:fillRect/>
            </a:stretch>
          </p:blipFill>
          <p:spPr>
            <a:xfrm>
              <a:off x="11032620"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8" cstate="email"/>
            <a:srcRect/>
            <a:stretch>
              <a:fillRect/>
            </a:stretch>
          </p:blipFill>
          <p:spPr>
            <a:xfrm>
              <a:off x="1850031" y="580360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pic>
          <p:nvPicPr>
            <p:cNvPr id="3" name="图片 2" descr="图片包含 游戏机&#10;&#10;描述已自动生成"/>
            <p:cNvPicPr>
              <a:picLocks noChangeAspect="1"/>
            </p:cNvPicPr>
            <p:nvPr/>
          </p:nvPicPr>
          <p:blipFill>
            <a:blip r:embed="rId6" cstate="email"/>
            <a:stretch>
              <a:fillRect/>
            </a:stretch>
          </p:blipFill>
          <p:spPr>
            <a:xfrm>
              <a:off x="-472918" y="4277106"/>
              <a:ext cx="3190900" cy="3190900"/>
            </a:xfrm>
            <a:prstGeom prst="rect">
              <a:avLst/>
            </a:prstGeom>
          </p:spPr>
        </p:pic>
      </p:grpSp>
      <p:sp>
        <p:nvSpPr>
          <p:cNvPr id="21" name="文本框 20"/>
          <p:cNvSpPr txBox="1"/>
          <p:nvPr/>
        </p:nvSpPr>
        <p:spPr>
          <a:xfrm>
            <a:off x="6300985" y="1842778"/>
            <a:ext cx="4889629" cy="3255186"/>
          </a:xfrm>
          <a:prstGeom prst="rect">
            <a:avLst/>
          </a:prstGeom>
          <a:noFill/>
        </p:spPr>
        <p:txBody>
          <a:bodyPr wrap="square" rtlCol="0">
            <a:spAutoFit/>
          </a:bodyPr>
          <a:lstStyle/>
          <a:p>
            <a:pPr>
              <a:lnSpc>
                <a:spcPct val="150000"/>
              </a:lnSpc>
            </a:pPr>
            <a:r>
              <a:rPr lang="zh-CN" altLang="en-US" sz="2800" dirty="0">
                <a:solidFill>
                  <a:srgbClr val="FF0000"/>
                </a:solidFill>
              </a:rPr>
              <a:t>刺猬</a:t>
            </a:r>
            <a:r>
              <a:rPr lang="zh-CN" altLang="en-US" sz="2800" dirty="0"/>
              <a:t>的身体肥矮、爪子锐利，除肚子外全身长有硬刺，当它遇到危险时会卷成一团变成有刺的球，它的形态和温顺的性格非常可爱。</a:t>
            </a:r>
            <a:endParaRPr lang="zh-CN" altLang="en-US" sz="2800" dirty="0"/>
          </a:p>
        </p:txBody>
      </p:sp>
    </p:spTree>
  </p:cSld>
  <p:clrMapOvr>
    <a:masterClrMapping/>
  </p:clrMapOvr>
  <p:transition spd="med">
    <p:push/>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536266" y="6448290"/>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pic>
        <p:nvPicPr>
          <p:cNvPr id="35" name="图片 34" descr="图片包含 游戏机, 房间&#10;&#10;描述已自动生成"/>
          <p:cNvPicPr>
            <a:picLocks noChangeAspect="1"/>
          </p:cNvPicPr>
          <p:nvPr/>
        </p:nvPicPr>
        <p:blipFill>
          <a:blip r:embed="rId2"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descr="图片包含 游戏机, 房间&#10;&#10;描述已自动生成"/>
          <p:cNvPicPr>
            <a:picLocks noChangeAspect="1"/>
          </p:cNvPicPr>
          <p:nvPr/>
        </p:nvPicPr>
        <p:blipFill>
          <a:blip r:embed="rId3" cstate="email">
            <a:clrChange>
              <a:clrFrom>
                <a:srgbClr val="000000">
                  <a:alpha val="0"/>
                </a:srgbClr>
              </a:clrFrom>
              <a:clrTo>
                <a:srgbClr val="000000">
                  <a:alpha val="0"/>
                </a:srgbClr>
              </a:clrTo>
            </a:clrChange>
          </a:blip>
          <a:srcRect/>
          <a:stretch>
            <a:fillRect/>
          </a:stretch>
        </p:blipFill>
        <p:spPr>
          <a:xfrm rot="8646033">
            <a:off x="-123132" y="-395976"/>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4" cstate="email"/>
          <a:stretch>
            <a:fillRect/>
          </a:stretch>
        </p:blipFill>
        <p:spPr>
          <a:xfrm>
            <a:off x="-472919" y="4721787"/>
            <a:ext cx="2746219" cy="2746219"/>
          </a:xfrm>
          <a:prstGeom prst="rect">
            <a:avLst/>
          </a:prstGeom>
        </p:spPr>
      </p:pic>
      <p:pic>
        <p:nvPicPr>
          <p:cNvPr id="25" name="图片 24" descr="图片包含 游戏机&#10;&#10;描述已自动生成"/>
          <p:cNvPicPr>
            <a:picLocks noChangeAspect="1"/>
          </p:cNvPicPr>
          <p:nvPr/>
        </p:nvPicPr>
        <p:blipFill>
          <a:blip r:embed="rId5" cstate="email"/>
          <a:stretch>
            <a:fillRect/>
          </a:stretch>
        </p:blipFill>
        <p:spPr>
          <a:xfrm flipH="1">
            <a:off x="9762897" y="4647145"/>
            <a:ext cx="2810001" cy="2810001"/>
          </a:xfrm>
          <a:prstGeom prst="rect">
            <a:avLst/>
          </a:prstGeom>
        </p:spPr>
      </p:pic>
      <p:pic>
        <p:nvPicPr>
          <p:cNvPr id="19" name="图片 18" descr="图片包含 游戏机, 房间&#10;&#10;描述已自动生成"/>
          <p:cNvPicPr>
            <a:picLocks noChangeAspect="1"/>
          </p:cNvPicPr>
          <p:nvPr/>
        </p:nvPicPr>
        <p:blipFill>
          <a:blip r:embed="rId6" cstate="email"/>
          <a:srcRect/>
          <a:stretch>
            <a:fillRect/>
          </a:stretch>
        </p:blipFill>
        <p:spPr>
          <a:xfrm>
            <a:off x="11032620"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7" cstate="email"/>
          <a:srcRect/>
          <a:stretch>
            <a:fillRect/>
          </a:stretch>
        </p:blipFill>
        <p:spPr>
          <a:xfrm>
            <a:off x="1610147" y="5844754"/>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sp>
        <p:nvSpPr>
          <p:cNvPr id="23" name="文本框 22"/>
          <p:cNvSpPr txBox="1"/>
          <p:nvPr/>
        </p:nvSpPr>
        <p:spPr>
          <a:xfrm>
            <a:off x="1204396" y="1360052"/>
            <a:ext cx="9769230" cy="1384995"/>
          </a:xfrm>
          <a:prstGeom prst="rect">
            <a:avLst/>
          </a:prstGeom>
          <a:noFill/>
        </p:spPr>
        <p:txBody>
          <a:bodyPr wrap="square" rtlCol="0">
            <a:spAutoFit/>
          </a:bodyPr>
          <a:lstStyle/>
          <a:p>
            <a:pPr>
              <a:lnSpc>
                <a:spcPct val="150000"/>
              </a:lnSpc>
            </a:pPr>
            <a:r>
              <a:rPr lang="zh-CN" altLang="en-US" sz="2800" dirty="0"/>
              <a:t>秋天，枣树上挂满了一颗颗红枣，风儿一吹，轻轻摆动，如同无数颗飘香的玛瑙（</a:t>
            </a:r>
            <a:r>
              <a:rPr lang="en-US" altLang="zh-CN" sz="2800" dirty="0" err="1"/>
              <a:t>mǎ</a:t>
            </a:r>
            <a:r>
              <a:rPr lang="en-US" altLang="zh-CN" sz="2800" dirty="0"/>
              <a:t> </a:t>
            </a:r>
            <a:r>
              <a:rPr lang="en-US" altLang="zh-CN" sz="2800" dirty="0" err="1"/>
              <a:t>nǎo</a:t>
            </a:r>
            <a:r>
              <a:rPr lang="zh-CN" altLang="en-US" sz="2800" dirty="0"/>
              <a:t>）晃来晃去，看着就让人眼馋。</a:t>
            </a:r>
            <a:endParaRPr lang="zh-CN" altLang="en-US" sz="2800" dirty="0"/>
          </a:p>
        </p:txBody>
      </p:sp>
      <p:sp>
        <p:nvSpPr>
          <p:cNvPr id="26" name="文本框 25"/>
          <p:cNvSpPr txBox="1"/>
          <p:nvPr/>
        </p:nvSpPr>
        <p:spPr>
          <a:xfrm>
            <a:off x="1211385" y="2724499"/>
            <a:ext cx="5838344" cy="738664"/>
          </a:xfrm>
          <a:prstGeom prst="rect">
            <a:avLst/>
          </a:prstGeom>
          <a:noFill/>
        </p:spPr>
        <p:txBody>
          <a:bodyPr wrap="square" rtlCol="0">
            <a:spAutoFit/>
          </a:bodyPr>
          <a:lstStyle/>
          <a:p>
            <a:pPr>
              <a:lnSpc>
                <a:spcPct val="150000"/>
              </a:lnSpc>
            </a:pPr>
            <a:r>
              <a:rPr lang="zh-CN" altLang="en-US" sz="2800" dirty="0"/>
              <a:t>提问，这一段的描写有什么作用？</a:t>
            </a:r>
            <a:endParaRPr lang="zh-CN" altLang="en-US" sz="2800" dirty="0"/>
          </a:p>
        </p:txBody>
      </p:sp>
      <p:grpSp>
        <p:nvGrpSpPr>
          <p:cNvPr id="7" name="组合 6"/>
          <p:cNvGrpSpPr/>
          <p:nvPr/>
        </p:nvGrpSpPr>
        <p:grpSpPr>
          <a:xfrm>
            <a:off x="7856024" y="2982739"/>
            <a:ext cx="2695238" cy="2714286"/>
            <a:chOff x="7522647" y="3138111"/>
            <a:chExt cx="2695238" cy="2714286"/>
          </a:xfrm>
        </p:grpSpPr>
        <p:pic>
          <p:nvPicPr>
            <p:cNvPr id="5" name="图片 4"/>
            <p:cNvPicPr>
              <a:picLocks noChangeAspect="1"/>
            </p:cNvPicPr>
            <p:nvPr/>
          </p:nvPicPr>
          <p:blipFill>
            <a:blip r:embed="rId8"/>
            <a:stretch>
              <a:fillRect/>
            </a:stretch>
          </p:blipFill>
          <p:spPr>
            <a:xfrm>
              <a:off x="7522647" y="3138111"/>
              <a:ext cx="2695238" cy="2714286"/>
            </a:xfrm>
            <a:prstGeom prst="rect">
              <a:avLst/>
            </a:prstGeom>
          </p:spPr>
        </p:pic>
        <p:sp>
          <p:nvSpPr>
            <p:cNvPr id="6" name="图文框 5"/>
            <p:cNvSpPr/>
            <p:nvPr/>
          </p:nvSpPr>
          <p:spPr>
            <a:xfrm>
              <a:off x="7522647" y="3138111"/>
              <a:ext cx="2695238" cy="2714286"/>
            </a:xfrm>
            <a:prstGeom prst="frame">
              <a:avLst>
                <a:gd name="adj1" fmla="val 344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9" name="文本框 28"/>
          <p:cNvSpPr txBox="1"/>
          <p:nvPr/>
        </p:nvSpPr>
        <p:spPr>
          <a:xfrm>
            <a:off x="1211385" y="3425378"/>
            <a:ext cx="6120813" cy="2031325"/>
          </a:xfrm>
          <a:prstGeom prst="rect">
            <a:avLst/>
          </a:prstGeom>
          <a:noFill/>
        </p:spPr>
        <p:txBody>
          <a:bodyPr wrap="square" rtlCol="0">
            <a:spAutoFit/>
          </a:bodyPr>
          <a:lstStyle/>
          <a:p>
            <a:pPr>
              <a:lnSpc>
                <a:spcPct val="150000"/>
              </a:lnSpc>
            </a:pPr>
            <a:r>
              <a:rPr lang="zh-CN" altLang="en-US" sz="2800" dirty="0">
                <a:solidFill>
                  <a:srgbClr val="FF0000"/>
                </a:solidFill>
              </a:rPr>
              <a:t>这一段的描写写出了枣的数量多，颜色鲜艳，同时为下文写刺猬偷枣做出铺垫。</a:t>
            </a:r>
            <a:endParaRPr lang="zh-CN" altLang="en-US" sz="2800" dirty="0">
              <a:solidFill>
                <a:srgbClr val="FF0000"/>
              </a:solidFill>
            </a:endParaRPr>
          </a:p>
        </p:txBody>
      </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445502" y="6275800"/>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pic>
        <p:nvPicPr>
          <p:cNvPr id="35" name="图片 34" descr="图片包含 游戏机, 房间&#10;&#10;描述已自动生成"/>
          <p:cNvPicPr>
            <a:picLocks noChangeAspect="1"/>
          </p:cNvPicPr>
          <p:nvPr/>
        </p:nvPicPr>
        <p:blipFill>
          <a:blip r:embed="rId2"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95976"/>
            <a:ext cx="13045817" cy="7863982"/>
            <a:chOff x="-472918" y="-395976"/>
            <a:chExt cx="13045817" cy="7863982"/>
          </a:xfrm>
        </p:grpSpPr>
        <p:pic>
          <p:nvPicPr>
            <p:cNvPr id="38" name="图片 37" descr="图片包含 游戏机, 房间&#10;&#10;描述已自动生成"/>
            <p:cNvPicPr>
              <a:picLocks noChangeAspect="1"/>
            </p:cNvPicPr>
            <p:nvPr/>
          </p:nvPicPr>
          <p:blipFill>
            <a:blip r:embed="rId3" cstate="email">
              <a:clrChange>
                <a:clrFrom>
                  <a:srgbClr val="000000">
                    <a:alpha val="0"/>
                  </a:srgbClr>
                </a:clrFrom>
                <a:clrTo>
                  <a:srgbClr val="000000">
                    <a:alpha val="0"/>
                  </a:srgbClr>
                </a:clrTo>
              </a:clrChange>
            </a:blip>
            <a:srcRect/>
            <a:stretch>
              <a:fillRect/>
            </a:stretch>
          </p:blipFill>
          <p:spPr>
            <a:xfrm rot="8646033">
              <a:off x="-123132" y="-395976"/>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4" cstate="email"/>
            <a:stretch>
              <a:fillRect/>
            </a:stretch>
          </p:blipFill>
          <p:spPr>
            <a:xfrm>
              <a:off x="-472918" y="4277106"/>
              <a:ext cx="3190900" cy="3190900"/>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381999" y="4266247"/>
              <a:ext cx="3190900" cy="3190900"/>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032620"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850031" y="580360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sp>
        <p:nvSpPr>
          <p:cNvPr id="20" name="文本框 19"/>
          <p:cNvSpPr txBox="1"/>
          <p:nvPr/>
        </p:nvSpPr>
        <p:spPr>
          <a:xfrm>
            <a:off x="1381378" y="1360052"/>
            <a:ext cx="9502933" cy="1384995"/>
          </a:xfrm>
          <a:prstGeom prst="rect">
            <a:avLst/>
          </a:prstGeom>
          <a:noFill/>
        </p:spPr>
        <p:txBody>
          <a:bodyPr wrap="square" rtlCol="0">
            <a:spAutoFit/>
          </a:bodyPr>
          <a:lstStyle/>
          <a:p>
            <a:pPr>
              <a:lnSpc>
                <a:spcPct val="150000"/>
              </a:lnSpc>
            </a:pPr>
            <a:r>
              <a:rPr lang="zh-CN" altLang="en-US" sz="2800" dirty="0"/>
              <a:t>一天晚上，新月斜挂，朦胧（</a:t>
            </a:r>
            <a:r>
              <a:rPr lang="en-US" altLang="zh-CN" sz="2800" dirty="0"/>
              <a:t>méng lóng</a:t>
            </a:r>
            <a:r>
              <a:rPr lang="zh-CN" altLang="en-US" sz="2800" dirty="0"/>
              <a:t>）的月光透过树枝，斑斑驳驳地洒在地上。</a:t>
            </a:r>
            <a:endParaRPr lang="zh-CN" altLang="en-US" sz="2800" dirty="0"/>
          </a:p>
        </p:txBody>
      </p:sp>
      <p:sp>
        <p:nvSpPr>
          <p:cNvPr id="21" name="文本框 20"/>
          <p:cNvSpPr txBox="1"/>
          <p:nvPr/>
        </p:nvSpPr>
        <p:spPr>
          <a:xfrm>
            <a:off x="1358870" y="2724499"/>
            <a:ext cx="9673750" cy="738664"/>
          </a:xfrm>
          <a:prstGeom prst="rect">
            <a:avLst/>
          </a:prstGeom>
          <a:noFill/>
        </p:spPr>
        <p:txBody>
          <a:bodyPr wrap="square" rtlCol="0">
            <a:spAutoFit/>
          </a:bodyPr>
          <a:lstStyle/>
          <a:p>
            <a:pPr>
              <a:lnSpc>
                <a:spcPct val="150000"/>
              </a:lnSpc>
            </a:pPr>
            <a:r>
              <a:rPr lang="zh-CN" altLang="en-US" sz="2800" dirty="0"/>
              <a:t>提问，此时的月亮是什么样的？写月亮有什么作用？</a:t>
            </a:r>
            <a:endParaRPr lang="zh-CN" altLang="en-US" sz="2800" dirty="0"/>
          </a:p>
        </p:txBody>
      </p:sp>
      <p:sp>
        <p:nvSpPr>
          <p:cNvPr id="28" name="文本框 27"/>
          <p:cNvSpPr txBox="1"/>
          <p:nvPr/>
        </p:nvSpPr>
        <p:spPr>
          <a:xfrm>
            <a:off x="1349444" y="3543848"/>
            <a:ext cx="6120813" cy="2031325"/>
          </a:xfrm>
          <a:prstGeom prst="rect">
            <a:avLst/>
          </a:prstGeom>
          <a:noFill/>
        </p:spPr>
        <p:txBody>
          <a:bodyPr wrap="square" rtlCol="0">
            <a:spAutoFit/>
          </a:bodyPr>
          <a:lstStyle/>
          <a:p>
            <a:pPr>
              <a:lnSpc>
                <a:spcPct val="150000"/>
              </a:lnSpc>
            </a:pPr>
            <a:r>
              <a:rPr lang="zh-CN" altLang="en-US" sz="2800" dirty="0">
                <a:solidFill>
                  <a:srgbClr val="FF0000"/>
                </a:solidFill>
              </a:rPr>
              <a:t>此时的月亮是新月，而且月亮朦胧，这就营造出一种静谧、昏暗的氛围，也为下文“我”看不清刺猬埋下伏笔。</a:t>
            </a:r>
            <a:endParaRPr lang="zh-CN" altLang="en-US" sz="2800" dirty="0">
              <a:solidFill>
                <a:srgbClr val="FF0000"/>
              </a:solidFill>
            </a:endParaRPr>
          </a:p>
        </p:txBody>
      </p:sp>
      <p:pic>
        <p:nvPicPr>
          <p:cNvPr id="32" name="图片 31"/>
          <p:cNvPicPr>
            <a:picLocks noChangeAspect="1"/>
          </p:cNvPicPr>
          <p:nvPr/>
        </p:nvPicPr>
        <p:blipFill>
          <a:blip r:embed="rId7" cstate="email"/>
          <a:srcRect/>
          <a:stretch>
            <a:fillRect/>
          </a:stretch>
        </p:blipFill>
        <p:spPr>
          <a:xfrm>
            <a:off x="7681917" y="3631301"/>
            <a:ext cx="3276000" cy="2124000"/>
          </a:xfrm>
          <a:custGeom>
            <a:avLst/>
            <a:gdLst>
              <a:gd name="connsiteX0" fmla="*/ 0 w 3276000"/>
              <a:gd name="connsiteY0" fmla="*/ 0 h 2124000"/>
              <a:gd name="connsiteX1" fmla="*/ 3276000 w 3276000"/>
              <a:gd name="connsiteY1" fmla="*/ 0 h 2124000"/>
              <a:gd name="connsiteX2" fmla="*/ 3276000 w 3276000"/>
              <a:gd name="connsiteY2" fmla="*/ 2124000 h 2124000"/>
              <a:gd name="connsiteX3" fmla="*/ 0 w 3276000"/>
              <a:gd name="connsiteY3" fmla="*/ 2124000 h 2124000"/>
            </a:gdLst>
            <a:ahLst/>
            <a:cxnLst>
              <a:cxn ang="0">
                <a:pos x="connsiteX0" y="connsiteY0"/>
              </a:cxn>
              <a:cxn ang="0">
                <a:pos x="connsiteX1" y="connsiteY1"/>
              </a:cxn>
              <a:cxn ang="0">
                <a:pos x="connsiteX2" y="connsiteY2"/>
              </a:cxn>
              <a:cxn ang="0">
                <a:pos x="connsiteX3" y="connsiteY3"/>
              </a:cxn>
            </a:cxnLst>
            <a:rect l="l" t="t" r="r" b="b"/>
            <a:pathLst>
              <a:path w="3276000" h="2124000">
                <a:moveTo>
                  <a:pt x="0" y="0"/>
                </a:moveTo>
                <a:lnTo>
                  <a:pt x="3276000" y="0"/>
                </a:lnTo>
                <a:lnTo>
                  <a:pt x="3276000" y="2124000"/>
                </a:lnTo>
                <a:lnTo>
                  <a:pt x="0" y="2124000"/>
                </a:lnTo>
                <a:close/>
              </a:path>
            </a:pathLst>
          </a:custGeom>
        </p:spPr>
      </p:pic>
      <p:sp>
        <p:nvSpPr>
          <p:cNvPr id="31" name="图文框 30"/>
          <p:cNvSpPr/>
          <p:nvPr/>
        </p:nvSpPr>
        <p:spPr>
          <a:xfrm>
            <a:off x="7615692" y="3592388"/>
            <a:ext cx="3416927" cy="2211221"/>
          </a:xfrm>
          <a:prstGeom prst="frame">
            <a:avLst>
              <a:gd name="adj1" fmla="val 344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445502" y="6275800"/>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pic>
        <p:nvPicPr>
          <p:cNvPr id="35" name="图片 34" descr="图片包含 游戏机, 房间&#10;&#10;描述已自动生成"/>
          <p:cNvPicPr>
            <a:picLocks noChangeAspect="1"/>
          </p:cNvPicPr>
          <p:nvPr/>
        </p:nvPicPr>
        <p:blipFill>
          <a:blip r:embed="rId2"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95976"/>
            <a:ext cx="13045817" cy="7863982"/>
            <a:chOff x="-472918" y="-395976"/>
            <a:chExt cx="13045817" cy="7863982"/>
          </a:xfrm>
        </p:grpSpPr>
        <p:pic>
          <p:nvPicPr>
            <p:cNvPr id="38" name="图片 37" descr="图片包含 游戏机, 房间&#10;&#10;描述已自动生成"/>
            <p:cNvPicPr>
              <a:picLocks noChangeAspect="1"/>
            </p:cNvPicPr>
            <p:nvPr/>
          </p:nvPicPr>
          <p:blipFill>
            <a:blip r:embed="rId3" cstate="email">
              <a:clrChange>
                <a:clrFrom>
                  <a:srgbClr val="000000">
                    <a:alpha val="0"/>
                  </a:srgbClr>
                </a:clrFrom>
                <a:clrTo>
                  <a:srgbClr val="000000">
                    <a:alpha val="0"/>
                  </a:srgbClr>
                </a:clrTo>
              </a:clrChange>
            </a:blip>
            <a:srcRect/>
            <a:stretch>
              <a:fillRect/>
            </a:stretch>
          </p:blipFill>
          <p:spPr>
            <a:xfrm rot="8646033">
              <a:off x="-123132" y="-395976"/>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4" cstate="email"/>
            <a:stretch>
              <a:fillRect/>
            </a:stretch>
          </p:blipFill>
          <p:spPr>
            <a:xfrm>
              <a:off x="-472918" y="4277106"/>
              <a:ext cx="3190900" cy="3190900"/>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381999" y="4266247"/>
              <a:ext cx="3190900" cy="3190900"/>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032620"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850031" y="580360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sp>
        <p:nvSpPr>
          <p:cNvPr id="20" name="文本框 19"/>
          <p:cNvSpPr txBox="1"/>
          <p:nvPr/>
        </p:nvSpPr>
        <p:spPr>
          <a:xfrm>
            <a:off x="1362328" y="1623681"/>
            <a:ext cx="9502933" cy="1316194"/>
          </a:xfrm>
          <a:prstGeom prst="rect">
            <a:avLst/>
          </a:prstGeom>
          <a:noFill/>
        </p:spPr>
        <p:txBody>
          <a:bodyPr wrap="square" rtlCol="0">
            <a:spAutoFit/>
          </a:bodyPr>
          <a:lstStyle/>
          <a:p>
            <a:pPr>
              <a:lnSpc>
                <a:spcPct val="150000"/>
              </a:lnSpc>
            </a:pPr>
            <a:r>
              <a:rPr lang="zh-CN" altLang="en-US" sz="2800" dirty="0"/>
              <a:t>那个东西一定没有发现我在监视它，仍旧诡秘地爬向老树杈（</a:t>
            </a:r>
            <a:r>
              <a:rPr lang="en-US" altLang="zh-CN" sz="2800" dirty="0" err="1"/>
              <a:t>chà</a:t>
            </a:r>
            <a:r>
              <a:rPr lang="zh-CN" altLang="en-US" sz="2800" dirty="0"/>
              <a:t>），又爬向伸出的枝条</a:t>
            </a:r>
            <a:r>
              <a:rPr lang="en-US" altLang="zh-CN" sz="2800" dirty="0"/>
              <a:t>……</a:t>
            </a:r>
            <a:endParaRPr lang="zh-CN" altLang="en-US" sz="2800" dirty="0"/>
          </a:p>
        </p:txBody>
      </p:sp>
      <p:sp>
        <p:nvSpPr>
          <p:cNvPr id="21" name="文本框 20"/>
          <p:cNvSpPr txBox="1"/>
          <p:nvPr/>
        </p:nvSpPr>
        <p:spPr>
          <a:xfrm>
            <a:off x="1339820" y="3047122"/>
            <a:ext cx="9673750" cy="738664"/>
          </a:xfrm>
          <a:prstGeom prst="rect">
            <a:avLst/>
          </a:prstGeom>
          <a:noFill/>
        </p:spPr>
        <p:txBody>
          <a:bodyPr wrap="square" rtlCol="0">
            <a:spAutoFit/>
          </a:bodyPr>
          <a:lstStyle/>
          <a:p>
            <a:pPr>
              <a:lnSpc>
                <a:spcPct val="150000"/>
              </a:lnSpc>
            </a:pPr>
            <a:r>
              <a:rPr lang="zh-CN" altLang="en-US" sz="2800" dirty="0"/>
              <a:t>提问，“诡秘”一词表现了多少？</a:t>
            </a:r>
            <a:endParaRPr lang="zh-CN" altLang="en-US" sz="2800" dirty="0"/>
          </a:p>
        </p:txBody>
      </p:sp>
      <p:sp>
        <p:nvSpPr>
          <p:cNvPr id="28" name="文本框 27"/>
          <p:cNvSpPr txBox="1"/>
          <p:nvPr/>
        </p:nvSpPr>
        <p:spPr>
          <a:xfrm>
            <a:off x="1330395" y="3807477"/>
            <a:ext cx="5346323" cy="1384995"/>
          </a:xfrm>
          <a:prstGeom prst="rect">
            <a:avLst/>
          </a:prstGeom>
          <a:noFill/>
        </p:spPr>
        <p:txBody>
          <a:bodyPr wrap="square" rtlCol="0">
            <a:spAutoFit/>
          </a:bodyPr>
          <a:lstStyle/>
          <a:p>
            <a:pPr>
              <a:lnSpc>
                <a:spcPct val="150000"/>
              </a:lnSpc>
            </a:pPr>
            <a:r>
              <a:rPr lang="zh-CN" altLang="en-US" sz="2800" dirty="0">
                <a:solidFill>
                  <a:srgbClr val="FF0000"/>
                </a:solidFill>
              </a:rPr>
              <a:t>从文中“诡秘”一词可以看出刺猬行动之小心谨慎、机警、隐秘。</a:t>
            </a:r>
            <a:endParaRPr lang="zh-CN" altLang="en-US" sz="2800" dirty="0">
              <a:solidFill>
                <a:srgbClr val="FF0000"/>
              </a:solidFill>
            </a:endParaRPr>
          </a:p>
        </p:txBody>
      </p:sp>
      <p:pic>
        <p:nvPicPr>
          <p:cNvPr id="29" name="图片 28"/>
          <p:cNvPicPr>
            <a:picLocks noChangeAspect="1"/>
          </p:cNvPicPr>
          <p:nvPr/>
        </p:nvPicPr>
        <p:blipFill>
          <a:blip r:embed="rId7" cstate="email"/>
          <a:srcRect/>
          <a:stretch>
            <a:fillRect/>
          </a:stretch>
        </p:blipFill>
        <p:spPr>
          <a:xfrm>
            <a:off x="7322236" y="2995689"/>
            <a:ext cx="3361059" cy="2138286"/>
          </a:xfrm>
          <a:custGeom>
            <a:avLst/>
            <a:gdLst>
              <a:gd name="connsiteX0" fmla="*/ 0 w 3361059"/>
              <a:gd name="connsiteY0" fmla="*/ 0 h 2138286"/>
              <a:gd name="connsiteX1" fmla="*/ 3361059 w 3361059"/>
              <a:gd name="connsiteY1" fmla="*/ 0 h 2138286"/>
              <a:gd name="connsiteX2" fmla="*/ 3361059 w 3361059"/>
              <a:gd name="connsiteY2" fmla="*/ 2138286 h 2138286"/>
              <a:gd name="connsiteX3" fmla="*/ 0 w 3361059"/>
              <a:gd name="connsiteY3" fmla="*/ 2138286 h 2138286"/>
            </a:gdLst>
            <a:ahLst/>
            <a:cxnLst>
              <a:cxn ang="0">
                <a:pos x="connsiteX0" y="connsiteY0"/>
              </a:cxn>
              <a:cxn ang="0">
                <a:pos x="connsiteX1" y="connsiteY1"/>
              </a:cxn>
              <a:cxn ang="0">
                <a:pos x="connsiteX2" y="connsiteY2"/>
              </a:cxn>
              <a:cxn ang="0">
                <a:pos x="connsiteX3" y="connsiteY3"/>
              </a:cxn>
            </a:cxnLst>
            <a:rect l="l" t="t" r="r" b="b"/>
            <a:pathLst>
              <a:path w="3361059" h="2138286">
                <a:moveTo>
                  <a:pt x="0" y="0"/>
                </a:moveTo>
                <a:lnTo>
                  <a:pt x="3361059" y="0"/>
                </a:lnTo>
                <a:lnTo>
                  <a:pt x="3361059" y="2138286"/>
                </a:lnTo>
                <a:lnTo>
                  <a:pt x="0" y="2138286"/>
                </a:lnTo>
                <a:close/>
              </a:path>
            </a:pathLst>
          </a:custGeom>
        </p:spPr>
      </p:pic>
      <p:sp>
        <p:nvSpPr>
          <p:cNvPr id="26" name="图文框 25"/>
          <p:cNvSpPr/>
          <p:nvPr/>
        </p:nvSpPr>
        <p:spPr>
          <a:xfrm>
            <a:off x="7312711" y="2957589"/>
            <a:ext cx="3416927" cy="2211221"/>
          </a:xfrm>
          <a:prstGeom prst="frame">
            <a:avLst>
              <a:gd name="adj1" fmla="val 344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445502" y="6275800"/>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pic>
        <p:nvPicPr>
          <p:cNvPr id="35" name="图片 34" descr="图片包含 游戏机, 房间&#10;&#10;描述已自动生成"/>
          <p:cNvPicPr>
            <a:picLocks noChangeAspect="1"/>
          </p:cNvPicPr>
          <p:nvPr/>
        </p:nvPicPr>
        <p:blipFill>
          <a:blip r:embed="rId2"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95976"/>
            <a:ext cx="13045817" cy="7863982"/>
            <a:chOff x="-472918" y="-395976"/>
            <a:chExt cx="13045817" cy="7863982"/>
          </a:xfrm>
        </p:grpSpPr>
        <p:pic>
          <p:nvPicPr>
            <p:cNvPr id="38" name="图片 37" descr="图片包含 游戏机, 房间&#10;&#10;描述已自动生成"/>
            <p:cNvPicPr>
              <a:picLocks noChangeAspect="1"/>
            </p:cNvPicPr>
            <p:nvPr/>
          </p:nvPicPr>
          <p:blipFill>
            <a:blip r:embed="rId3" cstate="email">
              <a:clrChange>
                <a:clrFrom>
                  <a:srgbClr val="000000">
                    <a:alpha val="0"/>
                  </a:srgbClr>
                </a:clrFrom>
                <a:clrTo>
                  <a:srgbClr val="000000">
                    <a:alpha val="0"/>
                  </a:srgbClr>
                </a:clrTo>
              </a:clrChange>
            </a:blip>
            <a:srcRect/>
            <a:stretch>
              <a:fillRect/>
            </a:stretch>
          </p:blipFill>
          <p:spPr>
            <a:xfrm rot="8646033">
              <a:off x="-123132" y="-395976"/>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4" cstate="email"/>
            <a:stretch>
              <a:fillRect/>
            </a:stretch>
          </p:blipFill>
          <p:spPr>
            <a:xfrm>
              <a:off x="-472918" y="4277106"/>
              <a:ext cx="3190900" cy="3190900"/>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381999" y="4266247"/>
              <a:ext cx="3190900" cy="3190900"/>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032620"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850031" y="580360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sp>
        <p:nvSpPr>
          <p:cNvPr id="20" name="文本框 19"/>
          <p:cNvSpPr txBox="1"/>
          <p:nvPr/>
        </p:nvSpPr>
        <p:spPr>
          <a:xfrm>
            <a:off x="1362328" y="1623681"/>
            <a:ext cx="9502933" cy="1384995"/>
          </a:xfrm>
          <a:prstGeom prst="rect">
            <a:avLst/>
          </a:prstGeom>
          <a:noFill/>
        </p:spPr>
        <p:txBody>
          <a:bodyPr wrap="square" rtlCol="0">
            <a:spAutoFit/>
          </a:bodyPr>
          <a:lstStyle/>
          <a:p>
            <a:pPr>
              <a:lnSpc>
                <a:spcPct val="150000"/>
              </a:lnSpc>
            </a:pPr>
            <a:r>
              <a:rPr lang="zh-CN" altLang="en-US" sz="2800" dirty="0"/>
              <a:t>我还没弄清楚是怎么回事，树上那个家伙就噗（</a:t>
            </a:r>
            <a:r>
              <a:rPr lang="en-US" altLang="zh-CN" sz="2800" dirty="0" err="1"/>
              <a:t>pū</a:t>
            </a:r>
            <a:r>
              <a:rPr lang="zh-CN" altLang="en-US" sz="2800" dirty="0"/>
              <a:t>）的一声掉了下来，听得出，摔得还挺重呢！</a:t>
            </a:r>
            <a:endParaRPr lang="zh-CN" altLang="en-US" sz="2800" dirty="0"/>
          </a:p>
        </p:txBody>
      </p:sp>
      <p:sp>
        <p:nvSpPr>
          <p:cNvPr id="21" name="文本框 20"/>
          <p:cNvSpPr txBox="1"/>
          <p:nvPr/>
        </p:nvSpPr>
        <p:spPr>
          <a:xfrm>
            <a:off x="1339820" y="3047122"/>
            <a:ext cx="9673750" cy="669863"/>
          </a:xfrm>
          <a:prstGeom prst="rect">
            <a:avLst/>
          </a:prstGeom>
          <a:noFill/>
        </p:spPr>
        <p:txBody>
          <a:bodyPr wrap="square" rtlCol="0">
            <a:spAutoFit/>
          </a:bodyPr>
          <a:lstStyle/>
          <a:p>
            <a:pPr>
              <a:lnSpc>
                <a:spcPct val="150000"/>
              </a:lnSpc>
            </a:pPr>
            <a:r>
              <a:rPr lang="zh-CN" altLang="en-US" sz="2800" dirty="0"/>
              <a:t>提问，为什么要直接掉下来？</a:t>
            </a:r>
            <a:endParaRPr lang="zh-CN" altLang="en-US" sz="2800" dirty="0"/>
          </a:p>
        </p:txBody>
      </p:sp>
      <p:sp>
        <p:nvSpPr>
          <p:cNvPr id="28" name="文本框 27"/>
          <p:cNvSpPr txBox="1"/>
          <p:nvPr/>
        </p:nvSpPr>
        <p:spPr>
          <a:xfrm>
            <a:off x="1330395" y="3807477"/>
            <a:ext cx="5346323" cy="1384995"/>
          </a:xfrm>
          <a:prstGeom prst="rect">
            <a:avLst/>
          </a:prstGeom>
          <a:noFill/>
        </p:spPr>
        <p:txBody>
          <a:bodyPr wrap="square" rtlCol="0">
            <a:spAutoFit/>
          </a:bodyPr>
          <a:lstStyle/>
          <a:p>
            <a:pPr>
              <a:lnSpc>
                <a:spcPct val="150000"/>
              </a:lnSpc>
            </a:pPr>
            <a:r>
              <a:rPr lang="zh-CN" altLang="en-US" sz="2800" dirty="0">
                <a:solidFill>
                  <a:srgbClr val="FF0000"/>
                </a:solidFill>
              </a:rPr>
              <a:t>因为这样可以节约时间，说明这只刺猬是一直聪明的刺猬。</a:t>
            </a:r>
            <a:endParaRPr lang="zh-CN" altLang="en-US" sz="2800" dirty="0">
              <a:solidFill>
                <a:srgbClr val="FF0000"/>
              </a:solidFill>
            </a:endParaRPr>
          </a:p>
        </p:txBody>
      </p:sp>
      <p:pic>
        <p:nvPicPr>
          <p:cNvPr id="23" name="图片 22"/>
          <p:cNvPicPr>
            <a:picLocks noChangeAspect="1"/>
          </p:cNvPicPr>
          <p:nvPr/>
        </p:nvPicPr>
        <p:blipFill>
          <a:blip r:embed="rId7" cstate="email"/>
          <a:stretch>
            <a:fillRect/>
          </a:stretch>
        </p:blipFill>
        <p:spPr>
          <a:xfrm>
            <a:off x="7393401" y="3141546"/>
            <a:ext cx="3273747" cy="2156391"/>
          </a:xfrm>
          <a:prstGeom prst="roundRect">
            <a:avLst>
              <a:gd name="adj" fmla="val 8594"/>
            </a:avLst>
          </a:prstGeom>
          <a:solidFill>
            <a:srgbClr val="FFFFFF">
              <a:shade val="85000"/>
            </a:srgbClr>
          </a:solidFill>
          <a:ln>
            <a:noFill/>
          </a:ln>
          <a:effectLst>
            <a:reflection blurRad="12700" stA="25000" endPos="15000" dist="6350" dir="5400000" sy="-100000" algn="bl" rotWithShape="0"/>
          </a:effectLst>
        </p:spPr>
      </p:pic>
      <p:sp>
        <p:nvSpPr>
          <p:cNvPr id="26" name="图文框 25"/>
          <p:cNvSpPr/>
          <p:nvPr/>
        </p:nvSpPr>
        <p:spPr>
          <a:xfrm>
            <a:off x="7312711" y="3105074"/>
            <a:ext cx="3416927" cy="2211221"/>
          </a:xfrm>
          <a:prstGeom prst="frame">
            <a:avLst>
              <a:gd name="adj1" fmla="val 344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35" name="图片 34" descr="图片包含 游戏机, 房间&#10;&#10;描述已自动生成"/>
          <p:cNvPicPr>
            <a:picLocks noChangeAspect="1"/>
          </p:cNvPicPr>
          <p:nvPr/>
        </p:nvPicPr>
        <p:blipFill>
          <a:blip r:embed="rId1"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95976"/>
            <a:ext cx="12567489" cy="7863981"/>
            <a:chOff x="-472918" y="-395976"/>
            <a:chExt cx="12567489" cy="7863981"/>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8646033">
              <a:off x="-123132" y="-395976"/>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02628"/>
              <a:ext cx="2765377" cy="2765377"/>
            </a:xfrm>
            <a:prstGeom prst="rect">
              <a:avLst/>
            </a:prstGeom>
          </p:spPr>
        </p:pic>
        <p:pic>
          <p:nvPicPr>
            <p:cNvPr id="19" name="图片 18" descr="图片包含 游戏机, 房间&#10;&#10;描述已自动生成"/>
            <p:cNvPicPr>
              <a:picLocks noChangeAspect="1"/>
            </p:cNvPicPr>
            <p:nvPr/>
          </p:nvPicPr>
          <p:blipFill>
            <a:blip r:embed="rId4" cstate="email"/>
            <a:srcRect/>
            <a:stretch>
              <a:fillRect/>
            </a:stretch>
          </p:blipFill>
          <p:spPr>
            <a:xfrm>
              <a:off x="11020514" y="4705375"/>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5" cstate="email"/>
            <a:srcRect/>
            <a:stretch>
              <a:fillRect/>
            </a:stretch>
          </p:blipFill>
          <p:spPr>
            <a:xfrm>
              <a:off x="1850031" y="580360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sp>
        <p:nvSpPr>
          <p:cNvPr id="20" name="文本框 19"/>
          <p:cNvSpPr txBox="1"/>
          <p:nvPr/>
        </p:nvSpPr>
        <p:spPr>
          <a:xfrm>
            <a:off x="1122531" y="1003577"/>
            <a:ext cx="10038955" cy="2308324"/>
          </a:xfrm>
          <a:prstGeom prst="rect">
            <a:avLst/>
          </a:prstGeom>
          <a:noFill/>
        </p:spPr>
        <p:txBody>
          <a:bodyPr wrap="square" rtlCol="0">
            <a:spAutoFit/>
          </a:bodyPr>
          <a:lstStyle/>
          <a:p>
            <a:pPr>
              <a:lnSpc>
                <a:spcPct val="150000"/>
              </a:lnSpc>
            </a:pPr>
            <a:r>
              <a:rPr lang="zh-CN" altLang="en-US" sz="2400" dirty="0"/>
              <a:t>它匆匆地爬来爬去，把散落的红枣逐个归拢到一起，然后就地打了一个滚儿。你猜怎么着，归拢的那堆红枣，全都扎（</a:t>
            </a:r>
            <a:r>
              <a:rPr lang="en-US" altLang="zh-CN" sz="2400" dirty="0" err="1"/>
              <a:t>zhā</a:t>
            </a:r>
            <a:r>
              <a:rPr lang="zh-CN" altLang="en-US" sz="2400" dirty="0"/>
              <a:t>）在它的背上了。立刻，它的身子“长”大了一圈。也许是怕被人发现吧，它驮着满背的红枣，向着墙角的水沟眼儿，急急火火的跑去了</a:t>
            </a:r>
            <a:r>
              <a:rPr lang="en-US" altLang="zh-CN" sz="2400" dirty="0"/>
              <a:t>…………</a:t>
            </a:r>
            <a:endParaRPr lang="zh-CN" altLang="en-US" sz="2400" dirty="0"/>
          </a:p>
        </p:txBody>
      </p:sp>
      <p:sp>
        <p:nvSpPr>
          <p:cNvPr id="28" name="文本框 27"/>
          <p:cNvSpPr txBox="1"/>
          <p:nvPr/>
        </p:nvSpPr>
        <p:spPr>
          <a:xfrm>
            <a:off x="1122531" y="4076257"/>
            <a:ext cx="9910089" cy="1754326"/>
          </a:xfrm>
          <a:prstGeom prst="rect">
            <a:avLst/>
          </a:prstGeom>
          <a:noFill/>
        </p:spPr>
        <p:txBody>
          <a:bodyPr wrap="square" rtlCol="0">
            <a:spAutoFit/>
          </a:bodyPr>
          <a:lstStyle/>
          <a:p>
            <a:pPr>
              <a:lnSpc>
                <a:spcPct val="150000"/>
              </a:lnSpc>
            </a:pPr>
            <a:r>
              <a:rPr lang="zh-CN" altLang="en-US" sz="2400" dirty="0">
                <a:solidFill>
                  <a:srgbClr val="FF0000"/>
                </a:solidFill>
              </a:rPr>
              <a:t>它把散落的红枣归拢到一起，然后打了个滚儿，将红枣全部扎在后背的刺上，作者用了一系列的动词，使用动作描写，表现了刺猬的动作灵敏、头脑错明。</a:t>
            </a:r>
            <a:endParaRPr lang="zh-CN" altLang="en-US" sz="2400" dirty="0">
              <a:solidFill>
                <a:srgbClr val="FF0000"/>
              </a:solidFill>
            </a:endParaRPr>
          </a:p>
        </p:txBody>
      </p:sp>
      <p:sp>
        <p:nvSpPr>
          <p:cNvPr id="29" name="文本框 28"/>
          <p:cNvSpPr txBox="1"/>
          <p:nvPr/>
        </p:nvSpPr>
        <p:spPr>
          <a:xfrm>
            <a:off x="1122531" y="3416743"/>
            <a:ext cx="10272599" cy="589072"/>
          </a:xfrm>
          <a:prstGeom prst="rect">
            <a:avLst/>
          </a:prstGeom>
          <a:noFill/>
        </p:spPr>
        <p:txBody>
          <a:bodyPr wrap="square" rtlCol="0">
            <a:spAutoFit/>
          </a:bodyPr>
          <a:lstStyle/>
          <a:p>
            <a:pPr>
              <a:lnSpc>
                <a:spcPct val="150000"/>
              </a:lnSpc>
            </a:pPr>
            <a:r>
              <a:rPr lang="zh-CN" altLang="en-US" sz="2400" dirty="0"/>
              <a:t>提问，刺猬是怎样把红枣带走的？作者用了什么描写方法？</a:t>
            </a:r>
            <a:endParaRPr lang="zh-CN" altLang="en-US" sz="2400" dirty="0"/>
          </a:p>
        </p:txBody>
      </p:sp>
      <p:grpSp>
        <p:nvGrpSpPr>
          <p:cNvPr id="6" name="组合 5"/>
          <p:cNvGrpSpPr/>
          <p:nvPr/>
        </p:nvGrpSpPr>
        <p:grpSpPr>
          <a:xfrm>
            <a:off x="10134205" y="5594581"/>
            <a:ext cx="2114649" cy="1210357"/>
            <a:chOff x="10134205" y="5594581"/>
            <a:chExt cx="2114649" cy="1210357"/>
          </a:xfrm>
        </p:grpSpPr>
        <p:grpSp>
          <p:nvGrpSpPr>
            <p:cNvPr id="4" name="组合 3"/>
            <p:cNvGrpSpPr/>
            <p:nvPr/>
          </p:nvGrpSpPr>
          <p:grpSpPr>
            <a:xfrm>
              <a:off x="10134205" y="5594581"/>
              <a:ext cx="1782023" cy="1205018"/>
              <a:chOff x="10229429" y="5594581"/>
              <a:chExt cx="1782023" cy="1205018"/>
            </a:xfrm>
          </p:grpSpPr>
          <p:pic>
            <p:nvPicPr>
              <p:cNvPr id="30" name="图片 29" descr="图片包含 游戏机, 房间&#10;&#10;描述已自动生成"/>
              <p:cNvPicPr>
                <a:picLocks noChangeAspect="1"/>
              </p:cNvPicPr>
              <p:nvPr/>
            </p:nvPicPr>
            <p:blipFill>
              <a:blip r:embed="rId6" cstate="email">
                <a:extLst>
                  <a:ext uri="{BEBA8EAE-BF5A-486C-A8C5-ECC9F3942E4B}">
                    <a14:imgProps xmlns:a14="http://schemas.microsoft.com/office/drawing/2010/main">
                      <a14:imgLayer r:embed="rId7">
                        <a14:imgEffect>
                          <a14:backgroundRemoval t="0" b="96909" l="448" r="100000">
                            <a14:foregroundMark x1="72836" y1="16998" x2="76418" y2="20971"/>
                            <a14:foregroundMark x1="84328" y1="40839" x2="95672" y2="57837"/>
                            <a14:foregroundMark x1="79403" y1="83223" x2="86269" y2="79249"/>
                            <a14:foregroundMark x1="87910" y1="77704" x2="95821" y2="61810"/>
                            <a14:foregroundMark x1="93433" y1="69536" x2="90746" y2="73068"/>
                            <a14:backgroundMark x1="1791" y1="55629" x2="5672" y2="90949"/>
                            <a14:backgroundMark x1="80448" y1="86313" x2="86716" y2="80795"/>
                            <a14:backgroundMark x1="79851" y1="85430" x2="83582" y2="82561"/>
                            <a14:backgroundMark x1="78806" y1="85651" x2="83582" y2="82119"/>
                            <a14:backgroundMark x1="4030" y1="56291" x2="3881" y2="60706"/>
                            <a14:backgroundMark x1="5672" y1="67991" x2="5075" y2="71744"/>
                            <a14:backgroundMark x1="4925" y1="74834" x2="6716" y2="77925"/>
                            <a14:backgroundMark x1="8060" y1="77925" x2="8060" y2="81015"/>
                            <a14:backgroundMark x1="8209" y1="81678" x2="8358" y2="84547"/>
                            <a14:backgroundMark x1="12388" y1="86313" x2="12537" y2="88962"/>
                          </a14:backgroundRemoval>
                        </a14:imgEffect>
                      </a14:imgLayer>
                    </a14:imgProps>
                  </a:ext>
                </a:extLst>
              </a:blip>
              <a:srcRect/>
              <a:stretch>
                <a:fillRect/>
              </a:stretch>
            </p:blipFill>
            <p:spPr>
              <a:xfrm flipH="1">
                <a:off x="10229429" y="5594581"/>
                <a:ext cx="1782023" cy="1205018"/>
              </a:xfrm>
              <a:custGeom>
                <a:avLst/>
                <a:gdLst>
                  <a:gd name="connsiteX0" fmla="*/ 0 w 3193142"/>
                  <a:gd name="connsiteY0" fmla="*/ 0 h 2159227"/>
                  <a:gd name="connsiteX1" fmla="*/ 3193142 w 3193142"/>
                  <a:gd name="connsiteY1" fmla="*/ 0 h 2159227"/>
                  <a:gd name="connsiteX2" fmla="*/ 3193142 w 3193142"/>
                  <a:gd name="connsiteY2" fmla="*/ 2159227 h 2159227"/>
                  <a:gd name="connsiteX3" fmla="*/ 0 w 3193142"/>
                  <a:gd name="connsiteY3" fmla="*/ 2159227 h 2159227"/>
                </a:gdLst>
                <a:ahLst/>
                <a:cxnLst>
                  <a:cxn ang="0">
                    <a:pos x="connsiteX0" y="connsiteY0"/>
                  </a:cxn>
                  <a:cxn ang="0">
                    <a:pos x="connsiteX1" y="connsiteY1"/>
                  </a:cxn>
                  <a:cxn ang="0">
                    <a:pos x="connsiteX2" y="connsiteY2"/>
                  </a:cxn>
                  <a:cxn ang="0">
                    <a:pos x="connsiteX3" y="connsiteY3"/>
                  </a:cxn>
                </a:cxnLst>
                <a:rect l="l" t="t" r="r" b="b"/>
                <a:pathLst>
                  <a:path w="3193142" h="2159227">
                    <a:moveTo>
                      <a:pt x="0" y="0"/>
                    </a:moveTo>
                    <a:lnTo>
                      <a:pt x="3193142" y="0"/>
                    </a:lnTo>
                    <a:lnTo>
                      <a:pt x="3193142" y="2159227"/>
                    </a:lnTo>
                    <a:lnTo>
                      <a:pt x="0" y="2159227"/>
                    </a:lnTo>
                    <a:close/>
                  </a:path>
                </a:pathLst>
              </a:custGeom>
            </p:spPr>
          </p:pic>
          <p:pic>
            <p:nvPicPr>
              <p:cNvPr id="31" name="图片 30" descr="图片包含 游戏机&#10;&#10;描述已自动生成"/>
              <p:cNvPicPr>
                <a:picLocks noChangeAspect="1"/>
              </p:cNvPicPr>
              <p:nvPr/>
            </p:nvPicPr>
            <p:blipFill>
              <a:blip r:embed="rId8" cstate="email"/>
              <a:srcRect/>
              <a:stretch>
                <a:fillRect/>
              </a:stretch>
            </p:blipFill>
            <p:spPr>
              <a:xfrm>
                <a:off x="11273686" y="5638133"/>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32" name="图片 31" descr="图片包含 游戏机&#10;&#10;描述已自动生成"/>
              <p:cNvPicPr>
                <a:picLocks noChangeAspect="1"/>
              </p:cNvPicPr>
              <p:nvPr/>
            </p:nvPicPr>
            <p:blipFill>
              <a:blip r:embed="rId8" cstate="email"/>
              <a:srcRect/>
              <a:stretch>
                <a:fillRect/>
              </a:stretch>
            </p:blipFill>
            <p:spPr>
              <a:xfrm>
                <a:off x="11456040" y="5671539"/>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33" name="图片 32" descr="图片包含 游戏机&#10;&#10;描述已自动生成"/>
              <p:cNvPicPr>
                <a:picLocks noChangeAspect="1"/>
              </p:cNvPicPr>
              <p:nvPr/>
            </p:nvPicPr>
            <p:blipFill>
              <a:blip r:embed="rId8" cstate="email"/>
              <a:srcRect/>
              <a:stretch>
                <a:fillRect/>
              </a:stretch>
            </p:blipFill>
            <p:spPr>
              <a:xfrm>
                <a:off x="11109784" y="5638133"/>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34" name="图片 33" descr="图片包含 游戏机&#10;&#10;描述已自动生成"/>
              <p:cNvPicPr>
                <a:picLocks noChangeAspect="1"/>
              </p:cNvPicPr>
              <p:nvPr/>
            </p:nvPicPr>
            <p:blipFill>
              <a:blip r:embed="rId8" cstate="email"/>
              <a:srcRect/>
              <a:stretch>
                <a:fillRect/>
              </a:stretch>
            </p:blipFill>
            <p:spPr>
              <a:xfrm>
                <a:off x="11643424" y="5732261"/>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36" name="图片 35" descr="图片包含 游戏机&#10;&#10;描述已自动生成"/>
              <p:cNvPicPr>
                <a:picLocks noChangeAspect="1"/>
              </p:cNvPicPr>
              <p:nvPr/>
            </p:nvPicPr>
            <p:blipFill>
              <a:blip r:embed="rId8" cstate="email"/>
              <a:srcRect/>
              <a:stretch>
                <a:fillRect/>
              </a:stretch>
            </p:blipFill>
            <p:spPr>
              <a:xfrm>
                <a:off x="11740576" y="5864704"/>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37" name="图片 36" descr="图片包含 游戏机&#10;&#10;描述已自动生成"/>
              <p:cNvPicPr>
                <a:picLocks noChangeAspect="1"/>
              </p:cNvPicPr>
              <p:nvPr/>
            </p:nvPicPr>
            <p:blipFill>
              <a:blip r:embed="rId8" cstate="email"/>
              <a:srcRect/>
              <a:stretch>
                <a:fillRect/>
              </a:stretch>
            </p:blipFill>
            <p:spPr>
              <a:xfrm>
                <a:off x="11282655" y="5805299"/>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39" name="图片 38" descr="图片包含 游戏机&#10;&#10;描述已自动生成"/>
              <p:cNvPicPr>
                <a:picLocks noChangeAspect="1"/>
              </p:cNvPicPr>
              <p:nvPr/>
            </p:nvPicPr>
            <p:blipFill>
              <a:blip r:embed="rId8" cstate="email"/>
              <a:srcRect/>
              <a:stretch>
                <a:fillRect/>
              </a:stretch>
            </p:blipFill>
            <p:spPr>
              <a:xfrm>
                <a:off x="11449368" y="5852019"/>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40" name="图片 39" descr="图片包含 游戏机&#10;&#10;描述已自动生成"/>
              <p:cNvPicPr>
                <a:picLocks noChangeAspect="1"/>
              </p:cNvPicPr>
              <p:nvPr/>
            </p:nvPicPr>
            <p:blipFill>
              <a:blip r:embed="rId8" cstate="email"/>
              <a:srcRect/>
              <a:stretch>
                <a:fillRect/>
              </a:stretch>
            </p:blipFill>
            <p:spPr>
              <a:xfrm>
                <a:off x="11404099" y="6018099"/>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41" name="图片 40" descr="图片包含 游戏机&#10;&#10;描述已自动生成"/>
              <p:cNvPicPr>
                <a:picLocks noChangeAspect="1"/>
              </p:cNvPicPr>
              <p:nvPr/>
            </p:nvPicPr>
            <p:blipFill>
              <a:blip r:embed="rId8" cstate="email"/>
              <a:srcRect/>
              <a:stretch>
                <a:fillRect/>
              </a:stretch>
            </p:blipFill>
            <p:spPr>
              <a:xfrm>
                <a:off x="11602707" y="6008651"/>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42" name="图片 41" descr="图片包含 游戏机&#10;&#10;描述已自动生成"/>
              <p:cNvPicPr>
                <a:picLocks noChangeAspect="1"/>
              </p:cNvPicPr>
              <p:nvPr/>
            </p:nvPicPr>
            <p:blipFill>
              <a:blip r:embed="rId8" cstate="email"/>
              <a:srcRect/>
              <a:stretch>
                <a:fillRect/>
              </a:stretch>
            </p:blipFill>
            <p:spPr>
              <a:xfrm>
                <a:off x="11833366" y="6028227"/>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43" name="图片 42" descr="图片包含 游戏机&#10;&#10;描述已自动生成"/>
              <p:cNvPicPr>
                <a:picLocks noChangeAspect="1"/>
              </p:cNvPicPr>
              <p:nvPr/>
            </p:nvPicPr>
            <p:blipFill>
              <a:blip r:embed="rId8" cstate="email"/>
              <a:srcRect/>
              <a:stretch>
                <a:fillRect/>
              </a:stretch>
            </p:blipFill>
            <p:spPr>
              <a:xfrm>
                <a:off x="11679854" y="6163597"/>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44" name="图片 43" descr="图片包含 游戏机&#10;&#10;描述已自动生成"/>
              <p:cNvPicPr>
                <a:picLocks noChangeAspect="1"/>
              </p:cNvPicPr>
              <p:nvPr/>
            </p:nvPicPr>
            <p:blipFill>
              <a:blip r:embed="rId8" cstate="email"/>
              <a:srcRect/>
              <a:stretch>
                <a:fillRect/>
              </a:stretch>
            </p:blipFill>
            <p:spPr>
              <a:xfrm>
                <a:off x="11871948" y="6233593"/>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45" name="图片 44" descr="图片包含 游戏机&#10;&#10;描述已自动生成"/>
              <p:cNvPicPr>
                <a:picLocks noChangeAspect="1"/>
              </p:cNvPicPr>
              <p:nvPr/>
            </p:nvPicPr>
            <p:blipFill>
              <a:blip r:embed="rId8" cstate="email"/>
              <a:srcRect/>
              <a:stretch>
                <a:fillRect/>
              </a:stretch>
            </p:blipFill>
            <p:spPr>
              <a:xfrm>
                <a:off x="11139892" y="5972994"/>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46" name="图片 45" descr="图片包含 游戏机&#10;&#10;描述已自动生成"/>
              <p:cNvPicPr>
                <a:picLocks noChangeAspect="1"/>
              </p:cNvPicPr>
              <p:nvPr/>
            </p:nvPicPr>
            <p:blipFill>
              <a:blip r:embed="rId8" cstate="email"/>
              <a:srcRect/>
              <a:stretch>
                <a:fillRect/>
              </a:stretch>
            </p:blipFill>
            <p:spPr>
              <a:xfrm>
                <a:off x="11026604" y="5842866"/>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47" name="图片 46" descr="图片包含 游戏机&#10;&#10;描述已自动生成"/>
              <p:cNvPicPr>
                <a:picLocks noChangeAspect="1"/>
              </p:cNvPicPr>
              <p:nvPr/>
            </p:nvPicPr>
            <p:blipFill>
              <a:blip r:embed="rId8" cstate="email"/>
              <a:srcRect/>
              <a:stretch>
                <a:fillRect/>
              </a:stretch>
            </p:blipFill>
            <p:spPr>
              <a:xfrm>
                <a:off x="11266213" y="6128374"/>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pic>
            <p:nvPicPr>
              <p:cNvPr id="48" name="图片 47" descr="图片包含 游戏机&#10;&#10;描述已自动生成"/>
              <p:cNvPicPr>
                <a:picLocks noChangeAspect="1"/>
              </p:cNvPicPr>
              <p:nvPr/>
            </p:nvPicPr>
            <p:blipFill>
              <a:blip r:embed="rId8" cstate="email"/>
              <a:srcRect/>
              <a:stretch>
                <a:fillRect/>
              </a:stretch>
            </p:blipFill>
            <p:spPr>
              <a:xfrm>
                <a:off x="11514045" y="6240211"/>
                <a:ext cx="121444" cy="121444"/>
              </a:xfrm>
              <a:custGeom>
                <a:avLst/>
                <a:gdLst>
                  <a:gd name="connsiteX0" fmla="*/ 60722 w 121444"/>
                  <a:gd name="connsiteY0" fmla="*/ 0 h 121444"/>
                  <a:gd name="connsiteX1" fmla="*/ 121444 w 121444"/>
                  <a:gd name="connsiteY1" fmla="*/ 60722 h 121444"/>
                  <a:gd name="connsiteX2" fmla="*/ 60722 w 121444"/>
                  <a:gd name="connsiteY2" fmla="*/ 121444 h 121444"/>
                  <a:gd name="connsiteX3" fmla="*/ 0 w 121444"/>
                  <a:gd name="connsiteY3" fmla="*/ 60722 h 121444"/>
                  <a:gd name="connsiteX4" fmla="*/ 60722 w 121444"/>
                  <a:gd name="connsiteY4" fmla="*/ 0 h 121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44" h="121444">
                    <a:moveTo>
                      <a:pt x="60722" y="0"/>
                    </a:moveTo>
                    <a:cubicBezTo>
                      <a:pt x="94258" y="0"/>
                      <a:pt x="121444" y="27186"/>
                      <a:pt x="121444" y="60722"/>
                    </a:cubicBezTo>
                    <a:cubicBezTo>
                      <a:pt x="121444" y="94258"/>
                      <a:pt x="94258" y="121444"/>
                      <a:pt x="60722" y="121444"/>
                    </a:cubicBezTo>
                    <a:cubicBezTo>
                      <a:pt x="27186" y="121444"/>
                      <a:pt x="0" y="94258"/>
                      <a:pt x="0" y="60722"/>
                    </a:cubicBezTo>
                    <a:cubicBezTo>
                      <a:pt x="0" y="27186"/>
                      <a:pt x="27186" y="0"/>
                      <a:pt x="60722" y="0"/>
                    </a:cubicBezTo>
                    <a:close/>
                  </a:path>
                </a:pathLst>
              </a:custGeom>
            </p:spPr>
          </p:pic>
        </p:grpSp>
        <p:pic>
          <p:nvPicPr>
            <p:cNvPr id="50" name="图片 49" descr="图片包含 游戏机&#10;&#10;描述已自动生成"/>
            <p:cNvPicPr>
              <a:picLocks noChangeAspect="1"/>
            </p:cNvPicPr>
            <p:nvPr/>
          </p:nvPicPr>
          <p:blipFill>
            <a:blip r:embed="rId9" cstate="email">
              <a:extLst>
                <a:ext uri="{BEBA8EAE-BF5A-486C-A8C5-ECC9F3942E4B}">
                  <a14:imgProps xmlns:a14="http://schemas.microsoft.com/office/drawing/2010/main">
                    <a14:imgLayer r:embed="rId10">
                      <a14:imgEffect>
                        <a14:backgroundRemoval t="0" b="100000" l="0" r="100000">
                          <a14:foregroundMark x1="32609" y1="53571" x2="49457" y2="78571"/>
                          <a14:foregroundMark x1="73370" y1="41071" x2="63587" y2="61607"/>
                          <a14:foregroundMark x1="32609" y1="43750" x2="61413" y2="30357"/>
                          <a14:foregroundMark x1="63043" y1="32143" x2="67391" y2="44643"/>
                          <a14:foregroundMark x1="77717" y1="32143" x2="75000" y2="63393"/>
                          <a14:foregroundMark x1="65217" y1="37500" x2="79348" y2="28571"/>
                          <a14:foregroundMark x1="62500" y1="29464" x2="65761" y2="35714"/>
                          <a14:foregroundMark x1="79348" y1="49107" x2="75543" y2="74107"/>
                          <a14:foregroundMark x1="67935" y1="91964" x2="77174" y2="73214"/>
                          <a14:foregroundMark x1="29891" y1="92857" x2="41304" y2="98214"/>
                          <a14:backgroundMark x1="9783" y1="0" x2="0" y2="28571"/>
                          <a14:backgroundMark x1="23913" y1="25000" x2="0" y2="71429"/>
                        </a14:backgroundRemoval>
                      </a14:imgEffect>
                    </a14:imgLayer>
                  </a14:imgProps>
                </a:ext>
              </a:extLst>
            </a:blip>
            <a:srcRect/>
            <a:stretch>
              <a:fillRect/>
            </a:stretch>
          </p:blipFill>
          <p:spPr>
            <a:xfrm>
              <a:off x="11482260" y="6338329"/>
              <a:ext cx="766594" cy="466609"/>
            </a:xfrm>
            <a:custGeom>
              <a:avLst/>
              <a:gdLst>
                <a:gd name="connsiteX0" fmla="*/ 0 w 1262743"/>
                <a:gd name="connsiteY0" fmla="*/ 0 h 768604"/>
                <a:gd name="connsiteX1" fmla="*/ 1262743 w 1262743"/>
                <a:gd name="connsiteY1" fmla="*/ 0 h 768604"/>
                <a:gd name="connsiteX2" fmla="*/ 1262743 w 1262743"/>
                <a:gd name="connsiteY2" fmla="*/ 768604 h 768604"/>
                <a:gd name="connsiteX3" fmla="*/ 0 w 1262743"/>
                <a:gd name="connsiteY3" fmla="*/ 768604 h 768604"/>
              </a:gdLst>
              <a:ahLst/>
              <a:cxnLst>
                <a:cxn ang="0">
                  <a:pos x="connsiteX0" y="connsiteY0"/>
                </a:cxn>
                <a:cxn ang="0">
                  <a:pos x="connsiteX1" y="connsiteY1"/>
                </a:cxn>
                <a:cxn ang="0">
                  <a:pos x="connsiteX2" y="connsiteY2"/>
                </a:cxn>
                <a:cxn ang="0">
                  <a:pos x="connsiteX3" y="connsiteY3"/>
                </a:cxn>
              </a:cxnLst>
              <a:rect l="l" t="t" r="r" b="b"/>
              <a:pathLst>
                <a:path w="1262743" h="768604">
                  <a:moveTo>
                    <a:pt x="0" y="0"/>
                  </a:moveTo>
                  <a:lnTo>
                    <a:pt x="1262743" y="0"/>
                  </a:lnTo>
                  <a:lnTo>
                    <a:pt x="1262743" y="768604"/>
                  </a:lnTo>
                  <a:lnTo>
                    <a:pt x="0" y="768604"/>
                  </a:lnTo>
                  <a:close/>
                </a:path>
              </a:pathLst>
            </a:custGeom>
          </p:spPr>
        </p:pic>
      </p:gr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239023" y="6393788"/>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pic>
        <p:nvPicPr>
          <p:cNvPr id="35" name="图片 34" descr="图片包含 游戏机, 房间&#10;&#10;描述已自动生成"/>
          <p:cNvPicPr>
            <a:picLocks noChangeAspect="1"/>
          </p:cNvPicPr>
          <p:nvPr/>
        </p:nvPicPr>
        <p:blipFill>
          <a:blip r:embed="rId2"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95976"/>
            <a:ext cx="13045817" cy="7863982"/>
            <a:chOff x="-472918" y="-395976"/>
            <a:chExt cx="13045817" cy="7863982"/>
          </a:xfrm>
        </p:grpSpPr>
        <p:pic>
          <p:nvPicPr>
            <p:cNvPr id="38" name="图片 37" descr="图片包含 游戏机, 房间&#10;&#10;描述已自动生成"/>
            <p:cNvPicPr>
              <a:picLocks noChangeAspect="1"/>
            </p:cNvPicPr>
            <p:nvPr/>
          </p:nvPicPr>
          <p:blipFill>
            <a:blip r:embed="rId3" cstate="email">
              <a:clrChange>
                <a:clrFrom>
                  <a:srgbClr val="000000">
                    <a:alpha val="0"/>
                  </a:srgbClr>
                </a:clrFrom>
                <a:clrTo>
                  <a:srgbClr val="000000">
                    <a:alpha val="0"/>
                  </a:srgbClr>
                </a:clrTo>
              </a:clrChange>
            </a:blip>
            <a:srcRect/>
            <a:stretch>
              <a:fillRect/>
            </a:stretch>
          </p:blipFill>
          <p:spPr>
            <a:xfrm rot="8646033">
              <a:off x="-123132" y="-395976"/>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4" cstate="email"/>
            <a:stretch>
              <a:fillRect/>
            </a:stretch>
          </p:blipFill>
          <p:spPr>
            <a:xfrm>
              <a:off x="-472918" y="4277106"/>
              <a:ext cx="3190900" cy="3190900"/>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381999" y="4266247"/>
              <a:ext cx="3190900" cy="3190900"/>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032620"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850031" y="580360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sp>
        <p:nvSpPr>
          <p:cNvPr id="23" name="文本框 22"/>
          <p:cNvSpPr txBox="1"/>
          <p:nvPr/>
        </p:nvSpPr>
        <p:spPr>
          <a:xfrm>
            <a:off x="1362328" y="1360669"/>
            <a:ext cx="9502933" cy="2031325"/>
          </a:xfrm>
          <a:prstGeom prst="rect">
            <a:avLst/>
          </a:prstGeom>
          <a:noFill/>
        </p:spPr>
        <p:txBody>
          <a:bodyPr wrap="square" rtlCol="0">
            <a:spAutoFit/>
          </a:bodyPr>
          <a:lstStyle/>
          <a:p>
            <a:pPr>
              <a:lnSpc>
                <a:spcPct val="150000"/>
              </a:lnSpc>
            </a:pPr>
            <a:r>
              <a:rPr lang="zh-CN" altLang="en-US" sz="2800" dirty="0"/>
              <a:t>可是，它住在什么地方呢？离这儿不远？窝里还有没有伙伴？好奇心驱使我蹑手蹑脚地追到水沟儿眼儿，弯腰望去，水沟眼儿里黑黑洞洞的，小刺猬没了踪影。</a:t>
            </a:r>
            <a:endParaRPr lang="zh-CN" altLang="en-US" sz="2800" dirty="0"/>
          </a:p>
        </p:txBody>
      </p:sp>
      <p:sp>
        <p:nvSpPr>
          <p:cNvPr id="26" name="文本框 25"/>
          <p:cNvSpPr txBox="1"/>
          <p:nvPr/>
        </p:nvSpPr>
        <p:spPr>
          <a:xfrm>
            <a:off x="1339820" y="3298460"/>
            <a:ext cx="9673750" cy="669863"/>
          </a:xfrm>
          <a:prstGeom prst="rect">
            <a:avLst/>
          </a:prstGeom>
          <a:noFill/>
        </p:spPr>
        <p:txBody>
          <a:bodyPr wrap="square" rtlCol="0">
            <a:spAutoFit/>
          </a:bodyPr>
          <a:lstStyle/>
          <a:p>
            <a:pPr>
              <a:lnSpc>
                <a:spcPct val="150000"/>
              </a:lnSpc>
            </a:pPr>
            <a:r>
              <a:rPr lang="zh-CN" altLang="en-US" sz="2800" dirty="0"/>
              <a:t>提问，为什么要直接掉下来？</a:t>
            </a:r>
            <a:endParaRPr lang="zh-CN" altLang="en-US" sz="2800" dirty="0"/>
          </a:p>
        </p:txBody>
      </p:sp>
      <p:sp>
        <p:nvSpPr>
          <p:cNvPr id="28" name="文本框 27"/>
          <p:cNvSpPr txBox="1"/>
          <p:nvPr/>
        </p:nvSpPr>
        <p:spPr>
          <a:xfrm>
            <a:off x="1330395" y="4058815"/>
            <a:ext cx="5346323" cy="1384995"/>
          </a:xfrm>
          <a:prstGeom prst="rect">
            <a:avLst/>
          </a:prstGeom>
          <a:noFill/>
        </p:spPr>
        <p:txBody>
          <a:bodyPr wrap="square" rtlCol="0">
            <a:spAutoFit/>
          </a:bodyPr>
          <a:lstStyle/>
          <a:p>
            <a:pPr>
              <a:lnSpc>
                <a:spcPct val="150000"/>
              </a:lnSpc>
            </a:pPr>
            <a:r>
              <a:rPr lang="zh-CN" altLang="en-US" sz="2800" dirty="0">
                <a:solidFill>
                  <a:srgbClr val="FF0000"/>
                </a:solidFill>
              </a:rPr>
              <a:t>因为“我”很好奇小刺猬住在哪里，还有没有其他的小伙伴。</a:t>
            </a:r>
            <a:endParaRPr lang="zh-CN" altLang="en-US" sz="2800" dirty="0">
              <a:solidFill>
                <a:srgbClr val="FF0000"/>
              </a:solidFill>
            </a:endParaRPr>
          </a:p>
        </p:txBody>
      </p:sp>
      <p:grpSp>
        <p:nvGrpSpPr>
          <p:cNvPr id="6" name="组合 5"/>
          <p:cNvGrpSpPr/>
          <p:nvPr/>
        </p:nvGrpSpPr>
        <p:grpSpPr>
          <a:xfrm>
            <a:off x="7078506" y="3459038"/>
            <a:ext cx="3844318" cy="2211221"/>
            <a:chOff x="6885321" y="3459038"/>
            <a:chExt cx="3844318" cy="2211221"/>
          </a:xfrm>
        </p:grpSpPr>
        <p:pic>
          <p:nvPicPr>
            <p:cNvPr id="31" name="图片 30"/>
            <p:cNvPicPr>
              <a:picLocks noChangeAspect="1"/>
            </p:cNvPicPr>
            <p:nvPr/>
          </p:nvPicPr>
          <p:blipFill>
            <a:blip r:embed="rId7" cstate="email">
              <a:extLst>
                <a:ext uri="{BEBA8EAE-BF5A-486C-A8C5-ECC9F3942E4B}">
                  <a14:imgProps xmlns:a14="http://schemas.microsoft.com/office/drawing/2010/main">
                    <a14:imgLayer r:embed="rId8">
                      <a14:imgEffect>
                        <a14:sharpenSoften amount="50000"/>
                      </a14:imgEffect>
                    </a14:imgLayer>
                  </a14:imgProps>
                </a:ext>
              </a:extLst>
            </a:blip>
            <a:srcRect/>
            <a:stretch>
              <a:fillRect/>
            </a:stretch>
          </p:blipFill>
          <p:spPr>
            <a:xfrm>
              <a:off x="6913896" y="3494089"/>
              <a:ext cx="3773154" cy="2135187"/>
            </a:xfrm>
            <a:custGeom>
              <a:avLst/>
              <a:gdLst>
                <a:gd name="connsiteX0" fmla="*/ 0 w 3773154"/>
                <a:gd name="connsiteY0" fmla="*/ 0 h 2135187"/>
                <a:gd name="connsiteX1" fmla="*/ 3773154 w 3773154"/>
                <a:gd name="connsiteY1" fmla="*/ 0 h 2135187"/>
                <a:gd name="connsiteX2" fmla="*/ 3773154 w 3773154"/>
                <a:gd name="connsiteY2" fmla="*/ 2135187 h 2135187"/>
                <a:gd name="connsiteX3" fmla="*/ 0 w 3773154"/>
                <a:gd name="connsiteY3" fmla="*/ 2135187 h 2135187"/>
              </a:gdLst>
              <a:ahLst/>
              <a:cxnLst>
                <a:cxn ang="0">
                  <a:pos x="connsiteX0" y="connsiteY0"/>
                </a:cxn>
                <a:cxn ang="0">
                  <a:pos x="connsiteX1" y="connsiteY1"/>
                </a:cxn>
                <a:cxn ang="0">
                  <a:pos x="connsiteX2" y="connsiteY2"/>
                </a:cxn>
                <a:cxn ang="0">
                  <a:pos x="connsiteX3" y="connsiteY3"/>
                </a:cxn>
              </a:cxnLst>
              <a:rect l="l" t="t" r="r" b="b"/>
              <a:pathLst>
                <a:path w="3773154" h="2135187">
                  <a:moveTo>
                    <a:pt x="0" y="0"/>
                  </a:moveTo>
                  <a:lnTo>
                    <a:pt x="3773154" y="0"/>
                  </a:lnTo>
                  <a:lnTo>
                    <a:pt x="3773154" y="2135187"/>
                  </a:lnTo>
                  <a:lnTo>
                    <a:pt x="0" y="2135187"/>
                  </a:lnTo>
                  <a:close/>
                </a:path>
              </a:pathLst>
            </a:custGeom>
          </p:spPr>
        </p:pic>
        <p:sp>
          <p:nvSpPr>
            <p:cNvPr id="30" name="图文框 29"/>
            <p:cNvSpPr/>
            <p:nvPr/>
          </p:nvSpPr>
          <p:spPr>
            <a:xfrm>
              <a:off x="6885321" y="3459038"/>
              <a:ext cx="3844318" cy="2211221"/>
            </a:xfrm>
            <a:prstGeom prst="frame">
              <a:avLst>
                <a:gd name="adj1" fmla="val 344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pic>
        <p:nvPicPr>
          <p:cNvPr id="2" name="图片 1" descr="22"/>
          <p:cNvPicPr>
            <a:picLocks noChangeAspect="1"/>
          </p:cNvPicPr>
          <p:nvPr/>
        </p:nvPicPr>
        <p:blipFill>
          <a:blip r:embed="rId1" cstate="email"/>
          <a:stretch>
            <a:fillRect/>
          </a:stretch>
        </p:blipFill>
        <p:spPr>
          <a:xfrm>
            <a:off x="988061" y="824653"/>
            <a:ext cx="10555393" cy="5278120"/>
          </a:xfrm>
          <a:prstGeom prst="rect">
            <a:avLst/>
          </a:prstGeom>
        </p:spPr>
      </p:pic>
      <p:pic>
        <p:nvPicPr>
          <p:cNvPr id="5" name="图片 4" descr="12"/>
          <p:cNvPicPr>
            <a:picLocks noChangeAspect="1"/>
          </p:cNvPicPr>
          <p:nvPr/>
        </p:nvPicPr>
        <p:blipFill>
          <a:blip r:embed="rId2" cstate="email"/>
          <a:srcRect/>
          <a:stretch>
            <a:fillRect/>
          </a:stretch>
        </p:blipFill>
        <p:spPr>
          <a:xfrm rot="1200000">
            <a:off x="8739294" y="621454"/>
            <a:ext cx="2544233" cy="1967653"/>
          </a:xfrm>
          <a:prstGeom prst="rect">
            <a:avLst/>
          </a:prstGeom>
        </p:spPr>
      </p:pic>
      <p:pic>
        <p:nvPicPr>
          <p:cNvPr id="16" name="图片 15" descr="卡通儿童证书设计矢量素材_sccnn.com"/>
          <p:cNvPicPr>
            <a:picLocks noChangeAspect="1"/>
          </p:cNvPicPr>
          <p:nvPr/>
        </p:nvPicPr>
        <p:blipFill>
          <a:blip r:embed="rId3" cstate="email"/>
          <a:srcRect/>
          <a:stretch>
            <a:fillRect/>
          </a:stretch>
        </p:blipFill>
        <p:spPr>
          <a:xfrm>
            <a:off x="10564707" y="27093"/>
            <a:ext cx="1549400" cy="2235200"/>
          </a:xfrm>
          <a:prstGeom prst="rect">
            <a:avLst/>
          </a:prstGeom>
        </p:spPr>
      </p:pic>
      <p:pic>
        <p:nvPicPr>
          <p:cNvPr id="18" name="图片 17" descr="可爱上学的动物装饰课程表矢量素材_sccnn.com"/>
          <p:cNvPicPr>
            <a:picLocks noChangeAspect="1"/>
          </p:cNvPicPr>
          <p:nvPr/>
        </p:nvPicPr>
        <p:blipFill>
          <a:blip r:embed="rId4" cstate="email"/>
          <a:srcRect/>
          <a:stretch>
            <a:fillRect/>
          </a:stretch>
        </p:blipFill>
        <p:spPr>
          <a:xfrm>
            <a:off x="262467" y="1"/>
            <a:ext cx="2895600" cy="2620433"/>
          </a:xfrm>
          <a:prstGeom prst="rect">
            <a:avLst/>
          </a:prstGeom>
        </p:spPr>
      </p:pic>
      <p:pic>
        <p:nvPicPr>
          <p:cNvPr id="3" name="图片 2" descr="1"/>
          <p:cNvPicPr>
            <a:picLocks noChangeAspect="1"/>
          </p:cNvPicPr>
          <p:nvPr/>
        </p:nvPicPr>
        <p:blipFill>
          <a:blip r:embed="rId5" cstate="email"/>
          <a:stretch>
            <a:fillRect/>
          </a:stretch>
        </p:blipFill>
        <p:spPr>
          <a:xfrm>
            <a:off x="8557261" y="3605954"/>
            <a:ext cx="3252047" cy="3252047"/>
          </a:xfrm>
          <a:prstGeom prst="rect">
            <a:avLst/>
          </a:prstGeom>
        </p:spPr>
      </p:pic>
      <p:pic>
        <p:nvPicPr>
          <p:cNvPr id="6" name="图片 5" descr="7"/>
          <p:cNvPicPr>
            <a:picLocks noChangeAspect="1"/>
          </p:cNvPicPr>
          <p:nvPr/>
        </p:nvPicPr>
        <p:blipFill>
          <a:blip r:embed="rId6" cstate="email"/>
          <a:srcRect/>
          <a:stretch>
            <a:fillRect/>
          </a:stretch>
        </p:blipFill>
        <p:spPr>
          <a:xfrm>
            <a:off x="1229360" y="3980180"/>
            <a:ext cx="3652520" cy="2331720"/>
          </a:xfrm>
          <a:prstGeom prst="rect">
            <a:avLst/>
          </a:prstGeom>
        </p:spPr>
      </p:pic>
      <p:sp>
        <p:nvSpPr>
          <p:cNvPr id="4" name="椭圆 3"/>
          <p:cNvSpPr/>
          <p:nvPr/>
        </p:nvSpPr>
        <p:spPr>
          <a:xfrm>
            <a:off x="5409777" y="1905000"/>
            <a:ext cx="1485900" cy="1524000"/>
          </a:xfrm>
          <a:prstGeom prst="ellipse">
            <a:avLst/>
          </a:prstGeom>
          <a:solidFill>
            <a:srgbClr val="99DAF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542395" y="3980180"/>
            <a:ext cx="3652069" cy="995209"/>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rPr>
              <a:t>学习目标</a:t>
            </a:r>
            <a:endPar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endParaRPr>
          </a:p>
        </p:txBody>
      </p:sp>
      <p:sp>
        <p:nvSpPr>
          <p:cNvPr id="9" name="文本框 8"/>
          <p:cNvSpPr txBox="1"/>
          <p:nvPr/>
        </p:nvSpPr>
        <p:spPr>
          <a:xfrm>
            <a:off x="4326692" y="2088587"/>
            <a:ext cx="3652069" cy="995209"/>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en-US" altLang="zh-CN"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rPr>
              <a:t>01</a:t>
            </a:r>
            <a:endPar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pic>
        <p:nvPicPr>
          <p:cNvPr id="2" name="图片 1" descr="22"/>
          <p:cNvPicPr>
            <a:picLocks noChangeAspect="1"/>
          </p:cNvPicPr>
          <p:nvPr/>
        </p:nvPicPr>
        <p:blipFill>
          <a:blip r:embed="rId1" cstate="email"/>
          <a:stretch>
            <a:fillRect/>
          </a:stretch>
        </p:blipFill>
        <p:spPr>
          <a:xfrm>
            <a:off x="988061" y="824653"/>
            <a:ext cx="10555393" cy="5278120"/>
          </a:xfrm>
          <a:prstGeom prst="rect">
            <a:avLst/>
          </a:prstGeom>
        </p:spPr>
      </p:pic>
      <p:pic>
        <p:nvPicPr>
          <p:cNvPr id="5" name="图片 4" descr="12"/>
          <p:cNvPicPr>
            <a:picLocks noChangeAspect="1"/>
          </p:cNvPicPr>
          <p:nvPr/>
        </p:nvPicPr>
        <p:blipFill>
          <a:blip r:embed="rId2" cstate="email"/>
          <a:srcRect/>
          <a:stretch>
            <a:fillRect/>
          </a:stretch>
        </p:blipFill>
        <p:spPr>
          <a:xfrm rot="1200000">
            <a:off x="8739294" y="621454"/>
            <a:ext cx="2544233" cy="1967653"/>
          </a:xfrm>
          <a:prstGeom prst="rect">
            <a:avLst/>
          </a:prstGeom>
        </p:spPr>
      </p:pic>
      <p:pic>
        <p:nvPicPr>
          <p:cNvPr id="16" name="图片 15" descr="卡通儿童证书设计矢量素材_sccnn.com"/>
          <p:cNvPicPr>
            <a:picLocks noChangeAspect="1"/>
          </p:cNvPicPr>
          <p:nvPr/>
        </p:nvPicPr>
        <p:blipFill>
          <a:blip r:embed="rId3" cstate="email"/>
          <a:srcRect/>
          <a:stretch>
            <a:fillRect/>
          </a:stretch>
        </p:blipFill>
        <p:spPr>
          <a:xfrm>
            <a:off x="10564707" y="27093"/>
            <a:ext cx="1549400" cy="2235200"/>
          </a:xfrm>
          <a:prstGeom prst="rect">
            <a:avLst/>
          </a:prstGeom>
        </p:spPr>
      </p:pic>
      <p:pic>
        <p:nvPicPr>
          <p:cNvPr id="18" name="图片 17" descr="可爱上学的动物装饰课程表矢量素材_sccnn.com"/>
          <p:cNvPicPr>
            <a:picLocks noChangeAspect="1"/>
          </p:cNvPicPr>
          <p:nvPr/>
        </p:nvPicPr>
        <p:blipFill>
          <a:blip r:embed="rId4" cstate="email"/>
          <a:srcRect/>
          <a:stretch>
            <a:fillRect/>
          </a:stretch>
        </p:blipFill>
        <p:spPr>
          <a:xfrm>
            <a:off x="262467" y="1"/>
            <a:ext cx="2895600" cy="2620433"/>
          </a:xfrm>
          <a:prstGeom prst="rect">
            <a:avLst/>
          </a:prstGeom>
        </p:spPr>
      </p:pic>
      <p:pic>
        <p:nvPicPr>
          <p:cNvPr id="3" name="图片 2" descr="1"/>
          <p:cNvPicPr>
            <a:picLocks noChangeAspect="1"/>
          </p:cNvPicPr>
          <p:nvPr/>
        </p:nvPicPr>
        <p:blipFill>
          <a:blip r:embed="rId5" cstate="email"/>
          <a:stretch>
            <a:fillRect/>
          </a:stretch>
        </p:blipFill>
        <p:spPr>
          <a:xfrm>
            <a:off x="8557261" y="3605954"/>
            <a:ext cx="3252047" cy="3252047"/>
          </a:xfrm>
          <a:prstGeom prst="rect">
            <a:avLst/>
          </a:prstGeom>
        </p:spPr>
      </p:pic>
      <p:pic>
        <p:nvPicPr>
          <p:cNvPr id="6" name="图片 5" descr="7"/>
          <p:cNvPicPr>
            <a:picLocks noChangeAspect="1"/>
          </p:cNvPicPr>
          <p:nvPr/>
        </p:nvPicPr>
        <p:blipFill>
          <a:blip r:embed="rId6" cstate="email"/>
          <a:srcRect/>
          <a:stretch>
            <a:fillRect/>
          </a:stretch>
        </p:blipFill>
        <p:spPr>
          <a:xfrm>
            <a:off x="1229360" y="3980180"/>
            <a:ext cx="3652520" cy="2331720"/>
          </a:xfrm>
          <a:prstGeom prst="rect">
            <a:avLst/>
          </a:prstGeom>
        </p:spPr>
      </p:pic>
      <p:sp>
        <p:nvSpPr>
          <p:cNvPr id="4" name="椭圆 3"/>
          <p:cNvSpPr/>
          <p:nvPr/>
        </p:nvSpPr>
        <p:spPr>
          <a:xfrm>
            <a:off x="5409777" y="1905000"/>
            <a:ext cx="1485900" cy="1524000"/>
          </a:xfrm>
          <a:prstGeom prst="ellipse">
            <a:avLst/>
          </a:prstGeom>
          <a:solidFill>
            <a:srgbClr val="99DAF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542395" y="3980180"/>
            <a:ext cx="3652069" cy="995209"/>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rPr>
              <a:t>延伸拓展</a:t>
            </a:r>
            <a:endPar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endParaRPr>
          </a:p>
        </p:txBody>
      </p:sp>
      <p:sp>
        <p:nvSpPr>
          <p:cNvPr id="9" name="文本框 8"/>
          <p:cNvSpPr txBox="1"/>
          <p:nvPr/>
        </p:nvSpPr>
        <p:spPr>
          <a:xfrm>
            <a:off x="4326692" y="2088587"/>
            <a:ext cx="3652069" cy="995209"/>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en-US" altLang="zh-CN"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rPr>
              <a:t>04</a:t>
            </a:r>
            <a:endPar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239023" y="6393788"/>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95976"/>
            <a:ext cx="13045817" cy="7863982"/>
            <a:chOff x="-472918" y="-395976"/>
            <a:chExt cx="13045817" cy="7863982"/>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8646033">
              <a:off x="-123132" y="-395976"/>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277106"/>
              <a:ext cx="3190900" cy="3190900"/>
            </a:xfrm>
            <a:prstGeom prst="rect">
              <a:avLst/>
            </a:prstGeom>
          </p:spPr>
        </p:pic>
        <p:pic>
          <p:nvPicPr>
            <p:cNvPr id="25" name="图片 24" descr="图片包含 游戏机&#10;&#10;描述已自动生成"/>
            <p:cNvPicPr>
              <a:picLocks noChangeAspect="1"/>
            </p:cNvPicPr>
            <p:nvPr/>
          </p:nvPicPr>
          <p:blipFill>
            <a:blip r:embed="rId3" cstate="email"/>
            <a:stretch>
              <a:fillRect/>
            </a:stretch>
          </p:blipFill>
          <p:spPr>
            <a:xfrm flipH="1">
              <a:off x="9381999" y="4266247"/>
              <a:ext cx="3190900" cy="3190900"/>
            </a:xfrm>
            <a:prstGeom prst="rect">
              <a:avLst/>
            </a:prstGeom>
          </p:spPr>
        </p:pic>
        <p:pic>
          <p:nvPicPr>
            <p:cNvPr id="19" name="图片 18" descr="图片包含 游戏机, 房间&#10;&#10;描述已自动生成"/>
            <p:cNvPicPr>
              <a:picLocks noChangeAspect="1"/>
            </p:cNvPicPr>
            <p:nvPr/>
          </p:nvPicPr>
          <p:blipFill>
            <a:blip r:embed="rId4" cstate="email"/>
            <a:srcRect/>
            <a:stretch>
              <a:fillRect/>
            </a:stretch>
          </p:blipFill>
          <p:spPr>
            <a:xfrm>
              <a:off x="11032620"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5" cstate="email"/>
            <a:srcRect/>
            <a:stretch>
              <a:fillRect/>
            </a:stretch>
          </p:blipFill>
          <p:spPr>
            <a:xfrm>
              <a:off x="1850031" y="580360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23" name="图片 22"/>
          <p:cNvPicPr>
            <a:picLocks noChangeAspect="1"/>
          </p:cNvPicPr>
          <p:nvPr/>
        </p:nvPicPr>
        <p:blipFill>
          <a:blip r:embed="rId6" cstate="email"/>
          <a:srcRect/>
          <a:stretch>
            <a:fillRect/>
          </a:stretch>
        </p:blipFill>
        <p:spPr>
          <a:xfrm>
            <a:off x="1469001" y="1188224"/>
            <a:ext cx="1533642" cy="1320256"/>
          </a:xfrm>
          <a:custGeom>
            <a:avLst/>
            <a:gdLst>
              <a:gd name="connsiteX0" fmla="*/ 0 w 1394124"/>
              <a:gd name="connsiteY0" fmla="*/ 0 h 1200150"/>
              <a:gd name="connsiteX1" fmla="*/ 1394124 w 1394124"/>
              <a:gd name="connsiteY1" fmla="*/ 0 h 1200150"/>
              <a:gd name="connsiteX2" fmla="*/ 1394124 w 1394124"/>
              <a:gd name="connsiteY2" fmla="*/ 1200150 h 1200150"/>
              <a:gd name="connsiteX3" fmla="*/ 0 w 1394124"/>
              <a:gd name="connsiteY3" fmla="*/ 1200150 h 1200150"/>
            </a:gdLst>
            <a:ahLst/>
            <a:cxnLst>
              <a:cxn ang="0">
                <a:pos x="connsiteX0" y="connsiteY0"/>
              </a:cxn>
              <a:cxn ang="0">
                <a:pos x="connsiteX1" y="connsiteY1"/>
              </a:cxn>
              <a:cxn ang="0">
                <a:pos x="connsiteX2" y="connsiteY2"/>
              </a:cxn>
              <a:cxn ang="0">
                <a:pos x="connsiteX3" y="connsiteY3"/>
              </a:cxn>
            </a:cxnLst>
            <a:rect l="l" t="t" r="r" b="b"/>
            <a:pathLst>
              <a:path w="1394124" h="1200150">
                <a:moveTo>
                  <a:pt x="0" y="0"/>
                </a:moveTo>
                <a:lnTo>
                  <a:pt x="1394124" y="0"/>
                </a:lnTo>
                <a:lnTo>
                  <a:pt x="1394124" y="1200150"/>
                </a:lnTo>
                <a:lnTo>
                  <a:pt x="0" y="1200150"/>
                </a:lnTo>
                <a:close/>
              </a:path>
            </a:pathLst>
          </a:custGeom>
        </p:spPr>
      </p:pic>
      <p:sp>
        <p:nvSpPr>
          <p:cNvPr id="26" name="圆角矩形标注 25"/>
          <p:cNvSpPr/>
          <p:nvPr/>
        </p:nvSpPr>
        <p:spPr>
          <a:xfrm>
            <a:off x="3450771" y="1456861"/>
            <a:ext cx="7023913" cy="885393"/>
          </a:xfrm>
          <a:prstGeom prst="wedgeRoundRectCallout">
            <a:avLst>
              <a:gd name="adj1" fmla="val -54215"/>
              <a:gd name="adj2" fmla="val -4222"/>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3595902" y="1579049"/>
            <a:ext cx="6878782" cy="692497"/>
          </a:xfrm>
          <a:prstGeom prst="rect">
            <a:avLst/>
          </a:prstGeom>
          <a:noFill/>
        </p:spPr>
        <p:txBody>
          <a:bodyPr wrap="square" rtlCol="0">
            <a:spAutoFit/>
          </a:bodyPr>
          <a:lstStyle/>
          <a:p>
            <a:pPr>
              <a:lnSpc>
                <a:spcPct val="150000"/>
              </a:lnSpc>
            </a:pPr>
            <a:r>
              <a:rPr lang="zh-CN" altLang="en-US" sz="2600" dirty="0"/>
              <a:t>同学们，你可以总结一下刺猬偷枣的过程吗？</a:t>
            </a:r>
            <a:endParaRPr lang="zh-CN" altLang="en-US" sz="2600" dirty="0"/>
          </a:p>
        </p:txBody>
      </p:sp>
      <p:cxnSp>
        <p:nvCxnSpPr>
          <p:cNvPr id="8" name="直接箭头连接符 7"/>
          <p:cNvCxnSpPr/>
          <p:nvPr/>
        </p:nvCxnSpPr>
        <p:spPr>
          <a:xfrm>
            <a:off x="2373961" y="4255921"/>
            <a:ext cx="323396" cy="191331"/>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a:off x="5950077" y="4255921"/>
            <a:ext cx="323396" cy="191331"/>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a:off x="9526193" y="4255921"/>
            <a:ext cx="323396" cy="191331"/>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flipV="1">
            <a:off x="4175774" y="4255921"/>
            <a:ext cx="323396" cy="191331"/>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nvCxnSpPr>
        <p:spPr>
          <a:xfrm flipV="1">
            <a:off x="7744615" y="4255921"/>
            <a:ext cx="323396" cy="191331"/>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grpSp>
        <p:nvGrpSpPr>
          <p:cNvPr id="4" name="组合 3"/>
          <p:cNvGrpSpPr/>
          <p:nvPr/>
        </p:nvGrpSpPr>
        <p:grpSpPr>
          <a:xfrm>
            <a:off x="1020756" y="3326996"/>
            <a:ext cx="1223048" cy="1120256"/>
            <a:chOff x="1020756" y="3326996"/>
            <a:chExt cx="1223048" cy="1120256"/>
          </a:xfrm>
        </p:grpSpPr>
        <p:sp>
          <p:nvSpPr>
            <p:cNvPr id="6" name="圆角矩形 5"/>
            <p:cNvSpPr/>
            <p:nvPr/>
          </p:nvSpPr>
          <p:spPr>
            <a:xfrm>
              <a:off x="1020756" y="3326996"/>
              <a:ext cx="1223048" cy="1120256"/>
            </a:xfrm>
            <a:prstGeom prst="roundRect">
              <a:avLst/>
            </a:prstGeom>
            <a:solidFill>
              <a:srgbClr val="FBCE85"/>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035665" y="3533586"/>
              <a:ext cx="1193230" cy="628570"/>
            </a:xfrm>
            <a:prstGeom prst="rect">
              <a:avLst/>
            </a:prstGeom>
            <a:noFill/>
          </p:spPr>
          <p:txBody>
            <a:bodyPr wrap="square" rtlCol="0">
              <a:spAutoFit/>
            </a:bodyPr>
            <a:lstStyle/>
            <a:p>
              <a:pPr algn="ctr">
                <a:lnSpc>
                  <a:spcPct val="150000"/>
                </a:lnSpc>
              </a:pPr>
              <a:r>
                <a:rPr lang="zh-CN" altLang="en-US" sz="2600" dirty="0"/>
                <a:t>爬树</a:t>
              </a:r>
              <a:endParaRPr lang="zh-CN" altLang="en-US" sz="2600" dirty="0"/>
            </a:p>
          </p:txBody>
        </p:sp>
      </p:grpSp>
      <p:grpSp>
        <p:nvGrpSpPr>
          <p:cNvPr id="5" name="组合 4"/>
          <p:cNvGrpSpPr/>
          <p:nvPr/>
        </p:nvGrpSpPr>
        <p:grpSpPr>
          <a:xfrm>
            <a:off x="2809750" y="4093913"/>
            <a:ext cx="1223048" cy="1120256"/>
            <a:chOff x="2809750" y="4093913"/>
            <a:chExt cx="1223048" cy="1120256"/>
          </a:xfrm>
        </p:grpSpPr>
        <p:sp>
          <p:nvSpPr>
            <p:cNvPr id="29" name="圆角矩形 28"/>
            <p:cNvSpPr/>
            <p:nvPr/>
          </p:nvSpPr>
          <p:spPr>
            <a:xfrm>
              <a:off x="2809750" y="4093913"/>
              <a:ext cx="1223048" cy="1120256"/>
            </a:xfrm>
            <a:prstGeom prst="roundRect">
              <a:avLst/>
            </a:prstGeom>
            <a:solidFill>
              <a:srgbClr val="C0DC8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2828829" y="4277106"/>
              <a:ext cx="1193230" cy="692497"/>
            </a:xfrm>
            <a:prstGeom prst="rect">
              <a:avLst/>
            </a:prstGeom>
            <a:noFill/>
          </p:spPr>
          <p:txBody>
            <a:bodyPr wrap="square" rtlCol="0">
              <a:spAutoFit/>
            </a:bodyPr>
            <a:lstStyle/>
            <a:p>
              <a:pPr algn="ctr">
                <a:lnSpc>
                  <a:spcPct val="150000"/>
                </a:lnSpc>
              </a:pPr>
              <a:r>
                <a:rPr lang="zh-CN" altLang="en-US" sz="2600" dirty="0"/>
                <a:t>摇枣</a:t>
              </a:r>
              <a:endParaRPr lang="zh-CN" altLang="en-US" sz="2600" dirty="0"/>
            </a:p>
          </p:txBody>
        </p:sp>
      </p:grpSp>
      <p:grpSp>
        <p:nvGrpSpPr>
          <p:cNvPr id="7" name="组合 6"/>
          <p:cNvGrpSpPr/>
          <p:nvPr/>
        </p:nvGrpSpPr>
        <p:grpSpPr>
          <a:xfrm>
            <a:off x="4598744" y="3326996"/>
            <a:ext cx="1223048" cy="1120256"/>
            <a:chOff x="4598744" y="3326996"/>
            <a:chExt cx="1223048" cy="1120256"/>
          </a:xfrm>
        </p:grpSpPr>
        <p:sp>
          <p:nvSpPr>
            <p:cNvPr id="30" name="圆角矩形 29"/>
            <p:cNvSpPr/>
            <p:nvPr/>
          </p:nvSpPr>
          <p:spPr>
            <a:xfrm>
              <a:off x="4598744" y="3326996"/>
              <a:ext cx="1223048" cy="1120256"/>
            </a:xfrm>
            <a:prstGeom prst="roundRect">
              <a:avLst/>
            </a:prstGeom>
            <a:solidFill>
              <a:srgbClr val="FBCE85"/>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4613653" y="3526685"/>
              <a:ext cx="1193230" cy="692497"/>
            </a:xfrm>
            <a:prstGeom prst="rect">
              <a:avLst/>
            </a:prstGeom>
            <a:noFill/>
          </p:spPr>
          <p:txBody>
            <a:bodyPr wrap="square" rtlCol="0">
              <a:spAutoFit/>
            </a:bodyPr>
            <a:lstStyle/>
            <a:p>
              <a:pPr algn="ctr">
                <a:lnSpc>
                  <a:spcPct val="150000"/>
                </a:lnSpc>
              </a:pPr>
              <a:r>
                <a:rPr lang="zh-CN" altLang="en-US" sz="2600" dirty="0"/>
                <a:t>跳树</a:t>
              </a:r>
              <a:endParaRPr lang="zh-CN" altLang="en-US" sz="2600" dirty="0"/>
            </a:p>
          </p:txBody>
        </p:sp>
      </p:grpSp>
      <p:grpSp>
        <p:nvGrpSpPr>
          <p:cNvPr id="9" name="组合 8"/>
          <p:cNvGrpSpPr/>
          <p:nvPr/>
        </p:nvGrpSpPr>
        <p:grpSpPr>
          <a:xfrm>
            <a:off x="6387738" y="4093913"/>
            <a:ext cx="1223048" cy="1120256"/>
            <a:chOff x="6387738" y="4093913"/>
            <a:chExt cx="1223048" cy="1120256"/>
          </a:xfrm>
        </p:grpSpPr>
        <p:sp>
          <p:nvSpPr>
            <p:cNvPr id="31" name="圆角矩形 30"/>
            <p:cNvSpPr/>
            <p:nvPr/>
          </p:nvSpPr>
          <p:spPr>
            <a:xfrm>
              <a:off x="6387738" y="4093913"/>
              <a:ext cx="1223048" cy="1120256"/>
            </a:xfrm>
            <a:prstGeom prst="roundRect">
              <a:avLst/>
            </a:prstGeom>
            <a:solidFill>
              <a:srgbClr val="C0DC8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6388748" y="4299598"/>
              <a:ext cx="1193230" cy="692497"/>
            </a:xfrm>
            <a:prstGeom prst="rect">
              <a:avLst/>
            </a:prstGeom>
            <a:noFill/>
          </p:spPr>
          <p:txBody>
            <a:bodyPr wrap="square" rtlCol="0">
              <a:spAutoFit/>
            </a:bodyPr>
            <a:lstStyle/>
            <a:p>
              <a:pPr algn="ctr">
                <a:lnSpc>
                  <a:spcPct val="150000"/>
                </a:lnSpc>
              </a:pPr>
              <a:r>
                <a:rPr lang="zh-CN" altLang="en-US" sz="2600" dirty="0"/>
                <a:t>归枣</a:t>
              </a:r>
              <a:endParaRPr lang="zh-CN" altLang="en-US" sz="2600" dirty="0"/>
            </a:p>
          </p:txBody>
        </p:sp>
      </p:grpSp>
      <p:grpSp>
        <p:nvGrpSpPr>
          <p:cNvPr id="10" name="组合 9"/>
          <p:cNvGrpSpPr/>
          <p:nvPr/>
        </p:nvGrpSpPr>
        <p:grpSpPr>
          <a:xfrm>
            <a:off x="8176732" y="3326996"/>
            <a:ext cx="1223048" cy="1120256"/>
            <a:chOff x="8176732" y="3326996"/>
            <a:chExt cx="1223048" cy="1120256"/>
          </a:xfrm>
        </p:grpSpPr>
        <p:sp>
          <p:nvSpPr>
            <p:cNvPr id="32" name="圆角矩形 31"/>
            <p:cNvSpPr/>
            <p:nvPr/>
          </p:nvSpPr>
          <p:spPr>
            <a:xfrm>
              <a:off x="8176732" y="3326996"/>
              <a:ext cx="1223048" cy="1120256"/>
            </a:xfrm>
            <a:prstGeom prst="roundRect">
              <a:avLst/>
            </a:prstGeom>
            <a:solidFill>
              <a:srgbClr val="FBCE85"/>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8197630" y="3462253"/>
              <a:ext cx="1193230" cy="892552"/>
            </a:xfrm>
            <a:prstGeom prst="rect">
              <a:avLst/>
            </a:prstGeom>
            <a:noFill/>
          </p:spPr>
          <p:txBody>
            <a:bodyPr wrap="square" rtlCol="0">
              <a:spAutoFit/>
            </a:bodyPr>
            <a:lstStyle/>
            <a:p>
              <a:pPr algn="ctr"/>
              <a:r>
                <a:rPr lang="zh-CN" altLang="en-US" sz="2600" dirty="0"/>
                <a:t>打滚</a:t>
              </a:r>
              <a:endParaRPr lang="en-US" altLang="zh-CN" sz="2600" dirty="0"/>
            </a:p>
            <a:p>
              <a:pPr algn="ctr"/>
              <a:r>
                <a:rPr lang="zh-CN" altLang="en-US" sz="2600" dirty="0"/>
                <a:t>扎枣</a:t>
              </a:r>
              <a:endParaRPr lang="zh-CN" altLang="en-US" sz="2600" dirty="0"/>
            </a:p>
          </p:txBody>
        </p:sp>
      </p:grpSp>
      <p:grpSp>
        <p:nvGrpSpPr>
          <p:cNvPr id="11" name="组合 10"/>
          <p:cNvGrpSpPr/>
          <p:nvPr/>
        </p:nvGrpSpPr>
        <p:grpSpPr>
          <a:xfrm>
            <a:off x="9965726" y="4093913"/>
            <a:ext cx="1223048" cy="1120256"/>
            <a:chOff x="9965726" y="4093913"/>
            <a:chExt cx="1223048" cy="1120256"/>
          </a:xfrm>
        </p:grpSpPr>
        <p:sp>
          <p:nvSpPr>
            <p:cNvPr id="41" name="圆角矩形 40"/>
            <p:cNvSpPr/>
            <p:nvPr/>
          </p:nvSpPr>
          <p:spPr>
            <a:xfrm>
              <a:off x="9965726" y="4093913"/>
              <a:ext cx="1223048" cy="1120256"/>
            </a:xfrm>
            <a:prstGeom prst="roundRect">
              <a:avLst/>
            </a:prstGeom>
            <a:solidFill>
              <a:srgbClr val="C0DC8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9989382" y="4238232"/>
              <a:ext cx="1193230" cy="892552"/>
            </a:xfrm>
            <a:prstGeom prst="rect">
              <a:avLst/>
            </a:prstGeom>
            <a:noFill/>
          </p:spPr>
          <p:txBody>
            <a:bodyPr wrap="square" rtlCol="0">
              <a:spAutoFit/>
            </a:bodyPr>
            <a:lstStyle>
              <a:defPPr>
                <a:defRPr lang="zh-CN"/>
              </a:defPPr>
              <a:lvl1pPr algn="ctr">
                <a:defRPr sz="2600"/>
              </a:lvl1pPr>
            </a:lstStyle>
            <a:p>
              <a:r>
                <a:rPr lang="zh-CN" altLang="en-US" dirty="0"/>
                <a:t>驮枣</a:t>
              </a:r>
              <a:endParaRPr lang="en-US" altLang="zh-CN" dirty="0"/>
            </a:p>
            <a:p>
              <a:r>
                <a:rPr lang="zh-CN" altLang="en-US" dirty="0"/>
                <a:t>快跑</a:t>
              </a:r>
              <a:endParaRPr lang="zh-CN" altLang="en-US" dirty="0"/>
            </a:p>
          </p:txBody>
        </p:sp>
      </p:gr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left)">
                                      <p:cBhvr>
                                        <p:cTn id="21" dur="500"/>
                                        <p:tgtEl>
                                          <p:spTgt spid="44"/>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childTnLst>
                          </p:cTn>
                        </p:par>
                        <p:par>
                          <p:cTn id="31" fill="hold">
                            <p:stCondLst>
                              <p:cond delay="500"/>
                            </p:stCondLst>
                            <p:childTnLst>
                              <p:par>
                                <p:cTn id="32" presetID="22" presetClass="entr" presetSubtype="8"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left)">
                                      <p:cBhvr>
                                        <p:cTn id="39" dur="500"/>
                                        <p:tgtEl>
                                          <p:spTgt spid="45"/>
                                        </p:tgtEl>
                                      </p:cBhvr>
                                    </p:animEffect>
                                  </p:childTnLst>
                                </p:cTn>
                              </p:par>
                            </p:childTnLst>
                          </p:cTn>
                        </p:par>
                        <p:par>
                          <p:cTn id="40" fill="hold">
                            <p:stCondLst>
                              <p:cond delay="500"/>
                            </p:stCondLst>
                            <p:childTnLst>
                              <p:par>
                                <p:cTn id="41" presetID="22" presetClass="entr" presetSubtype="8"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5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left)">
                                      <p:cBhvr>
                                        <p:cTn id="48" dur="500"/>
                                        <p:tgtEl>
                                          <p:spTgt spid="43"/>
                                        </p:tgtEl>
                                      </p:cBhvr>
                                    </p:animEffect>
                                  </p:childTnLst>
                                </p:cTn>
                              </p:par>
                            </p:childTnLst>
                          </p:cTn>
                        </p:par>
                        <p:par>
                          <p:cTn id="49" fill="hold">
                            <p:stCondLst>
                              <p:cond delay="500"/>
                            </p:stCondLst>
                            <p:childTnLst>
                              <p:par>
                                <p:cTn id="50" presetID="22" presetClass="entr" presetSubtype="8"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239023" y="6393788"/>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95976"/>
            <a:ext cx="13045817" cy="7863982"/>
            <a:chOff x="-472918" y="-395976"/>
            <a:chExt cx="13045817" cy="7863982"/>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8646033">
              <a:off x="-123132" y="-395976"/>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277106"/>
              <a:ext cx="3190900" cy="3190900"/>
            </a:xfrm>
            <a:prstGeom prst="rect">
              <a:avLst/>
            </a:prstGeom>
          </p:spPr>
        </p:pic>
        <p:pic>
          <p:nvPicPr>
            <p:cNvPr id="25" name="图片 24" descr="图片包含 游戏机&#10;&#10;描述已自动生成"/>
            <p:cNvPicPr>
              <a:picLocks noChangeAspect="1"/>
            </p:cNvPicPr>
            <p:nvPr/>
          </p:nvPicPr>
          <p:blipFill>
            <a:blip r:embed="rId3" cstate="email"/>
            <a:stretch>
              <a:fillRect/>
            </a:stretch>
          </p:blipFill>
          <p:spPr>
            <a:xfrm flipH="1">
              <a:off x="9381999" y="4266247"/>
              <a:ext cx="3190900" cy="3190900"/>
            </a:xfrm>
            <a:prstGeom prst="rect">
              <a:avLst/>
            </a:prstGeom>
          </p:spPr>
        </p:pic>
        <p:pic>
          <p:nvPicPr>
            <p:cNvPr id="19" name="图片 18" descr="图片包含 游戏机, 房间&#10;&#10;描述已自动生成"/>
            <p:cNvPicPr>
              <a:picLocks noChangeAspect="1"/>
            </p:cNvPicPr>
            <p:nvPr/>
          </p:nvPicPr>
          <p:blipFill>
            <a:blip r:embed="rId4" cstate="email"/>
            <a:srcRect/>
            <a:stretch>
              <a:fillRect/>
            </a:stretch>
          </p:blipFill>
          <p:spPr>
            <a:xfrm>
              <a:off x="11032620"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5" cstate="email"/>
            <a:srcRect/>
            <a:stretch>
              <a:fillRect/>
            </a:stretch>
          </p:blipFill>
          <p:spPr>
            <a:xfrm>
              <a:off x="1850031" y="580360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6"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sp>
        <p:nvSpPr>
          <p:cNvPr id="48" name="文本框 47"/>
          <p:cNvSpPr txBox="1"/>
          <p:nvPr/>
        </p:nvSpPr>
        <p:spPr>
          <a:xfrm>
            <a:off x="1362328" y="1360669"/>
            <a:ext cx="9502933" cy="1316194"/>
          </a:xfrm>
          <a:prstGeom prst="rect">
            <a:avLst/>
          </a:prstGeom>
          <a:noFill/>
        </p:spPr>
        <p:txBody>
          <a:bodyPr wrap="square" rtlCol="0">
            <a:spAutoFit/>
          </a:bodyPr>
          <a:lstStyle/>
          <a:p>
            <a:pPr>
              <a:lnSpc>
                <a:spcPct val="150000"/>
              </a:lnSpc>
            </a:pPr>
            <a:r>
              <a:rPr lang="zh-CN" altLang="en-US" sz="2800" dirty="0"/>
              <a:t>找出作者对刺猬的称呼的变化的词语，你发现作者对刺猬的称呼有什么不同？再读一读相关词句，体会作者的情感变化。</a:t>
            </a:r>
            <a:endParaRPr lang="zh-CN" altLang="en-US" sz="2800" dirty="0"/>
          </a:p>
        </p:txBody>
      </p:sp>
      <p:cxnSp>
        <p:nvCxnSpPr>
          <p:cNvPr id="7" name="直接箭头连接符 6"/>
          <p:cNvCxnSpPr/>
          <p:nvPr/>
        </p:nvCxnSpPr>
        <p:spPr>
          <a:xfrm>
            <a:off x="3419633" y="3893218"/>
            <a:ext cx="413227" cy="0"/>
          </a:xfrm>
          <a:prstGeom prst="straightConnector1">
            <a:avLst/>
          </a:prstGeom>
          <a:ln w="762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1" name="直接箭头连接符 60"/>
          <p:cNvCxnSpPr/>
          <p:nvPr/>
        </p:nvCxnSpPr>
        <p:spPr>
          <a:xfrm>
            <a:off x="5914786" y="3893218"/>
            <a:ext cx="413227" cy="0"/>
          </a:xfrm>
          <a:prstGeom prst="straightConnector1">
            <a:avLst/>
          </a:prstGeom>
          <a:ln w="762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p:nvPr/>
        </p:nvCxnSpPr>
        <p:spPr>
          <a:xfrm>
            <a:off x="8412479" y="3893218"/>
            <a:ext cx="413227" cy="0"/>
          </a:xfrm>
          <a:prstGeom prst="straightConnector1">
            <a:avLst/>
          </a:prstGeom>
          <a:ln w="762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8760" y="3101649"/>
            <a:ext cx="1872000" cy="1627937"/>
            <a:chOff x="1448760" y="3101649"/>
            <a:chExt cx="1872000" cy="1627937"/>
          </a:xfrm>
        </p:grpSpPr>
        <p:sp>
          <p:nvSpPr>
            <p:cNvPr id="4" name="圆角矩形 3"/>
            <p:cNvSpPr/>
            <p:nvPr/>
          </p:nvSpPr>
          <p:spPr>
            <a:xfrm>
              <a:off x="1448760" y="3101649"/>
              <a:ext cx="1872000" cy="1627937"/>
            </a:xfrm>
            <a:prstGeom prst="roundRect">
              <a:avLst/>
            </a:prstGeom>
            <a:solidFill>
              <a:srgbClr val="FBCE85"/>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62"/>
            <p:cNvSpPr txBox="1"/>
            <p:nvPr/>
          </p:nvSpPr>
          <p:spPr>
            <a:xfrm>
              <a:off x="1690684" y="3445661"/>
              <a:ext cx="1348050" cy="954107"/>
            </a:xfrm>
            <a:prstGeom prst="rect">
              <a:avLst/>
            </a:prstGeom>
            <a:noFill/>
          </p:spPr>
          <p:txBody>
            <a:bodyPr wrap="square" rtlCol="0">
              <a:spAutoFit/>
            </a:bodyPr>
            <a:lstStyle/>
            <a:p>
              <a:pPr algn="ctr"/>
              <a:r>
                <a:rPr lang="zh-CN" altLang="en-US" sz="2800" dirty="0"/>
                <a:t>圆乎乎</a:t>
              </a:r>
              <a:endParaRPr lang="en-US" altLang="zh-CN" sz="2800" dirty="0"/>
            </a:p>
            <a:p>
              <a:pPr algn="ctr"/>
              <a:r>
                <a:rPr lang="zh-CN" altLang="en-US" sz="2800" dirty="0"/>
                <a:t>的东西</a:t>
              </a:r>
              <a:endParaRPr lang="zh-CN" altLang="en-US" sz="2800" dirty="0"/>
            </a:p>
          </p:txBody>
        </p:sp>
      </p:grpSp>
      <p:grpSp>
        <p:nvGrpSpPr>
          <p:cNvPr id="6" name="组合 5"/>
          <p:cNvGrpSpPr/>
          <p:nvPr/>
        </p:nvGrpSpPr>
        <p:grpSpPr>
          <a:xfrm>
            <a:off x="3939022" y="3101649"/>
            <a:ext cx="1872000" cy="1627937"/>
            <a:chOff x="3939022" y="3101649"/>
            <a:chExt cx="1872000" cy="1627937"/>
          </a:xfrm>
        </p:grpSpPr>
        <p:sp>
          <p:nvSpPr>
            <p:cNvPr id="55" name="圆角矩形 54"/>
            <p:cNvSpPr/>
            <p:nvPr/>
          </p:nvSpPr>
          <p:spPr>
            <a:xfrm>
              <a:off x="3939022" y="3101649"/>
              <a:ext cx="1872000" cy="1627937"/>
            </a:xfrm>
            <a:prstGeom prst="roundRect">
              <a:avLst/>
            </a:prstGeom>
            <a:solidFill>
              <a:srgbClr val="FBCE85"/>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文本框 63"/>
            <p:cNvSpPr txBox="1"/>
            <p:nvPr/>
          </p:nvSpPr>
          <p:spPr>
            <a:xfrm>
              <a:off x="4196949" y="3445661"/>
              <a:ext cx="1348050" cy="954107"/>
            </a:xfrm>
            <a:prstGeom prst="rect">
              <a:avLst/>
            </a:prstGeom>
            <a:noFill/>
          </p:spPr>
          <p:txBody>
            <a:bodyPr wrap="square" rtlCol="0">
              <a:spAutoFit/>
            </a:bodyPr>
            <a:lstStyle/>
            <a:p>
              <a:pPr algn="ctr"/>
              <a:r>
                <a:rPr lang="zh-CN" altLang="en-US" sz="2800" dirty="0"/>
                <a:t>那个</a:t>
              </a:r>
              <a:endParaRPr lang="en-US" altLang="zh-CN" sz="2800" dirty="0"/>
            </a:p>
            <a:p>
              <a:pPr algn="ctr"/>
              <a:r>
                <a:rPr lang="zh-CN" altLang="en-US" sz="2800" dirty="0"/>
                <a:t>东西</a:t>
              </a:r>
              <a:endParaRPr lang="zh-CN" altLang="en-US" sz="2800" dirty="0"/>
            </a:p>
          </p:txBody>
        </p:sp>
      </p:grpSp>
      <p:grpSp>
        <p:nvGrpSpPr>
          <p:cNvPr id="8" name="组合 7"/>
          <p:cNvGrpSpPr/>
          <p:nvPr/>
        </p:nvGrpSpPr>
        <p:grpSpPr>
          <a:xfrm>
            <a:off x="6429284" y="3101649"/>
            <a:ext cx="1872000" cy="1627937"/>
            <a:chOff x="6429284" y="3101649"/>
            <a:chExt cx="1872000" cy="1627937"/>
          </a:xfrm>
        </p:grpSpPr>
        <p:sp>
          <p:nvSpPr>
            <p:cNvPr id="56" name="圆角矩形 55"/>
            <p:cNvSpPr/>
            <p:nvPr/>
          </p:nvSpPr>
          <p:spPr>
            <a:xfrm>
              <a:off x="6429284" y="3101649"/>
              <a:ext cx="1872000" cy="1627937"/>
            </a:xfrm>
            <a:prstGeom prst="roundRect">
              <a:avLst/>
            </a:prstGeom>
            <a:solidFill>
              <a:srgbClr val="FBCE85"/>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6673717" y="3445661"/>
              <a:ext cx="1348050" cy="954107"/>
            </a:xfrm>
            <a:prstGeom prst="rect">
              <a:avLst/>
            </a:prstGeom>
            <a:noFill/>
          </p:spPr>
          <p:txBody>
            <a:bodyPr wrap="square" rtlCol="0">
              <a:spAutoFit/>
            </a:bodyPr>
            <a:lstStyle/>
            <a:p>
              <a:pPr algn="ctr"/>
              <a:r>
                <a:rPr lang="zh-CN" altLang="en-US" sz="2800" dirty="0"/>
                <a:t>那个</a:t>
              </a:r>
              <a:endParaRPr lang="en-US" altLang="zh-CN" sz="2800" dirty="0"/>
            </a:p>
            <a:p>
              <a:pPr algn="ctr"/>
              <a:r>
                <a:rPr lang="zh-CN" altLang="en-US" sz="2800" dirty="0"/>
                <a:t>家伙</a:t>
              </a:r>
              <a:endParaRPr lang="zh-CN" altLang="en-US" sz="2800" dirty="0"/>
            </a:p>
          </p:txBody>
        </p:sp>
      </p:grpSp>
      <p:grpSp>
        <p:nvGrpSpPr>
          <p:cNvPr id="9" name="组合 8"/>
          <p:cNvGrpSpPr/>
          <p:nvPr/>
        </p:nvGrpSpPr>
        <p:grpSpPr>
          <a:xfrm>
            <a:off x="8919546" y="3101649"/>
            <a:ext cx="1872000" cy="1627937"/>
            <a:chOff x="8919546" y="3101649"/>
            <a:chExt cx="1872000" cy="1627937"/>
          </a:xfrm>
        </p:grpSpPr>
        <p:sp>
          <p:nvSpPr>
            <p:cNvPr id="57" name="圆角矩形 56"/>
            <p:cNvSpPr/>
            <p:nvPr/>
          </p:nvSpPr>
          <p:spPr>
            <a:xfrm>
              <a:off x="8919546" y="3101649"/>
              <a:ext cx="1872000" cy="1627937"/>
            </a:xfrm>
            <a:prstGeom prst="roundRect">
              <a:avLst/>
            </a:prstGeom>
            <a:solidFill>
              <a:srgbClr val="FBCE85"/>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p:cNvSpPr txBox="1"/>
            <p:nvPr/>
          </p:nvSpPr>
          <p:spPr>
            <a:xfrm>
              <a:off x="9209479" y="3445661"/>
              <a:ext cx="1348050" cy="954107"/>
            </a:xfrm>
            <a:prstGeom prst="rect">
              <a:avLst/>
            </a:prstGeom>
            <a:noFill/>
          </p:spPr>
          <p:txBody>
            <a:bodyPr wrap="square" rtlCol="0">
              <a:spAutoFit/>
            </a:bodyPr>
            <a:lstStyle/>
            <a:p>
              <a:pPr algn="ctr"/>
              <a:r>
                <a:rPr lang="zh-CN" altLang="en-US" sz="2800" dirty="0"/>
                <a:t>聪明的</a:t>
              </a:r>
              <a:endParaRPr lang="en-US" altLang="zh-CN" sz="2800" dirty="0"/>
            </a:p>
            <a:p>
              <a:pPr algn="ctr"/>
              <a:r>
                <a:rPr lang="zh-CN" altLang="en-US" sz="2800" dirty="0"/>
                <a:t>小东西</a:t>
              </a:r>
              <a:endParaRPr lang="zh-CN" altLang="en-US" sz="2800" dirty="0"/>
            </a:p>
          </p:txBody>
        </p:sp>
      </p:grpSp>
      <p:sp>
        <p:nvSpPr>
          <p:cNvPr id="67" name="文本框 66"/>
          <p:cNvSpPr txBox="1"/>
          <p:nvPr/>
        </p:nvSpPr>
        <p:spPr>
          <a:xfrm>
            <a:off x="3056338" y="5085334"/>
            <a:ext cx="6129853" cy="669863"/>
          </a:xfrm>
          <a:prstGeom prst="rect">
            <a:avLst/>
          </a:prstGeom>
          <a:noFill/>
        </p:spPr>
        <p:txBody>
          <a:bodyPr wrap="square" rtlCol="0">
            <a:spAutoFit/>
          </a:bodyPr>
          <a:lstStyle/>
          <a:p>
            <a:pPr algn="ctr">
              <a:lnSpc>
                <a:spcPct val="150000"/>
              </a:lnSpc>
            </a:pPr>
            <a:r>
              <a:rPr lang="zh-CN" altLang="en-US" sz="2800" dirty="0">
                <a:solidFill>
                  <a:srgbClr val="FF0000"/>
                </a:solidFill>
              </a:rPr>
              <a:t>“我”对刺猬的喜爱之情逐渐加深</a:t>
            </a:r>
            <a:endParaRPr lang="zh-CN" altLang="en-US" sz="2800" dirty="0">
              <a:solidFill>
                <a:srgbClr val="FF0000"/>
              </a:solidFill>
            </a:endParaRPr>
          </a:p>
        </p:txBody>
      </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75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750"/>
                                        <p:tgtEl>
                                          <p:spTgt spid="7"/>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75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wipe(left)">
                                      <p:cBhvr>
                                        <p:cTn id="21" dur="750"/>
                                        <p:tgtEl>
                                          <p:spTgt spid="61"/>
                                        </p:tgtEl>
                                      </p:cBhvr>
                                    </p:animEffect>
                                  </p:childTnLst>
                                </p:cTn>
                              </p:par>
                            </p:childTnLst>
                          </p:cTn>
                        </p:par>
                        <p:par>
                          <p:cTn id="22" fill="hold">
                            <p:stCondLst>
                              <p:cond delay="1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75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wipe(left)">
                                      <p:cBhvr>
                                        <p:cTn id="30" dur="750"/>
                                        <p:tgtEl>
                                          <p:spTgt spid="62"/>
                                        </p:tgtEl>
                                      </p:cBhvr>
                                    </p:animEffect>
                                  </p:childTnLst>
                                </p:cTn>
                              </p:par>
                            </p:childTnLst>
                          </p:cTn>
                        </p:par>
                        <p:par>
                          <p:cTn id="31" fill="hold">
                            <p:stCondLst>
                              <p:cond delay="1000"/>
                            </p:stCondLst>
                            <p:childTnLst>
                              <p:par>
                                <p:cTn id="32" presetID="22" presetClass="entr" presetSubtype="8"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75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fade">
                                      <p:cBhvr>
                                        <p:cTn id="39" dur="1000"/>
                                        <p:tgtEl>
                                          <p:spTgt spid="67"/>
                                        </p:tgtEl>
                                      </p:cBhvr>
                                    </p:animEffect>
                                    <p:anim calcmode="lin" valueType="num">
                                      <p:cBhvr>
                                        <p:cTn id="40" dur="1000" fill="hold"/>
                                        <p:tgtEl>
                                          <p:spTgt spid="67"/>
                                        </p:tgtEl>
                                        <p:attrNameLst>
                                          <p:attrName>ppt_x</p:attrName>
                                        </p:attrNameLst>
                                      </p:cBhvr>
                                      <p:tavLst>
                                        <p:tav tm="0">
                                          <p:val>
                                            <p:strVal val="#ppt_x"/>
                                          </p:val>
                                        </p:tav>
                                        <p:tav tm="100000">
                                          <p:val>
                                            <p:strVal val="#ppt_x"/>
                                          </p:val>
                                        </p:tav>
                                      </p:tavLst>
                                    </p:anim>
                                    <p:anim calcmode="lin" valueType="num">
                                      <p:cBhvr>
                                        <p:cTn id="41"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239023" y="6393788"/>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95976"/>
            <a:ext cx="13045817" cy="7863982"/>
            <a:chOff x="-472918" y="-395976"/>
            <a:chExt cx="13045817" cy="7863982"/>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8646033">
              <a:off x="-123132" y="-395976"/>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277106"/>
              <a:ext cx="3190900" cy="3190900"/>
            </a:xfrm>
            <a:prstGeom prst="rect">
              <a:avLst/>
            </a:prstGeom>
          </p:spPr>
        </p:pic>
        <p:pic>
          <p:nvPicPr>
            <p:cNvPr id="25" name="图片 24" descr="图片包含 游戏机&#10;&#10;描述已自动生成"/>
            <p:cNvPicPr>
              <a:picLocks noChangeAspect="1"/>
            </p:cNvPicPr>
            <p:nvPr/>
          </p:nvPicPr>
          <p:blipFill>
            <a:blip r:embed="rId3" cstate="email"/>
            <a:stretch>
              <a:fillRect/>
            </a:stretch>
          </p:blipFill>
          <p:spPr>
            <a:xfrm flipH="1">
              <a:off x="9381999" y="4266247"/>
              <a:ext cx="3190900" cy="3190900"/>
            </a:xfrm>
            <a:prstGeom prst="rect">
              <a:avLst/>
            </a:prstGeom>
          </p:spPr>
        </p:pic>
        <p:pic>
          <p:nvPicPr>
            <p:cNvPr id="19" name="图片 18" descr="图片包含 游戏机, 房间&#10;&#10;描述已自动生成"/>
            <p:cNvPicPr>
              <a:picLocks noChangeAspect="1"/>
            </p:cNvPicPr>
            <p:nvPr/>
          </p:nvPicPr>
          <p:blipFill>
            <a:blip r:embed="rId4" cstate="email"/>
            <a:srcRect/>
            <a:stretch>
              <a:fillRect/>
            </a:stretch>
          </p:blipFill>
          <p:spPr>
            <a:xfrm>
              <a:off x="11032620"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5" cstate="email"/>
            <a:srcRect/>
            <a:stretch>
              <a:fillRect/>
            </a:stretch>
          </p:blipFill>
          <p:spPr>
            <a:xfrm>
              <a:off x="1850031" y="580360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6"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grpSp>
        <p:nvGrpSpPr>
          <p:cNvPr id="28" name="组合 27"/>
          <p:cNvGrpSpPr/>
          <p:nvPr/>
        </p:nvGrpSpPr>
        <p:grpSpPr>
          <a:xfrm>
            <a:off x="1124814" y="907989"/>
            <a:ext cx="7151483" cy="786946"/>
            <a:chOff x="4549766" y="775601"/>
            <a:chExt cx="7151483" cy="786946"/>
          </a:xfrm>
        </p:grpSpPr>
        <p:sp>
          <p:nvSpPr>
            <p:cNvPr id="29" name="文本框 28"/>
            <p:cNvSpPr txBox="1"/>
            <p:nvPr/>
          </p:nvSpPr>
          <p:spPr>
            <a:xfrm>
              <a:off x="5274983" y="853948"/>
              <a:ext cx="6426266" cy="669094"/>
            </a:xfrm>
            <a:prstGeom prst="rect">
              <a:avLst/>
            </a:prstGeom>
            <a:noFill/>
          </p:spPr>
          <p:txBody>
            <a:bodyPr wrap="square" rtlCol="0">
              <a:spAutoFit/>
            </a:bodyPr>
            <a:lstStyle/>
            <a:p>
              <a:pPr>
                <a:lnSpc>
                  <a:spcPct val="150000"/>
                </a:lnSpc>
              </a:pPr>
              <a:r>
                <a:rPr lang="zh-CN" altLang="en-US" sz="2800" b="1" dirty="0">
                  <a:solidFill>
                    <a:schemeClr val="tx1">
                      <a:lumMod val="75000"/>
                      <a:lumOff val="25000"/>
                    </a:schemeClr>
                  </a:solidFill>
                  <a:latin typeface="方正稚艺简体" panose="03000509000000000000" pitchFamily="65" charset="-122"/>
                  <a:ea typeface="方正稚艺简体" panose="03000509000000000000" pitchFamily="65" charset="-122"/>
                  <a:cs typeface="文泉驿等宽微米黑" panose="020B0606030804020204" pitchFamily="34" charset="-122"/>
                </a:rPr>
                <a:t>整体感知，课文主要写了什么？</a:t>
              </a:r>
              <a:endParaRPr lang="en-US" altLang="zh-CN" sz="2800" b="1" dirty="0">
                <a:solidFill>
                  <a:schemeClr val="tx1">
                    <a:lumMod val="75000"/>
                    <a:lumOff val="25000"/>
                  </a:schemeClr>
                </a:solidFill>
                <a:latin typeface="方正稚艺简体" panose="03000509000000000000" pitchFamily="65" charset="-122"/>
                <a:ea typeface="方正稚艺简体" panose="03000509000000000000" pitchFamily="65" charset="-122"/>
                <a:cs typeface="文泉驿等宽微米黑" panose="020B0606030804020204" pitchFamily="34" charset="-122"/>
              </a:endParaRPr>
            </a:p>
          </p:txBody>
        </p:sp>
        <p:pic>
          <p:nvPicPr>
            <p:cNvPr id="30" name="图片 29" descr="图片包含 游戏机&#10;&#10;描述已自动生成"/>
            <p:cNvPicPr>
              <a:picLocks noChangeAspect="1"/>
            </p:cNvPicPr>
            <p:nvPr/>
          </p:nvPicPr>
          <p:blipFill>
            <a:blip r:embed="rId7" cstate="email"/>
            <a:stretch>
              <a:fillRect/>
            </a:stretch>
          </p:blipFill>
          <p:spPr>
            <a:xfrm>
              <a:off x="4549766" y="775601"/>
              <a:ext cx="786946" cy="786946"/>
            </a:xfrm>
            <a:prstGeom prst="rect">
              <a:avLst/>
            </a:prstGeom>
          </p:spPr>
        </p:pic>
      </p:grpSp>
      <p:sp>
        <p:nvSpPr>
          <p:cNvPr id="31" name="文本框 30"/>
          <p:cNvSpPr txBox="1"/>
          <p:nvPr/>
        </p:nvSpPr>
        <p:spPr>
          <a:xfrm>
            <a:off x="1122532" y="1793480"/>
            <a:ext cx="10097918" cy="1695336"/>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zh-CN" altLang="en-US" sz="2400" dirty="0"/>
              <a:t>第一部分（</a:t>
            </a:r>
            <a:r>
              <a:rPr lang="en-US" altLang="zh-CN" sz="2400" dirty="0"/>
              <a:t>1</a:t>
            </a:r>
            <a:r>
              <a:rPr lang="zh-CN" altLang="en-US" sz="2400" dirty="0"/>
              <a:t>）：秋天，枣树上挂满好看又好闻的红枣，十分诱人。</a:t>
            </a:r>
            <a:endParaRPr lang="en-US" altLang="zh-CN" sz="2400" dirty="0"/>
          </a:p>
          <a:p>
            <a:pPr marL="342900" indent="-342900">
              <a:lnSpc>
                <a:spcPct val="150000"/>
              </a:lnSpc>
              <a:buFont typeface="Arial" panose="020B0604020202020204" pitchFamily="34" charset="0"/>
              <a:buChar char="•"/>
            </a:pPr>
            <a:r>
              <a:rPr lang="zh-CN" altLang="en-US" sz="2400" dirty="0"/>
              <a:t>第二部分（</a:t>
            </a:r>
            <a:r>
              <a:rPr lang="en-US" altLang="zh-CN" sz="2400" dirty="0"/>
              <a:t>2-11</a:t>
            </a:r>
            <a:r>
              <a:rPr lang="zh-CN" altLang="en-US" sz="2400" dirty="0"/>
              <a:t>）：具体写小刺猬月下夜晚偷枣的过程。</a:t>
            </a:r>
            <a:endParaRPr lang="en-US" altLang="zh-CN" sz="2400" dirty="0"/>
          </a:p>
          <a:p>
            <a:pPr marL="342900" indent="-342900">
              <a:lnSpc>
                <a:spcPct val="150000"/>
              </a:lnSpc>
              <a:buFont typeface="Arial" panose="020B0604020202020204" pitchFamily="34" charset="0"/>
              <a:buChar char="•"/>
            </a:pPr>
            <a:r>
              <a:rPr lang="zh-CN" altLang="en-US" sz="2400" dirty="0"/>
              <a:t>第三部分（</a:t>
            </a:r>
            <a:r>
              <a:rPr lang="en-US" altLang="zh-CN" sz="2400" dirty="0"/>
              <a:t>12</a:t>
            </a:r>
            <a:r>
              <a:rPr lang="zh-CN" altLang="en-US" sz="2400" dirty="0"/>
              <a:t>）：主要写出“我”对小刺猬充满着好奇。</a:t>
            </a:r>
            <a:endParaRPr lang="zh-CN" altLang="en-US" sz="2400" dirty="0"/>
          </a:p>
        </p:txBody>
      </p:sp>
      <p:sp>
        <p:nvSpPr>
          <p:cNvPr id="36" name="文本框 35"/>
          <p:cNvSpPr txBox="1"/>
          <p:nvPr/>
        </p:nvSpPr>
        <p:spPr>
          <a:xfrm>
            <a:off x="1125805" y="3624886"/>
            <a:ext cx="10018117" cy="1892826"/>
          </a:xfrm>
          <a:prstGeom prst="rect">
            <a:avLst/>
          </a:prstGeom>
          <a:noFill/>
        </p:spPr>
        <p:txBody>
          <a:bodyPr wrap="square" rtlCol="0">
            <a:spAutoFit/>
          </a:bodyPr>
          <a:lstStyle/>
          <a:p>
            <a:pPr>
              <a:lnSpc>
                <a:spcPct val="150000"/>
              </a:lnSpc>
            </a:pPr>
            <a:r>
              <a:rPr lang="zh-CN" altLang="en-US" sz="2600" dirty="0">
                <a:solidFill>
                  <a:srgbClr val="FF0000"/>
                </a:solidFill>
              </a:rPr>
              <a:t>本篇课文主要叙述的是秋天的一个晚上亲眼看到一个小刺猬偷枣的过程，不由得钦佩起它的本事高明，字里行间表达了作者对刺猬的喜爱之情，也表达了作者对大自然的热爱之情。</a:t>
            </a:r>
            <a:endParaRPr lang="zh-CN" altLang="en-US" sz="2600" dirty="0">
              <a:solidFill>
                <a:srgbClr val="FF0000"/>
              </a:solidFill>
            </a:endParaRPr>
          </a:p>
        </p:txBody>
      </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0"/>
                                  </p:stCondLst>
                                  <p:childTnLst>
                                    <p:animRot by="120000">
                                      <p:cBhvr>
                                        <p:cTn id="6" dur="100" fill="hold">
                                          <p:stCondLst>
                                            <p:cond delay="0"/>
                                          </p:stCondLst>
                                        </p:cTn>
                                        <p:tgtEl>
                                          <p:spTgt spid="28"/>
                                        </p:tgtEl>
                                        <p:attrNameLst>
                                          <p:attrName>r</p:attrName>
                                        </p:attrNameLst>
                                      </p:cBhvr>
                                    </p:animRot>
                                    <p:animRot by="-240000">
                                      <p:cBhvr>
                                        <p:cTn id="7" dur="200" fill="hold">
                                          <p:stCondLst>
                                            <p:cond delay="200"/>
                                          </p:stCondLst>
                                        </p:cTn>
                                        <p:tgtEl>
                                          <p:spTgt spid="28"/>
                                        </p:tgtEl>
                                        <p:attrNameLst>
                                          <p:attrName>r</p:attrName>
                                        </p:attrNameLst>
                                      </p:cBhvr>
                                    </p:animRot>
                                    <p:animRot by="240000">
                                      <p:cBhvr>
                                        <p:cTn id="8" dur="200" fill="hold">
                                          <p:stCondLst>
                                            <p:cond delay="400"/>
                                          </p:stCondLst>
                                        </p:cTn>
                                        <p:tgtEl>
                                          <p:spTgt spid="28"/>
                                        </p:tgtEl>
                                        <p:attrNameLst>
                                          <p:attrName>r</p:attrName>
                                        </p:attrNameLst>
                                      </p:cBhvr>
                                    </p:animRot>
                                    <p:animRot by="-240000">
                                      <p:cBhvr>
                                        <p:cTn id="9" dur="200" fill="hold">
                                          <p:stCondLst>
                                            <p:cond delay="600"/>
                                          </p:stCondLst>
                                        </p:cTn>
                                        <p:tgtEl>
                                          <p:spTgt spid="28"/>
                                        </p:tgtEl>
                                        <p:attrNameLst>
                                          <p:attrName>r</p:attrName>
                                        </p:attrNameLst>
                                      </p:cBhvr>
                                    </p:animRot>
                                    <p:animRot by="120000">
                                      <p:cBhvr>
                                        <p:cTn id="10" dur="200" fill="hold">
                                          <p:stCondLst>
                                            <p:cond delay="800"/>
                                          </p:stCondLst>
                                        </p:cTn>
                                        <p:tgtEl>
                                          <p:spTgt spid="2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randombar(horizontal)">
                                      <p:cBhvr>
                                        <p:cTn id="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192000" cy="6858000"/>
            <a:chOff x="0" y="0"/>
            <a:chExt cx="12192000" cy="6858000"/>
          </a:xfrm>
        </p:grpSpPr>
        <p:sp>
          <p:nvSpPr>
            <p:cNvPr id="13" name="流程图: 过程 12"/>
            <p:cNvSpPr/>
            <p:nvPr/>
          </p:nvSpPr>
          <p:spPr>
            <a:xfrm>
              <a:off x="0" y="0"/>
              <a:ext cx="12192000" cy="6858000"/>
            </a:xfrm>
            <a:prstGeom prst="flowChartProcess">
              <a:avLst/>
            </a:prstGeom>
            <a:solidFill>
              <a:srgbClr val="99DA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grpSp>
      <p:pic>
        <p:nvPicPr>
          <p:cNvPr id="27" name="图片 26" descr="图片包含 游戏机, 房间&#10;&#10;描述已自动生成"/>
          <p:cNvPicPr>
            <a:picLocks noChangeAspect="1"/>
          </p:cNvPicPr>
          <p:nvPr/>
        </p:nvPicPr>
        <p:blipFill>
          <a:blip r:embed="rId1" cstate="email"/>
          <a:srcRect/>
          <a:stretch>
            <a:fillRect/>
          </a:stretch>
        </p:blipFill>
        <p:spPr>
          <a:xfrm>
            <a:off x="9239023" y="6393788"/>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pic>
        <p:nvPicPr>
          <p:cNvPr id="35" name="图片 34" descr="图片包含 游戏机, 房间&#10;&#10;描述已自动生成"/>
          <p:cNvPicPr>
            <a:picLocks noChangeAspect="1"/>
          </p:cNvPicPr>
          <p:nvPr/>
        </p:nvPicPr>
        <p:blipFill>
          <a:blip r:embed="rId2"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3748515" y="1045241"/>
            <a:ext cx="3833385" cy="1619590"/>
            <a:chOff x="3615165" y="911891"/>
            <a:chExt cx="3833385" cy="1619590"/>
          </a:xfrm>
        </p:grpSpPr>
        <p:pic>
          <p:nvPicPr>
            <p:cNvPr id="18" name="图片 17" descr="图片包含 红色, 停止, 标志, 游戏机&#10;&#10;描述已自动生成"/>
            <p:cNvPicPr>
              <a:picLocks noChangeAspect="1"/>
            </p:cNvPicPr>
            <p:nvPr/>
          </p:nvPicPr>
          <p:blipFill>
            <a:blip r:embed="rId3" cstate="email"/>
            <a:stretch>
              <a:fillRect/>
            </a:stretch>
          </p:blipFill>
          <p:spPr>
            <a:xfrm flipH="1">
              <a:off x="3615165" y="911891"/>
              <a:ext cx="1619590" cy="1619590"/>
            </a:xfrm>
            <a:prstGeom prst="rect">
              <a:avLst/>
            </a:prstGeom>
          </p:spPr>
        </p:pic>
        <p:sp>
          <p:nvSpPr>
            <p:cNvPr id="20" name="文本框 19"/>
            <p:cNvSpPr txBox="1"/>
            <p:nvPr/>
          </p:nvSpPr>
          <p:spPr>
            <a:xfrm>
              <a:off x="5034657" y="1360420"/>
              <a:ext cx="2413893" cy="677108"/>
            </a:xfrm>
            <a:prstGeom prst="rect">
              <a:avLst/>
            </a:prstGeom>
            <a:noFill/>
          </p:spPr>
          <p:txBody>
            <a:bodyPr wrap="square" rtlCol="0">
              <a:spAutoFit/>
            </a:bodyPr>
            <a:lstStyle/>
            <a:p>
              <a:pPr algn="dist"/>
              <a:r>
                <a:rPr lang="zh-CN" altLang="en-US" sz="3800" dirty="0">
                  <a:solidFill>
                    <a:srgbClr val="DE1E1E"/>
                  </a:solidFill>
                  <a:latin typeface="文泉驿等宽微米黑" panose="020B0606030804020204" pitchFamily="34" charset="-122"/>
                  <a:ea typeface="文泉驿等宽微米黑" panose="020B0606030804020204" pitchFamily="34" charset="-122"/>
                  <a:cs typeface="文泉驿等宽微米黑" panose="020B0606030804020204" pitchFamily="34" charset="-122"/>
                </a:rPr>
                <a:t>教学目标</a:t>
              </a:r>
              <a:endParaRPr lang="zh-CN" altLang="en-US" sz="3800" dirty="0">
                <a:solidFill>
                  <a:srgbClr val="DE1E1E"/>
                </a:solidFill>
                <a:latin typeface="文泉驿等宽微米黑" panose="020B0606030804020204" pitchFamily="34" charset="-122"/>
                <a:ea typeface="文泉驿等宽微米黑" panose="020B0606030804020204" pitchFamily="34" charset="-122"/>
                <a:cs typeface="文泉驿等宽微米黑" panose="020B0606030804020204" pitchFamily="34" charset="-122"/>
              </a:endParaRPr>
            </a:p>
          </p:txBody>
        </p:sp>
      </p:grpSp>
      <p:sp>
        <p:nvSpPr>
          <p:cNvPr id="21" name="文本框 20"/>
          <p:cNvSpPr txBox="1"/>
          <p:nvPr/>
        </p:nvSpPr>
        <p:spPr>
          <a:xfrm>
            <a:off x="1069981" y="2550080"/>
            <a:ext cx="10032987" cy="2862322"/>
          </a:xfrm>
          <a:prstGeom prst="rect">
            <a:avLst/>
          </a:prstGeom>
          <a:noFill/>
        </p:spPr>
        <p:txBody>
          <a:bodyPr wrap="square" rtlCol="0">
            <a:spAutoFit/>
          </a:bodyPr>
          <a:lstStyle/>
          <a:p>
            <a:pPr marL="514350" indent="-514350">
              <a:lnSpc>
                <a:spcPct val="150000"/>
              </a:lnSpc>
              <a:buFont typeface="+mj-lt"/>
              <a:buAutoNum type="arabicPeriod"/>
            </a:pPr>
            <a:r>
              <a:rPr lang="zh-CN" altLang="en-US" sz="2400" dirty="0">
                <a:latin typeface="文泉驿等宽微米黑" panose="020B0606030804020204" pitchFamily="34" charset="-122"/>
                <a:ea typeface="文泉驿等宽微米黑" panose="020B0606030804020204" pitchFamily="34" charset="-122"/>
                <a:cs typeface="文泉驿等宽微米黑" panose="020B0606030804020204" pitchFamily="34" charset="-122"/>
              </a:rPr>
              <a:t>有感情地朗读课本，了解动词是什么，在课文中感受偷枣的高明，本篇课文学完后，可以用上“先、接着、然后、最后”阐述一遍刺猬偷枣的过程。</a:t>
            </a:r>
            <a:endParaRPr lang="en-US" altLang="zh-CN" sz="2400" dirty="0">
              <a:latin typeface="文泉驿等宽微米黑" panose="020B0606030804020204" pitchFamily="34" charset="-122"/>
              <a:ea typeface="文泉驿等宽微米黑" panose="020B0606030804020204" pitchFamily="34" charset="-122"/>
              <a:cs typeface="文泉驿等宽微米黑" panose="020B0606030804020204" pitchFamily="34" charset="-122"/>
            </a:endParaRPr>
          </a:p>
          <a:p>
            <a:pPr marL="514350" indent="-514350">
              <a:lnSpc>
                <a:spcPct val="150000"/>
              </a:lnSpc>
              <a:buFont typeface="+mj-lt"/>
              <a:buAutoNum type="arabicPeriod"/>
            </a:pPr>
            <a:r>
              <a:rPr lang="zh-CN" altLang="en-US" sz="2400" dirty="0">
                <a:latin typeface="文泉驿等宽微米黑" panose="020B0606030804020204" pitchFamily="34" charset="-122"/>
                <a:ea typeface="文泉驿等宽微米黑" panose="020B0606030804020204" pitchFamily="34" charset="-122"/>
                <a:cs typeface="文泉驿等宽微米黑" panose="020B0606030804020204" pitchFamily="34" charset="-122"/>
              </a:rPr>
              <a:t>学习作者的叙述方式，本篇课文作者按照事情的发展顺序进行叙述，让读者可以感受刺猬的聪明、伶俐，体会作者对它的喜爱之情。</a:t>
            </a:r>
            <a:endParaRPr lang="zh-CN" altLang="en-US" sz="2400" dirty="0">
              <a:latin typeface="文泉驿等宽微米黑" panose="020B0606030804020204" pitchFamily="34" charset="-122"/>
              <a:ea typeface="文泉驿等宽微米黑" panose="020B0606030804020204" pitchFamily="34" charset="-122"/>
              <a:cs typeface="文泉驿等宽微米黑" panose="020B0606030804020204" pitchFamily="34" charset="-122"/>
            </a:endParaRPr>
          </a:p>
        </p:txBody>
      </p:sp>
      <p:pic>
        <p:nvPicPr>
          <p:cNvPr id="38" name="图片 37" descr="图片包含 游戏机, 房间&#10;&#10;描述已自动生成"/>
          <p:cNvPicPr>
            <a:picLocks noChangeAspect="1"/>
          </p:cNvPicPr>
          <p:nvPr/>
        </p:nvPicPr>
        <p:blipFill>
          <a:blip r:embed="rId4" cstate="email">
            <a:clrChange>
              <a:clrFrom>
                <a:srgbClr val="000000">
                  <a:alpha val="0"/>
                </a:srgbClr>
              </a:clrFrom>
              <a:clrTo>
                <a:srgbClr val="000000">
                  <a:alpha val="0"/>
                </a:srgbClr>
              </a:clrTo>
            </a:clrChange>
          </a:blip>
          <a:srcRect/>
          <a:stretch>
            <a:fillRect/>
          </a:stretch>
        </p:blipFill>
        <p:spPr>
          <a:xfrm rot="8646033">
            <a:off x="-123132" y="-395976"/>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grpSp>
        <p:nvGrpSpPr>
          <p:cNvPr id="2" name="组合 1"/>
          <p:cNvGrpSpPr/>
          <p:nvPr/>
        </p:nvGrpSpPr>
        <p:grpSpPr>
          <a:xfrm>
            <a:off x="9381999" y="4266247"/>
            <a:ext cx="3190900" cy="3190900"/>
            <a:chOff x="9381999" y="4266247"/>
            <a:chExt cx="3190900" cy="3190900"/>
          </a:xfrm>
        </p:grpSpPr>
        <p:pic>
          <p:nvPicPr>
            <p:cNvPr id="25" name="图片 24" descr="图片包含 游戏机&#10;&#10;描述已自动生成"/>
            <p:cNvPicPr>
              <a:picLocks noChangeAspect="1"/>
            </p:cNvPicPr>
            <p:nvPr/>
          </p:nvPicPr>
          <p:blipFill>
            <a:blip r:embed="rId5" cstate="email"/>
            <a:stretch>
              <a:fillRect/>
            </a:stretch>
          </p:blipFill>
          <p:spPr>
            <a:xfrm flipH="1">
              <a:off x="9381999" y="4266247"/>
              <a:ext cx="3190900" cy="3190900"/>
            </a:xfrm>
            <a:prstGeom prst="rect">
              <a:avLst/>
            </a:prstGeom>
          </p:spPr>
        </p:pic>
        <p:pic>
          <p:nvPicPr>
            <p:cNvPr id="19" name="图片 18" descr="图片包含 游戏机, 房间&#10;&#10;描述已自动生成"/>
            <p:cNvPicPr>
              <a:picLocks noChangeAspect="1"/>
            </p:cNvPicPr>
            <p:nvPr/>
          </p:nvPicPr>
          <p:blipFill>
            <a:blip r:embed="rId6" cstate="email"/>
            <a:srcRect/>
            <a:stretch>
              <a:fillRect/>
            </a:stretch>
          </p:blipFill>
          <p:spPr>
            <a:xfrm>
              <a:off x="11032620" y="4266247"/>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grpSp>
      <p:grpSp>
        <p:nvGrpSpPr>
          <p:cNvPr id="4" name="组合 3"/>
          <p:cNvGrpSpPr/>
          <p:nvPr/>
        </p:nvGrpSpPr>
        <p:grpSpPr>
          <a:xfrm>
            <a:off x="-472918" y="4277106"/>
            <a:ext cx="3190900" cy="3190900"/>
            <a:chOff x="-472918" y="4277106"/>
            <a:chExt cx="3190900" cy="3190900"/>
          </a:xfrm>
        </p:grpSpPr>
        <p:pic>
          <p:nvPicPr>
            <p:cNvPr id="3" name="图片 2" descr="图片包含 游戏机&#10;&#10;描述已自动生成"/>
            <p:cNvPicPr>
              <a:picLocks noChangeAspect="1"/>
            </p:cNvPicPr>
            <p:nvPr/>
          </p:nvPicPr>
          <p:blipFill>
            <a:blip r:embed="rId5" cstate="email"/>
            <a:stretch>
              <a:fillRect/>
            </a:stretch>
          </p:blipFill>
          <p:spPr>
            <a:xfrm>
              <a:off x="-472918" y="4277106"/>
              <a:ext cx="3190900" cy="3190900"/>
            </a:xfrm>
            <a:prstGeom prst="rect">
              <a:avLst/>
            </a:prstGeom>
          </p:spPr>
        </p:pic>
        <p:pic>
          <p:nvPicPr>
            <p:cNvPr id="24" name="图片 23" descr="图片包含 游戏机, 房间&#10;&#10;描述已自动生成"/>
            <p:cNvPicPr>
              <a:picLocks noChangeAspect="1"/>
            </p:cNvPicPr>
            <p:nvPr/>
          </p:nvPicPr>
          <p:blipFill>
            <a:blip r:embed="rId7" cstate="email"/>
            <a:srcRect/>
            <a:stretch>
              <a:fillRect/>
            </a:stretch>
          </p:blipFill>
          <p:spPr>
            <a:xfrm>
              <a:off x="1850031" y="580360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pic>
        <p:nvPicPr>
          <p:cNvPr id="2" name="图片 1" descr="22"/>
          <p:cNvPicPr>
            <a:picLocks noChangeAspect="1"/>
          </p:cNvPicPr>
          <p:nvPr/>
        </p:nvPicPr>
        <p:blipFill>
          <a:blip r:embed="rId1" cstate="email"/>
          <a:stretch>
            <a:fillRect/>
          </a:stretch>
        </p:blipFill>
        <p:spPr>
          <a:xfrm>
            <a:off x="988061" y="824653"/>
            <a:ext cx="10555393" cy="5278120"/>
          </a:xfrm>
          <a:prstGeom prst="rect">
            <a:avLst/>
          </a:prstGeom>
        </p:spPr>
      </p:pic>
      <p:pic>
        <p:nvPicPr>
          <p:cNvPr id="5" name="图片 4" descr="12"/>
          <p:cNvPicPr>
            <a:picLocks noChangeAspect="1"/>
          </p:cNvPicPr>
          <p:nvPr/>
        </p:nvPicPr>
        <p:blipFill>
          <a:blip r:embed="rId2" cstate="email"/>
          <a:srcRect/>
          <a:stretch>
            <a:fillRect/>
          </a:stretch>
        </p:blipFill>
        <p:spPr>
          <a:xfrm rot="1200000">
            <a:off x="8739294" y="621454"/>
            <a:ext cx="2544233" cy="1967653"/>
          </a:xfrm>
          <a:prstGeom prst="rect">
            <a:avLst/>
          </a:prstGeom>
        </p:spPr>
      </p:pic>
      <p:pic>
        <p:nvPicPr>
          <p:cNvPr id="16" name="图片 15" descr="卡通儿童证书设计矢量素材_sccnn.com"/>
          <p:cNvPicPr>
            <a:picLocks noChangeAspect="1"/>
          </p:cNvPicPr>
          <p:nvPr/>
        </p:nvPicPr>
        <p:blipFill>
          <a:blip r:embed="rId3" cstate="email"/>
          <a:srcRect/>
          <a:stretch>
            <a:fillRect/>
          </a:stretch>
        </p:blipFill>
        <p:spPr>
          <a:xfrm>
            <a:off x="10564707" y="27093"/>
            <a:ext cx="1549400" cy="2235200"/>
          </a:xfrm>
          <a:prstGeom prst="rect">
            <a:avLst/>
          </a:prstGeom>
        </p:spPr>
      </p:pic>
      <p:pic>
        <p:nvPicPr>
          <p:cNvPr id="18" name="图片 17" descr="可爱上学的动物装饰课程表矢量素材_sccnn.com"/>
          <p:cNvPicPr>
            <a:picLocks noChangeAspect="1"/>
          </p:cNvPicPr>
          <p:nvPr/>
        </p:nvPicPr>
        <p:blipFill>
          <a:blip r:embed="rId4" cstate="email"/>
          <a:srcRect/>
          <a:stretch>
            <a:fillRect/>
          </a:stretch>
        </p:blipFill>
        <p:spPr>
          <a:xfrm>
            <a:off x="262467" y="1"/>
            <a:ext cx="2895600" cy="2620433"/>
          </a:xfrm>
          <a:prstGeom prst="rect">
            <a:avLst/>
          </a:prstGeom>
        </p:spPr>
      </p:pic>
      <p:pic>
        <p:nvPicPr>
          <p:cNvPr id="3" name="图片 2" descr="1"/>
          <p:cNvPicPr>
            <a:picLocks noChangeAspect="1"/>
          </p:cNvPicPr>
          <p:nvPr/>
        </p:nvPicPr>
        <p:blipFill>
          <a:blip r:embed="rId5" cstate="email"/>
          <a:stretch>
            <a:fillRect/>
          </a:stretch>
        </p:blipFill>
        <p:spPr>
          <a:xfrm>
            <a:off x="8557261" y="3605954"/>
            <a:ext cx="3252047" cy="3252047"/>
          </a:xfrm>
          <a:prstGeom prst="rect">
            <a:avLst/>
          </a:prstGeom>
        </p:spPr>
      </p:pic>
      <p:pic>
        <p:nvPicPr>
          <p:cNvPr id="6" name="图片 5" descr="7"/>
          <p:cNvPicPr>
            <a:picLocks noChangeAspect="1"/>
          </p:cNvPicPr>
          <p:nvPr/>
        </p:nvPicPr>
        <p:blipFill>
          <a:blip r:embed="rId6" cstate="email"/>
          <a:srcRect/>
          <a:stretch>
            <a:fillRect/>
          </a:stretch>
        </p:blipFill>
        <p:spPr>
          <a:xfrm>
            <a:off x="1229360" y="3980180"/>
            <a:ext cx="3652520" cy="2331720"/>
          </a:xfrm>
          <a:prstGeom prst="rect">
            <a:avLst/>
          </a:prstGeom>
        </p:spPr>
      </p:pic>
      <p:sp>
        <p:nvSpPr>
          <p:cNvPr id="4" name="椭圆 3"/>
          <p:cNvSpPr/>
          <p:nvPr/>
        </p:nvSpPr>
        <p:spPr>
          <a:xfrm>
            <a:off x="5409777" y="1905000"/>
            <a:ext cx="1485900" cy="1524000"/>
          </a:xfrm>
          <a:prstGeom prst="ellipse">
            <a:avLst/>
          </a:prstGeom>
          <a:solidFill>
            <a:srgbClr val="99DAF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542395" y="3980180"/>
            <a:ext cx="3652069" cy="995209"/>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rPr>
              <a:t>字词学习</a:t>
            </a:r>
            <a:endPar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endParaRPr>
          </a:p>
        </p:txBody>
      </p:sp>
      <p:sp>
        <p:nvSpPr>
          <p:cNvPr id="9" name="文本框 8"/>
          <p:cNvSpPr txBox="1"/>
          <p:nvPr/>
        </p:nvSpPr>
        <p:spPr>
          <a:xfrm>
            <a:off x="4326692" y="2088587"/>
            <a:ext cx="3652069" cy="995209"/>
          </a:xfrm>
          <a:prstGeom prst="rect">
            <a:avLst/>
          </a:prstGeom>
          <a:noFill/>
          <a:ln>
            <a:noFill/>
          </a:ln>
        </p:spPr>
        <p:txBody>
          <a:bodyPr wrap="square" rtlCol="0">
            <a:spAutoFit/>
          </a:bodyPr>
          <a:lstStyle>
            <a:defPPr>
              <a:defRPr lang="en-US"/>
            </a:defPPr>
            <a:lvl1pPr algn="ctr">
              <a:defRPr sz="5400">
                <a:ln w="19050">
                  <a:noFill/>
                </a:ln>
                <a:gradFill>
                  <a:gsLst>
                    <a:gs pos="0">
                      <a:schemeClr val="bg1"/>
                    </a:gs>
                    <a:gs pos="65000">
                      <a:srgbClr val="E0EDEE"/>
                    </a:gs>
                  </a:gsLst>
                  <a:lin ang="5400000" scaled="1"/>
                </a:gradFill>
                <a:effectLst>
                  <a:outerShdw blurRad="50800" dist="38100" dir="5400000" algn="t" rotWithShape="0">
                    <a:prstClr val="black">
                      <a:alpha val="40000"/>
                    </a:prstClr>
                  </a:outerShdw>
                </a:effectLst>
                <a:latin typeface="+mj-ea"/>
                <a:ea typeface="+mj-ea"/>
              </a:defRPr>
            </a:lvl1pPr>
          </a:lstStyle>
          <a:p>
            <a:r>
              <a:rPr lang="en-US" altLang="zh-CN"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rPr>
              <a:t>02</a:t>
            </a:r>
            <a:endParaRPr lang="zh-CN" altLang="en-US" sz="5865" dirty="0">
              <a:solidFill>
                <a:schemeClr val="tx1"/>
              </a:solidFill>
              <a:effectLst/>
              <a:latin typeface="黑体" panose="02010609060101010101" pitchFamily="49" charset="-122"/>
              <a:ea typeface="黑体" panose="02010609060101010101" pitchFamily="49" charset="-122"/>
              <a:cs typeface="思源黑体 CN Bold" panose="020B08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刺</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5829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刺</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162819" y="204828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cì</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2173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左右</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C</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solidFill>
                  <a:srgbClr val="262626"/>
                </a:solidFill>
              </a:rPr>
              <a:t>刂</a:t>
            </a:r>
            <a:r>
              <a:rPr lang="zh-CN" altLang="en-US" sz="2000" dirty="0"/>
              <a:t> </a:t>
            </a:r>
            <a:endParaRPr lang="zh-CN" altLang="en-US" sz="2000" dirty="0">
              <a:solidFill>
                <a:srgbClr val="262626"/>
              </a:solidFill>
            </a:endParaRPr>
          </a:p>
        </p:txBody>
      </p:sp>
      <p:sp>
        <p:nvSpPr>
          <p:cNvPr id="39" name="文本框 38"/>
          <p:cNvSpPr txBox="1"/>
          <p:nvPr/>
        </p:nvSpPr>
        <p:spPr>
          <a:xfrm>
            <a:off x="1590180" y="4302128"/>
            <a:ext cx="4731192" cy="1477328"/>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鱼刺、刺猬</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solidFill>
                  <a:srgbClr val="262626"/>
                </a:solidFill>
              </a:rPr>
              <a:t>她的声音古怪刺耳，听着像金属声，好像她喉咙里塞满了图钉。</a:t>
            </a:r>
            <a:endParaRPr lang="zh-CN" altLang="en-US" sz="2000" dirty="0">
              <a:solidFill>
                <a:srgbClr val="262626"/>
              </a:solidFill>
            </a:endParaRPr>
          </a:p>
        </p:txBody>
      </p:sp>
      <p:sp>
        <p:nvSpPr>
          <p:cNvPr id="41" name="文本框 40"/>
          <p:cNvSpPr txBox="1"/>
          <p:nvPr/>
        </p:nvSpPr>
        <p:spPr>
          <a:xfrm>
            <a:off x="6608035" y="4756936"/>
            <a:ext cx="4271758" cy="1015663"/>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该字左边中间处要扁，横折要带勾，中竖要长，撇舒展。</a:t>
            </a:r>
            <a:endParaRPr lang="zh-CN" altLang="en-US" sz="2000" dirty="0">
              <a:solidFill>
                <a:srgbClr val="262626"/>
              </a:solidFill>
            </a:endParaRPr>
          </a:p>
        </p:txBody>
      </p:sp>
    </p:spTree>
  </p:cSld>
  <p:clrMapOvr>
    <a:masterClrMapping/>
  </p:clrMapOvr>
  <p:transition spd="med">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192000" cy="6858000"/>
            <a:chOff x="0" y="0"/>
            <a:chExt cx="12192000" cy="6858000"/>
          </a:xfrm>
        </p:grpSpPr>
        <p:sp>
          <p:nvSpPr>
            <p:cNvPr id="13" name="流程图: 过程 12"/>
            <p:cNvSpPr/>
            <p:nvPr/>
          </p:nvSpPr>
          <p:spPr>
            <a:xfrm>
              <a:off x="0" y="0"/>
              <a:ext cx="12192000" cy="6858000"/>
            </a:xfrm>
            <a:prstGeom prst="flowChartProcess">
              <a:avLst/>
            </a:prstGeom>
            <a:solidFill>
              <a:srgbClr val="99DA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gr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枣</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7734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枣</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162819" y="206733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zǎo</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4078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上下</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Z</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solidFill>
                  <a:srgbClr val="262626"/>
                </a:solidFill>
              </a:rPr>
              <a:t>木</a:t>
            </a:r>
            <a:r>
              <a:rPr lang="zh-CN" altLang="en-US" sz="2000" dirty="0"/>
              <a:t> </a:t>
            </a:r>
            <a:endParaRPr lang="zh-CN" altLang="en-US" sz="2000" dirty="0">
              <a:solidFill>
                <a:srgbClr val="262626"/>
              </a:solidFill>
            </a:endParaRPr>
          </a:p>
        </p:txBody>
      </p:sp>
      <p:sp>
        <p:nvSpPr>
          <p:cNvPr id="39" name="文本框 38"/>
          <p:cNvSpPr txBox="1"/>
          <p:nvPr/>
        </p:nvSpPr>
        <p:spPr>
          <a:xfrm>
            <a:off x="1590180" y="4302128"/>
            <a:ext cx="4731192" cy="1477328"/>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红枣、枣树</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t>母爱如果是一棵枣树</a:t>
            </a:r>
            <a:r>
              <a:rPr lang="en-US" altLang="zh-CN" sz="2000" dirty="0"/>
              <a:t>,</a:t>
            </a:r>
            <a:r>
              <a:rPr lang="zh-CN" altLang="en-US" sz="2000" dirty="0"/>
              <a:t>那么我就是树上的枣子。</a:t>
            </a:r>
            <a:endParaRPr lang="zh-CN" altLang="en-US" sz="2000" dirty="0">
              <a:solidFill>
                <a:srgbClr val="262626"/>
              </a:solidFill>
            </a:endParaRPr>
          </a:p>
        </p:txBody>
      </p:sp>
      <p:sp>
        <p:nvSpPr>
          <p:cNvPr id="41" name="文本框 40"/>
          <p:cNvSpPr txBox="1"/>
          <p:nvPr/>
        </p:nvSpPr>
        <p:spPr>
          <a:xfrm>
            <a:off x="6608035" y="4756936"/>
            <a:ext cx="4271758" cy="1015663"/>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该字中间的横折不带勾，中竖要短，两边的撇和捺要舒展。</a:t>
            </a:r>
            <a:endParaRPr lang="zh-CN" altLang="en-US" sz="2000" dirty="0">
              <a:solidFill>
                <a:srgbClr val="262626"/>
              </a:solidFill>
            </a:endParaRPr>
          </a:p>
        </p:txBody>
      </p:sp>
    </p:spTree>
  </p:cSld>
  <p:clrMapOvr>
    <a:masterClrMapping/>
  </p:clrMapOvr>
  <p:transition spd="med">
    <p:push/>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颗</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7734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颗</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162819" y="206733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kē</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4078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左右</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K</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solidFill>
                  <a:srgbClr val="262626"/>
                </a:solidFill>
              </a:rPr>
              <a:t>页</a:t>
            </a:r>
            <a:endParaRPr lang="zh-CN" altLang="en-US" sz="2000" dirty="0">
              <a:solidFill>
                <a:srgbClr val="262626"/>
              </a:solidFill>
            </a:endParaRPr>
          </a:p>
        </p:txBody>
      </p:sp>
      <p:sp>
        <p:nvSpPr>
          <p:cNvPr id="39" name="文本框 38"/>
          <p:cNvSpPr txBox="1"/>
          <p:nvPr/>
        </p:nvSpPr>
        <p:spPr>
          <a:xfrm>
            <a:off x="1590180" y="4302128"/>
            <a:ext cx="4731192" cy="1477328"/>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一颗、颗粒</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t>地球像蔚蓝的大海</a:t>
            </a:r>
            <a:r>
              <a:rPr lang="en-US" altLang="zh-CN" sz="2000" dirty="0"/>
              <a:t>,</a:t>
            </a:r>
            <a:r>
              <a:rPr lang="zh-CN" altLang="en-US" sz="2000" dirty="0"/>
              <a:t>渺小的我们只是汇入大海的一颗水滴。</a:t>
            </a:r>
            <a:endParaRPr lang="zh-CN" altLang="en-US" sz="2000" dirty="0">
              <a:solidFill>
                <a:srgbClr val="262626"/>
              </a:solidFill>
            </a:endParaRPr>
          </a:p>
        </p:txBody>
      </p:sp>
      <p:sp>
        <p:nvSpPr>
          <p:cNvPr id="41" name="文本框 40"/>
          <p:cNvSpPr txBox="1"/>
          <p:nvPr/>
        </p:nvSpPr>
        <p:spPr>
          <a:xfrm>
            <a:off x="6608035" y="4756936"/>
            <a:ext cx="4271758" cy="1015663"/>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左边的果要写窄，右边的页横下有一短撇，最后一笔点稍大。</a:t>
            </a:r>
            <a:endParaRPr lang="zh-CN" altLang="en-US" sz="2000" dirty="0">
              <a:solidFill>
                <a:srgbClr val="262626"/>
              </a:solidFill>
            </a:endParaRPr>
          </a:p>
        </p:txBody>
      </p:sp>
    </p:spTree>
  </p:cSld>
  <p:clrMapOvr>
    <a:masterClrMapping/>
  </p:clrMapOvr>
  <p:transition spd="med">
    <p:push/>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99DAF8"/>
        </a:solidFill>
        <a:effectLst/>
      </p:bgPr>
    </p:bg>
    <p:spTree>
      <p:nvGrpSpPr>
        <p:cNvPr id="1" name=""/>
        <p:cNvGrpSpPr/>
        <p:nvPr/>
      </p:nvGrpSpPr>
      <p:grpSpPr>
        <a:xfrm>
          <a:off x="0" y="0"/>
          <a:ext cx="0" cy="0"/>
          <a:chOff x="0" y="0"/>
          <a:chExt cx="0" cy="0"/>
        </a:xfrm>
      </p:grpSpPr>
      <p:sp>
        <p:nvSpPr>
          <p:cNvPr id="14" name="矩形 13"/>
          <p:cNvSpPr/>
          <p:nvPr/>
        </p:nvSpPr>
        <p:spPr>
          <a:xfrm>
            <a:off x="275771" y="264886"/>
            <a:ext cx="11640457" cy="6328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pic>
        <p:nvPicPr>
          <p:cNvPr id="27" name="图片 26" descr="图片包含 游戏机, 房间&#10;&#10;描述已自动生成"/>
          <p:cNvPicPr>
            <a:picLocks noChangeAspect="1"/>
          </p:cNvPicPr>
          <p:nvPr/>
        </p:nvPicPr>
        <p:blipFill>
          <a:blip r:embed="rId1" cstate="email"/>
          <a:srcRect/>
          <a:stretch>
            <a:fillRect/>
          </a:stretch>
        </p:blipFill>
        <p:spPr>
          <a:xfrm>
            <a:off x="9686543" y="6410325"/>
            <a:ext cx="523875" cy="447675"/>
          </a:xfrm>
          <a:custGeom>
            <a:avLst/>
            <a:gdLst>
              <a:gd name="connsiteX0" fmla="*/ 292894 w 523875"/>
              <a:gd name="connsiteY0" fmla="*/ 0 h 447675"/>
              <a:gd name="connsiteX1" fmla="*/ 411956 w 523875"/>
              <a:gd name="connsiteY1" fmla="*/ 35719 h 447675"/>
              <a:gd name="connsiteX2" fmla="*/ 452438 w 523875"/>
              <a:gd name="connsiteY2" fmla="*/ 176212 h 447675"/>
              <a:gd name="connsiteX3" fmla="*/ 514350 w 523875"/>
              <a:gd name="connsiteY3" fmla="*/ 300037 h 447675"/>
              <a:gd name="connsiteX4" fmla="*/ 523875 w 523875"/>
              <a:gd name="connsiteY4" fmla="*/ 397669 h 447675"/>
              <a:gd name="connsiteX5" fmla="*/ 423863 w 523875"/>
              <a:gd name="connsiteY5" fmla="*/ 447675 h 447675"/>
              <a:gd name="connsiteX6" fmla="*/ 128588 w 523875"/>
              <a:gd name="connsiteY6" fmla="*/ 419100 h 447675"/>
              <a:gd name="connsiteX7" fmla="*/ 23813 w 523875"/>
              <a:gd name="connsiteY7" fmla="*/ 376237 h 447675"/>
              <a:gd name="connsiteX8" fmla="*/ 0 w 523875"/>
              <a:gd name="connsiteY8" fmla="*/ 340519 h 447675"/>
              <a:gd name="connsiteX9" fmla="*/ 11906 w 523875"/>
              <a:gd name="connsiteY9" fmla="*/ 285750 h 447675"/>
              <a:gd name="connsiteX10" fmla="*/ 100013 w 523875"/>
              <a:gd name="connsiteY10" fmla="*/ 219075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875" h="447675">
                <a:moveTo>
                  <a:pt x="292894" y="0"/>
                </a:moveTo>
                <a:lnTo>
                  <a:pt x="411956" y="35719"/>
                </a:lnTo>
                <a:lnTo>
                  <a:pt x="452438" y="176212"/>
                </a:lnTo>
                <a:lnTo>
                  <a:pt x="514350" y="300037"/>
                </a:lnTo>
                <a:lnTo>
                  <a:pt x="523875" y="397669"/>
                </a:lnTo>
                <a:lnTo>
                  <a:pt x="423863" y="447675"/>
                </a:lnTo>
                <a:lnTo>
                  <a:pt x="128588" y="419100"/>
                </a:lnTo>
                <a:lnTo>
                  <a:pt x="23813" y="376237"/>
                </a:lnTo>
                <a:lnTo>
                  <a:pt x="0" y="340519"/>
                </a:lnTo>
                <a:lnTo>
                  <a:pt x="11906" y="285750"/>
                </a:lnTo>
                <a:lnTo>
                  <a:pt x="100013" y="219075"/>
                </a:lnTo>
                <a:close/>
              </a:path>
            </a:pathLst>
          </a:custGeom>
        </p:spPr>
      </p:pic>
      <p:sp>
        <p:nvSpPr>
          <p:cNvPr id="16" name="矩形 15"/>
          <p:cNvSpPr/>
          <p:nvPr/>
        </p:nvSpPr>
        <p:spPr>
          <a:xfrm>
            <a:off x="704850" y="755650"/>
            <a:ext cx="10763250" cy="5251450"/>
          </a:xfrm>
          <a:prstGeom prst="rect">
            <a:avLst/>
          </a:prstGeom>
          <a:noFill/>
          <a:ln w="28575">
            <a:solidFill>
              <a:srgbClr val="FBCE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2918" y="-372515"/>
            <a:ext cx="13045815" cy="7840520"/>
            <a:chOff x="-472918" y="-372515"/>
            <a:chExt cx="13045815" cy="7840520"/>
          </a:xfrm>
        </p:grpSpPr>
        <p:pic>
          <p:nvPicPr>
            <p:cNvPr id="38" name="图片 37" descr="图片包含 游戏机, 房间&#10;&#10;描述已自动生成"/>
            <p:cNvPicPr>
              <a:picLocks noChangeAspect="1"/>
            </p:cNvPicPr>
            <p:nvPr/>
          </p:nvPicPr>
          <p:blipFill>
            <a:blip r:embed="rId2" cstate="email">
              <a:clrChange>
                <a:clrFrom>
                  <a:srgbClr val="000000">
                    <a:alpha val="0"/>
                  </a:srgbClr>
                </a:clrFrom>
                <a:clrTo>
                  <a:srgbClr val="000000">
                    <a:alpha val="0"/>
                  </a:srgbClr>
                </a:clrTo>
              </a:clrChange>
            </a:blip>
            <a:srcRect/>
            <a:stretch>
              <a:fillRect/>
            </a:stretch>
          </p:blipFill>
          <p:spPr>
            <a:xfrm rot="12953967" flipH="1">
              <a:off x="10488717" y="-372515"/>
              <a:ext cx="1782574" cy="1770530"/>
            </a:xfrm>
            <a:custGeom>
              <a:avLst/>
              <a:gdLst>
                <a:gd name="connsiteX0" fmla="*/ 1085850 w 1409700"/>
                <a:gd name="connsiteY0" fmla="*/ 0 h 1400175"/>
                <a:gd name="connsiteX1" fmla="*/ 1281112 w 1409700"/>
                <a:gd name="connsiteY1" fmla="*/ 209550 h 1400175"/>
                <a:gd name="connsiteX2" fmla="*/ 1409700 w 1409700"/>
                <a:gd name="connsiteY2" fmla="*/ 704850 h 1400175"/>
                <a:gd name="connsiteX3" fmla="*/ 1204912 w 1409700"/>
                <a:gd name="connsiteY3" fmla="*/ 1109662 h 1400175"/>
                <a:gd name="connsiteX4" fmla="*/ 1066800 w 1409700"/>
                <a:gd name="connsiteY4" fmla="*/ 1400175 h 1400175"/>
                <a:gd name="connsiteX5" fmla="*/ 938212 w 1409700"/>
                <a:gd name="connsiteY5" fmla="*/ 1352550 h 1400175"/>
                <a:gd name="connsiteX6" fmla="*/ 866775 w 1409700"/>
                <a:gd name="connsiteY6" fmla="*/ 1133475 h 1400175"/>
                <a:gd name="connsiteX7" fmla="*/ 747712 w 1409700"/>
                <a:gd name="connsiteY7" fmla="*/ 1104900 h 1400175"/>
                <a:gd name="connsiteX8" fmla="*/ 461962 w 1409700"/>
                <a:gd name="connsiteY8" fmla="*/ 1085850 h 1400175"/>
                <a:gd name="connsiteX9" fmla="*/ 296955 w 1409700"/>
                <a:gd name="connsiteY9" fmla="*/ 919009 h 1400175"/>
                <a:gd name="connsiteX10" fmla="*/ 280987 w 1409700"/>
                <a:gd name="connsiteY10" fmla="*/ 847725 h 1400175"/>
                <a:gd name="connsiteX11" fmla="*/ 187724 w 1409700"/>
                <a:gd name="connsiteY11" fmla="*/ 808565 h 1400175"/>
                <a:gd name="connsiteX12" fmla="*/ 33337 w 1409700"/>
                <a:gd name="connsiteY12" fmla="*/ 652462 h 1400175"/>
                <a:gd name="connsiteX13" fmla="*/ 0 w 1409700"/>
                <a:gd name="connsiteY13" fmla="*/ 576262 h 1400175"/>
                <a:gd name="connsiteX14" fmla="*/ 252412 w 1409700"/>
                <a:gd name="connsiteY14" fmla="*/ 52387 h 1400175"/>
                <a:gd name="connsiteX15" fmla="*/ 1085850 w 1409700"/>
                <a:gd name="connsiteY15" fmla="*/ 0 h 140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9700" h="1400175">
                  <a:moveTo>
                    <a:pt x="1085850" y="0"/>
                  </a:moveTo>
                  <a:lnTo>
                    <a:pt x="1281112" y="209550"/>
                  </a:lnTo>
                  <a:lnTo>
                    <a:pt x="1409700" y="704850"/>
                  </a:lnTo>
                  <a:lnTo>
                    <a:pt x="1204912" y="1109662"/>
                  </a:lnTo>
                  <a:lnTo>
                    <a:pt x="1066800" y="1400175"/>
                  </a:lnTo>
                  <a:lnTo>
                    <a:pt x="938212" y="1352550"/>
                  </a:lnTo>
                  <a:lnTo>
                    <a:pt x="866775" y="1133475"/>
                  </a:lnTo>
                  <a:lnTo>
                    <a:pt x="747712" y="1104900"/>
                  </a:lnTo>
                  <a:lnTo>
                    <a:pt x="461962" y="1085850"/>
                  </a:lnTo>
                  <a:lnTo>
                    <a:pt x="296955" y="919009"/>
                  </a:lnTo>
                  <a:lnTo>
                    <a:pt x="280987" y="847725"/>
                  </a:lnTo>
                  <a:lnTo>
                    <a:pt x="187724" y="808565"/>
                  </a:lnTo>
                  <a:lnTo>
                    <a:pt x="33337" y="652462"/>
                  </a:lnTo>
                  <a:lnTo>
                    <a:pt x="0" y="576262"/>
                  </a:lnTo>
                  <a:lnTo>
                    <a:pt x="252412" y="52387"/>
                  </a:lnTo>
                  <a:lnTo>
                    <a:pt x="1085850" y="0"/>
                  </a:lnTo>
                  <a:close/>
                </a:path>
              </a:pathLst>
            </a:custGeom>
          </p:spPr>
        </p:pic>
        <p:pic>
          <p:nvPicPr>
            <p:cNvPr id="3" name="图片 2" descr="图片包含 游戏机&#10;&#10;描述已自动生成"/>
            <p:cNvPicPr>
              <a:picLocks noChangeAspect="1"/>
            </p:cNvPicPr>
            <p:nvPr/>
          </p:nvPicPr>
          <p:blipFill>
            <a:blip r:embed="rId3" cstate="email"/>
            <a:stretch>
              <a:fillRect/>
            </a:stretch>
          </p:blipFill>
          <p:spPr>
            <a:xfrm>
              <a:off x="-472918" y="4721786"/>
              <a:ext cx="2746219" cy="2746219"/>
            </a:xfrm>
            <a:prstGeom prst="rect">
              <a:avLst/>
            </a:prstGeom>
          </p:spPr>
        </p:pic>
        <p:pic>
          <p:nvPicPr>
            <p:cNvPr id="25" name="图片 24" descr="图片包含 游戏机&#10;&#10;描述已自动生成"/>
            <p:cNvPicPr>
              <a:picLocks noChangeAspect="1"/>
            </p:cNvPicPr>
            <p:nvPr/>
          </p:nvPicPr>
          <p:blipFill>
            <a:blip r:embed="rId4" cstate="email"/>
            <a:stretch>
              <a:fillRect/>
            </a:stretch>
          </p:blipFill>
          <p:spPr>
            <a:xfrm flipH="1">
              <a:off x="9686542" y="4570791"/>
              <a:ext cx="2886355" cy="2886355"/>
            </a:xfrm>
            <a:prstGeom prst="rect">
              <a:avLst/>
            </a:prstGeom>
          </p:spPr>
        </p:pic>
        <p:pic>
          <p:nvPicPr>
            <p:cNvPr id="19" name="图片 18" descr="图片包含 游戏机, 房间&#10;&#10;描述已自动生成"/>
            <p:cNvPicPr>
              <a:picLocks noChangeAspect="1"/>
            </p:cNvPicPr>
            <p:nvPr/>
          </p:nvPicPr>
          <p:blipFill>
            <a:blip r:embed="rId5" cstate="email"/>
            <a:srcRect/>
            <a:stretch>
              <a:fillRect/>
            </a:stretch>
          </p:blipFill>
          <p:spPr>
            <a:xfrm>
              <a:off x="11260689" y="4491643"/>
              <a:ext cx="1074057" cy="682171"/>
            </a:xfrm>
            <a:custGeom>
              <a:avLst/>
              <a:gdLst>
                <a:gd name="connsiteX0" fmla="*/ 0 w 1074057"/>
                <a:gd name="connsiteY0" fmla="*/ 0 h 682171"/>
                <a:gd name="connsiteX1" fmla="*/ 1074057 w 1074057"/>
                <a:gd name="connsiteY1" fmla="*/ 0 h 682171"/>
                <a:gd name="connsiteX2" fmla="*/ 1074057 w 1074057"/>
                <a:gd name="connsiteY2" fmla="*/ 682171 h 682171"/>
                <a:gd name="connsiteX3" fmla="*/ 0 w 1074057"/>
                <a:gd name="connsiteY3" fmla="*/ 682171 h 682171"/>
              </a:gdLst>
              <a:ahLst/>
              <a:cxnLst>
                <a:cxn ang="0">
                  <a:pos x="connsiteX0" y="connsiteY0"/>
                </a:cxn>
                <a:cxn ang="0">
                  <a:pos x="connsiteX1" y="connsiteY1"/>
                </a:cxn>
                <a:cxn ang="0">
                  <a:pos x="connsiteX2" y="connsiteY2"/>
                </a:cxn>
                <a:cxn ang="0">
                  <a:pos x="connsiteX3" y="connsiteY3"/>
                </a:cxn>
              </a:cxnLst>
              <a:rect l="l" t="t" r="r" b="b"/>
              <a:pathLst>
                <a:path w="1074057" h="682171">
                  <a:moveTo>
                    <a:pt x="0" y="0"/>
                  </a:moveTo>
                  <a:lnTo>
                    <a:pt x="1074057" y="0"/>
                  </a:lnTo>
                  <a:lnTo>
                    <a:pt x="1074057" y="682171"/>
                  </a:lnTo>
                  <a:lnTo>
                    <a:pt x="0" y="682171"/>
                  </a:lnTo>
                  <a:close/>
                </a:path>
              </a:pathLst>
            </a:custGeom>
          </p:spPr>
        </p:pic>
        <p:pic>
          <p:nvPicPr>
            <p:cNvPr id="24" name="图片 23" descr="图片包含 游戏机, 房间&#10;&#10;描述已自动生成"/>
            <p:cNvPicPr>
              <a:picLocks noChangeAspect="1"/>
            </p:cNvPicPr>
            <p:nvPr/>
          </p:nvPicPr>
          <p:blipFill>
            <a:blip r:embed="rId6" cstate="email"/>
            <a:srcRect/>
            <a:stretch>
              <a:fillRect/>
            </a:stretch>
          </p:blipFill>
          <p:spPr>
            <a:xfrm>
              <a:off x="1640574" y="5888629"/>
              <a:ext cx="423270" cy="279421"/>
            </a:xfrm>
            <a:custGeom>
              <a:avLst/>
              <a:gdLst>
                <a:gd name="connsiteX0" fmla="*/ 36861 w 670559"/>
                <a:gd name="connsiteY0" fmla="*/ 0 h 442668"/>
                <a:gd name="connsiteX1" fmla="*/ 432905 w 670559"/>
                <a:gd name="connsiteY1" fmla="*/ 0 h 442668"/>
                <a:gd name="connsiteX2" fmla="*/ 670559 w 670559"/>
                <a:gd name="connsiteY2" fmla="*/ 149116 h 442668"/>
                <a:gd name="connsiteX3" fmla="*/ 670559 w 670559"/>
                <a:gd name="connsiteY3" fmla="*/ 442668 h 442668"/>
                <a:gd name="connsiteX4" fmla="*/ 94759 w 670559"/>
                <a:gd name="connsiteY4" fmla="*/ 442668 h 442668"/>
                <a:gd name="connsiteX5" fmla="*/ 0 w 670559"/>
                <a:gd name="connsiteY5" fmla="*/ 194837 h 442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59" h="442668">
                  <a:moveTo>
                    <a:pt x="36861" y="0"/>
                  </a:moveTo>
                  <a:lnTo>
                    <a:pt x="432905" y="0"/>
                  </a:lnTo>
                  <a:lnTo>
                    <a:pt x="670559" y="149116"/>
                  </a:lnTo>
                  <a:lnTo>
                    <a:pt x="670559" y="442668"/>
                  </a:lnTo>
                  <a:lnTo>
                    <a:pt x="94759" y="442668"/>
                  </a:lnTo>
                  <a:lnTo>
                    <a:pt x="0" y="194837"/>
                  </a:lnTo>
                  <a:close/>
                </a:path>
              </a:pathLst>
            </a:custGeom>
          </p:spPr>
        </p:pic>
      </p:grpSp>
      <p:pic>
        <p:nvPicPr>
          <p:cNvPr id="35" name="图片 34" descr="图片包含 游戏机, 房间&#10;&#10;描述已自动生成"/>
          <p:cNvPicPr>
            <a:picLocks noChangeAspect="1"/>
          </p:cNvPicPr>
          <p:nvPr/>
        </p:nvPicPr>
        <p:blipFill>
          <a:blip r:embed="rId7" cstate="email"/>
          <a:srcRect/>
          <a:stretch>
            <a:fillRect/>
          </a:stretch>
        </p:blipFill>
        <p:spPr>
          <a:xfrm>
            <a:off x="1954613" y="-2658535"/>
            <a:ext cx="109231" cy="110444"/>
          </a:xfrm>
          <a:custGeom>
            <a:avLst/>
            <a:gdLst>
              <a:gd name="connsiteX0" fmla="*/ 0 w 109231"/>
              <a:gd name="connsiteY0" fmla="*/ 0 h 110444"/>
              <a:gd name="connsiteX1" fmla="*/ 93263 w 109231"/>
              <a:gd name="connsiteY1" fmla="*/ 39160 h 110444"/>
              <a:gd name="connsiteX2" fmla="*/ 109231 w 109231"/>
              <a:gd name="connsiteY2" fmla="*/ 110444 h 110444"/>
              <a:gd name="connsiteX3" fmla="*/ 0 w 109231"/>
              <a:gd name="connsiteY3" fmla="*/ 0 h 110444"/>
            </a:gdLst>
            <a:ahLst/>
            <a:cxnLst>
              <a:cxn ang="0">
                <a:pos x="connsiteX0" y="connsiteY0"/>
              </a:cxn>
              <a:cxn ang="0">
                <a:pos x="connsiteX1" y="connsiteY1"/>
              </a:cxn>
              <a:cxn ang="0">
                <a:pos x="connsiteX2" y="connsiteY2"/>
              </a:cxn>
              <a:cxn ang="0">
                <a:pos x="connsiteX3" y="connsiteY3"/>
              </a:cxn>
            </a:cxnLst>
            <a:rect l="l" t="t" r="r" b="b"/>
            <a:pathLst>
              <a:path w="109231" h="110444">
                <a:moveTo>
                  <a:pt x="0" y="0"/>
                </a:moveTo>
                <a:lnTo>
                  <a:pt x="93263" y="39160"/>
                </a:lnTo>
                <a:lnTo>
                  <a:pt x="109231" y="110444"/>
                </a:lnTo>
                <a:lnTo>
                  <a:pt x="0" y="0"/>
                </a:lnTo>
                <a:close/>
              </a:path>
            </a:pathLst>
          </a:custGeom>
        </p:spPr>
      </p:pic>
      <p:pic>
        <p:nvPicPr>
          <p:cNvPr id="7" name="图片 6"/>
          <p:cNvPicPr>
            <a:picLocks noChangeAspect="1"/>
          </p:cNvPicPr>
          <p:nvPr/>
        </p:nvPicPr>
        <p:blipFill>
          <a:blip r:embed="rId8" cstate="email"/>
          <a:stretch>
            <a:fillRect/>
          </a:stretch>
        </p:blipFill>
        <p:spPr>
          <a:xfrm>
            <a:off x="6405776" y="1440425"/>
            <a:ext cx="3316511" cy="3316511"/>
          </a:xfrm>
          <a:prstGeom prst="rect">
            <a:avLst/>
          </a:prstGeom>
        </p:spPr>
      </p:pic>
      <p:grpSp>
        <p:nvGrpSpPr>
          <p:cNvPr id="9" name="组合 8"/>
          <p:cNvGrpSpPr/>
          <p:nvPr/>
        </p:nvGrpSpPr>
        <p:grpSpPr>
          <a:xfrm>
            <a:off x="830823" y="831214"/>
            <a:ext cx="4178104" cy="1091279"/>
            <a:chOff x="723899" y="822310"/>
            <a:chExt cx="4178104" cy="1091279"/>
          </a:xfrm>
        </p:grpSpPr>
        <p:sp>
          <p:nvSpPr>
            <p:cNvPr id="20" name="文本框 19"/>
            <p:cNvSpPr txBox="1"/>
            <p:nvPr/>
          </p:nvSpPr>
          <p:spPr>
            <a:xfrm>
              <a:off x="1659205" y="1129829"/>
              <a:ext cx="3242798" cy="628570"/>
            </a:xfrm>
            <a:prstGeom prst="rect">
              <a:avLst/>
            </a:prstGeom>
            <a:noFill/>
          </p:spPr>
          <p:txBody>
            <a:bodyPr wrap="square" rtlCol="0">
              <a:spAutoFit/>
            </a:bodyPr>
            <a:lstStyle/>
            <a:p>
              <a:pPr>
                <a:lnSpc>
                  <a:spcPct val="150000"/>
                </a:lnSpc>
              </a:pPr>
              <a:r>
                <a:rPr lang="zh-CN" altLang="en-US" sz="2600" b="1" dirty="0">
                  <a:solidFill>
                    <a:schemeClr val="tx1">
                      <a:lumMod val="75000"/>
                      <a:lumOff val="25000"/>
                    </a:schemeClr>
                  </a:solidFill>
                </a:rPr>
                <a:t>读一读，写一写</a:t>
              </a:r>
              <a:endParaRPr lang="zh-CN" altLang="en-US" sz="2600" b="1" dirty="0">
                <a:solidFill>
                  <a:schemeClr val="tx1">
                    <a:lumMod val="75000"/>
                    <a:lumOff val="25000"/>
                  </a:schemeClr>
                </a:solidFill>
              </a:endParaRPr>
            </a:p>
          </p:txBody>
        </p:sp>
        <p:pic>
          <p:nvPicPr>
            <p:cNvPr id="8" name="图片 7"/>
            <p:cNvPicPr>
              <a:picLocks noChangeAspect="1"/>
            </p:cNvPicPr>
            <p:nvPr/>
          </p:nvPicPr>
          <p:blipFill>
            <a:blip r:embed="rId9" cstate="email"/>
            <a:stretch>
              <a:fillRect/>
            </a:stretch>
          </p:blipFill>
          <p:spPr>
            <a:xfrm>
              <a:off x="723899" y="822310"/>
              <a:ext cx="1079086" cy="1091279"/>
            </a:xfrm>
            <a:prstGeom prst="rect">
              <a:avLst/>
            </a:prstGeom>
          </p:spPr>
        </p:pic>
      </p:grpSp>
      <p:sp>
        <p:nvSpPr>
          <p:cNvPr id="10" name="文本框 9"/>
          <p:cNvSpPr txBox="1"/>
          <p:nvPr/>
        </p:nvSpPr>
        <p:spPr>
          <a:xfrm>
            <a:off x="6972259" y="1947485"/>
            <a:ext cx="2122104" cy="2215991"/>
          </a:xfrm>
          <a:prstGeom prst="rect">
            <a:avLst/>
          </a:prstGeom>
          <a:noFill/>
        </p:spPr>
        <p:txBody>
          <a:bodyPr wrap="square" rtlCol="0">
            <a:spAutoFit/>
          </a:bodyPr>
          <a:lstStyle/>
          <a:p>
            <a:pPr algn="ctr"/>
            <a:r>
              <a:rPr lang="zh-CN" altLang="en-US" sz="13800" dirty="0">
                <a:solidFill>
                  <a:srgbClr val="C00000"/>
                </a:solidFill>
                <a:latin typeface="华文中宋" panose="02010600040101010101" pitchFamily="2" charset="-122"/>
                <a:ea typeface="华文中宋" panose="02010600040101010101" pitchFamily="2" charset="-122"/>
              </a:rPr>
              <a:t>忽</a:t>
            </a:r>
            <a:endParaRPr lang="zh-CN" altLang="en-US" sz="13800" dirty="0">
              <a:solidFill>
                <a:srgbClr val="C00000"/>
              </a:solidFill>
              <a:latin typeface="华文中宋" panose="02010600040101010101" pitchFamily="2" charset="-122"/>
              <a:ea typeface="华文中宋" panose="02010600040101010101" pitchFamily="2" charset="-122"/>
            </a:endParaRPr>
          </a:p>
        </p:txBody>
      </p:sp>
      <p:sp>
        <p:nvSpPr>
          <p:cNvPr id="32" name="文本框 31"/>
          <p:cNvSpPr txBox="1"/>
          <p:nvPr/>
        </p:nvSpPr>
        <p:spPr>
          <a:xfrm>
            <a:off x="1174242" y="2677341"/>
            <a:ext cx="2122104" cy="1569660"/>
          </a:xfrm>
          <a:prstGeom prst="rect">
            <a:avLst/>
          </a:prstGeom>
          <a:noFill/>
        </p:spPr>
        <p:txBody>
          <a:bodyPr wrap="square" rtlCol="0">
            <a:spAutoFit/>
          </a:bodyPr>
          <a:lstStyle/>
          <a:p>
            <a:pPr algn="ctr"/>
            <a:r>
              <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rPr>
              <a:t>忽</a:t>
            </a:r>
            <a:endParaRPr lang="zh-CN" altLang="en-US" sz="9600" dirty="0">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33" name="文本框 32"/>
          <p:cNvSpPr txBox="1"/>
          <p:nvPr/>
        </p:nvSpPr>
        <p:spPr>
          <a:xfrm>
            <a:off x="1162819" y="2067336"/>
            <a:ext cx="2122104" cy="830997"/>
          </a:xfrm>
          <a:prstGeom prst="rect">
            <a:avLst/>
          </a:prstGeom>
          <a:noFill/>
        </p:spPr>
        <p:txBody>
          <a:bodyPr wrap="square" rtlCol="0">
            <a:spAutoFit/>
          </a:bodyPr>
          <a:lstStyle/>
          <a:p>
            <a:pPr algn="ctr"/>
            <a:r>
              <a:rPr lang="en-US" altLang="zh-CN" sz="4800" dirty="0" err="1">
                <a:solidFill>
                  <a:srgbClr val="C00000"/>
                </a:solidFill>
                <a:ea typeface="华文中宋" panose="02010600040101010101" pitchFamily="2" charset="-122"/>
              </a:rPr>
              <a:t>hū</a:t>
            </a:r>
            <a:endParaRPr lang="zh-CN" altLang="en-US" sz="4800" dirty="0">
              <a:solidFill>
                <a:srgbClr val="C00000"/>
              </a:solidFill>
              <a:ea typeface="华文中宋" panose="02010600040101010101" pitchFamily="2" charset="-122"/>
            </a:endParaRPr>
          </a:p>
        </p:txBody>
      </p:sp>
      <p:sp>
        <p:nvSpPr>
          <p:cNvPr id="34" name="文本框 33"/>
          <p:cNvSpPr txBox="1"/>
          <p:nvPr/>
        </p:nvSpPr>
        <p:spPr>
          <a:xfrm>
            <a:off x="3554832" y="2740780"/>
            <a:ext cx="3242798" cy="1477328"/>
          </a:xfrm>
          <a:prstGeom prst="rect">
            <a:avLst/>
          </a:prstGeom>
          <a:noFill/>
        </p:spPr>
        <p:txBody>
          <a:bodyPr wrap="square" rtlCol="0">
            <a:spAutoFit/>
          </a:bodyPr>
          <a:lstStyle/>
          <a:p>
            <a:pPr>
              <a:lnSpc>
                <a:spcPct val="150000"/>
              </a:lnSpc>
            </a:pPr>
            <a:r>
              <a:rPr lang="zh-CN" altLang="en-US" sz="2000" b="1" dirty="0">
                <a:solidFill>
                  <a:srgbClr val="262626"/>
                </a:solidFill>
              </a:rPr>
              <a:t>结构：</a:t>
            </a:r>
            <a:r>
              <a:rPr lang="zh-CN" altLang="en-US" sz="2000" dirty="0">
                <a:solidFill>
                  <a:srgbClr val="262626"/>
                </a:solidFill>
              </a:rPr>
              <a:t>上下</a:t>
            </a:r>
            <a:endParaRPr lang="en-US" altLang="zh-CN" sz="2000" dirty="0">
              <a:solidFill>
                <a:srgbClr val="262626"/>
              </a:solidFill>
            </a:endParaRPr>
          </a:p>
          <a:p>
            <a:pPr>
              <a:lnSpc>
                <a:spcPct val="150000"/>
              </a:lnSpc>
            </a:pPr>
            <a:r>
              <a:rPr lang="zh-CN" altLang="en-US" sz="2000" b="1" dirty="0">
                <a:solidFill>
                  <a:srgbClr val="262626"/>
                </a:solidFill>
              </a:rPr>
              <a:t>音序：</a:t>
            </a:r>
            <a:r>
              <a:rPr lang="en-US" altLang="zh-CN" sz="2000" dirty="0">
                <a:solidFill>
                  <a:srgbClr val="262626"/>
                </a:solidFill>
              </a:rPr>
              <a:t>H</a:t>
            </a:r>
            <a:endParaRPr lang="en-US" altLang="zh-CN" sz="2000" dirty="0">
              <a:solidFill>
                <a:srgbClr val="262626"/>
              </a:solidFill>
            </a:endParaRPr>
          </a:p>
          <a:p>
            <a:pPr>
              <a:lnSpc>
                <a:spcPct val="150000"/>
              </a:lnSpc>
            </a:pPr>
            <a:r>
              <a:rPr lang="zh-CN" altLang="en-US" sz="2000" b="1" dirty="0">
                <a:solidFill>
                  <a:srgbClr val="262626"/>
                </a:solidFill>
              </a:rPr>
              <a:t>部首：</a:t>
            </a:r>
            <a:r>
              <a:rPr lang="zh-CN" altLang="en-US" sz="2000" dirty="0">
                <a:solidFill>
                  <a:srgbClr val="262626"/>
                </a:solidFill>
              </a:rPr>
              <a:t>心</a:t>
            </a:r>
            <a:endParaRPr lang="zh-CN" altLang="en-US" sz="2000" dirty="0">
              <a:solidFill>
                <a:srgbClr val="262626"/>
              </a:solidFill>
            </a:endParaRPr>
          </a:p>
        </p:txBody>
      </p:sp>
      <p:sp>
        <p:nvSpPr>
          <p:cNvPr id="39" name="文本框 38"/>
          <p:cNvSpPr txBox="1"/>
          <p:nvPr/>
        </p:nvSpPr>
        <p:spPr>
          <a:xfrm>
            <a:off x="1590180" y="4302128"/>
            <a:ext cx="4731192" cy="1477328"/>
          </a:xfrm>
          <a:prstGeom prst="rect">
            <a:avLst/>
          </a:prstGeom>
          <a:noFill/>
        </p:spPr>
        <p:txBody>
          <a:bodyPr wrap="square" rtlCol="0">
            <a:spAutoFit/>
          </a:bodyPr>
          <a:lstStyle/>
          <a:p>
            <a:pPr>
              <a:lnSpc>
                <a:spcPct val="150000"/>
              </a:lnSpc>
            </a:pPr>
            <a:r>
              <a:rPr lang="zh-CN" altLang="en-US" sz="2000" b="1" dirty="0">
                <a:solidFill>
                  <a:srgbClr val="262626"/>
                </a:solidFill>
              </a:rPr>
              <a:t>组词：</a:t>
            </a:r>
            <a:r>
              <a:rPr lang="zh-CN" altLang="en-US" sz="2000" dirty="0">
                <a:solidFill>
                  <a:srgbClr val="262626"/>
                </a:solidFill>
              </a:rPr>
              <a:t>忽然、忽高忽低</a:t>
            </a:r>
            <a:endParaRPr lang="en-US" altLang="zh-CN" sz="2000" dirty="0">
              <a:solidFill>
                <a:srgbClr val="262626"/>
              </a:solidFill>
            </a:endParaRPr>
          </a:p>
          <a:p>
            <a:pPr>
              <a:lnSpc>
                <a:spcPct val="150000"/>
              </a:lnSpc>
            </a:pPr>
            <a:r>
              <a:rPr lang="zh-CN" altLang="en-US" sz="2000" b="1" dirty="0">
                <a:solidFill>
                  <a:srgbClr val="262626"/>
                </a:solidFill>
              </a:rPr>
              <a:t>造句：</a:t>
            </a:r>
            <a:r>
              <a:rPr lang="zh-CN" altLang="en-US" sz="2000" dirty="0"/>
              <a:t>我正走在回家的路上</a:t>
            </a:r>
            <a:r>
              <a:rPr lang="en-US" altLang="zh-CN" sz="2000" dirty="0"/>
              <a:t>,</a:t>
            </a:r>
            <a:r>
              <a:rPr lang="zh-CN" altLang="en-US" sz="2000" dirty="0"/>
              <a:t>忽然天暗下来</a:t>
            </a:r>
            <a:r>
              <a:rPr lang="en-US" altLang="zh-CN" sz="2000" dirty="0"/>
              <a:t>,</a:t>
            </a:r>
            <a:r>
              <a:rPr lang="zh-CN" altLang="en-US" sz="2000" dirty="0"/>
              <a:t>一会儿就下起了大雨。</a:t>
            </a:r>
            <a:endParaRPr lang="zh-CN" altLang="en-US" sz="2000" dirty="0">
              <a:solidFill>
                <a:srgbClr val="262626"/>
              </a:solidFill>
            </a:endParaRPr>
          </a:p>
        </p:txBody>
      </p:sp>
      <p:sp>
        <p:nvSpPr>
          <p:cNvPr id="41" name="文本框 40"/>
          <p:cNvSpPr txBox="1"/>
          <p:nvPr/>
        </p:nvSpPr>
        <p:spPr>
          <a:xfrm>
            <a:off x="6608035" y="4756936"/>
            <a:ext cx="4271758" cy="966547"/>
          </a:xfrm>
          <a:prstGeom prst="rect">
            <a:avLst/>
          </a:prstGeom>
          <a:noFill/>
        </p:spPr>
        <p:txBody>
          <a:bodyPr wrap="square" rtlCol="0">
            <a:spAutoFit/>
          </a:bodyPr>
          <a:lstStyle/>
          <a:p>
            <a:pPr>
              <a:lnSpc>
                <a:spcPct val="150000"/>
              </a:lnSpc>
            </a:pPr>
            <a:r>
              <a:rPr lang="zh-CN" altLang="en-US" sz="2000" b="1" dirty="0">
                <a:solidFill>
                  <a:srgbClr val="262626"/>
                </a:solidFill>
              </a:rPr>
              <a:t>书写指导：</a:t>
            </a:r>
            <a:r>
              <a:rPr lang="zh-CN" altLang="en-US" sz="2000" dirty="0">
                <a:solidFill>
                  <a:srgbClr val="262626"/>
                </a:solidFill>
              </a:rPr>
              <a:t>上下两部分都要扁一些，上边横折钩的折稍向左收些。</a:t>
            </a:r>
            <a:endParaRPr lang="zh-CN" altLang="en-US" sz="2000" dirty="0">
              <a:solidFill>
                <a:srgbClr val="262626"/>
              </a:solidFill>
            </a:endParaRPr>
          </a:p>
        </p:txBody>
      </p:sp>
    </p:spTree>
  </p:cSld>
  <p:clrMapOvr>
    <a:masterClrMapping/>
  </p:clrMapOvr>
  <p:transition spd="med">
    <p:push/>
  </p:transition>
</p:sld>
</file>

<file path=ppt/tags/tag1.xml><?xml version="1.0" encoding="utf-8"?>
<p:tagLst xmlns:p="http://schemas.openxmlformats.org/presentationml/2006/main">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2726</Words>
  <Application>WPS 演示</Application>
  <PresentationFormat>自定义</PresentationFormat>
  <Paragraphs>438</Paragraphs>
  <Slides>33</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33</vt:i4>
      </vt:variant>
    </vt:vector>
  </HeadingPairs>
  <TitlesOfParts>
    <vt:vector size="46" baseType="lpstr">
      <vt:lpstr>Arial</vt:lpstr>
      <vt:lpstr>宋体</vt:lpstr>
      <vt:lpstr>Wingdings</vt:lpstr>
      <vt:lpstr>微软雅黑</vt:lpstr>
      <vt:lpstr>黑体</vt:lpstr>
      <vt:lpstr>思源黑体 CN Bold</vt:lpstr>
      <vt:lpstr>文泉驿等宽微米黑</vt:lpstr>
      <vt:lpstr>华文中宋</vt:lpstr>
      <vt:lpstr>Calibri</vt:lpstr>
      <vt:lpstr>Arial Unicode MS</vt:lpstr>
      <vt:lpstr>方正稚艺简体</vt:lpstr>
      <vt:lpstr>Arial</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1</cp:revision>
  <dcterms:created xsi:type="dcterms:W3CDTF">2023-10-22T06:51:17Z</dcterms:created>
  <dcterms:modified xsi:type="dcterms:W3CDTF">2023-10-22T06:51:20Z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D767A38F593945008643F427B6245F0C_12</vt:lpwstr>
  </property>
</Properties>
</file>