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309" r:id="rId3"/>
    <p:sldId id="310" r:id="rId4"/>
    <p:sldId id="311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34" r:id="rId13"/>
    <p:sldId id="335" r:id="rId14"/>
    <p:sldId id="319" r:id="rId15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10" autoAdjust="0"/>
    <p:restoredTop sz="94660"/>
  </p:normalViewPr>
  <p:slideViewPr>
    <p:cSldViewPr snapToGrid="0">
      <p:cViewPr>
        <p:scale>
          <a:sx n="100" d="100"/>
          <a:sy n="100" d="100"/>
        </p:scale>
        <p:origin x="-1434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5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76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777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</p:spPr>
      </p:sp>
      <p:sp>
        <p:nvSpPr>
          <p:cNvPr id="1048778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48779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8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82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04858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C9A6-0D26-4CC1-9AB6-56D9A4AB5B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8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B816E-FA6E-429A-B188-9036E9BB19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74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74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C9A6-0D26-4CC1-9AB6-56D9A4AB5B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4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4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B816E-FA6E-429A-B188-9036E9BB19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6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727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728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C9A6-0D26-4CC1-9AB6-56D9A4AB5B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29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3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B816E-FA6E-429A-B188-9036E9BB19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732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73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C9A6-0D26-4CC1-9AB6-56D9A4AB5B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3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3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B816E-FA6E-429A-B188-9036E9BB19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7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748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48749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C9A6-0D26-4CC1-9AB6-56D9A4AB5B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50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5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B816E-FA6E-429A-B188-9036E9BB19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75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75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75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C9A6-0D26-4CC1-9AB6-56D9A4AB5B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5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5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B816E-FA6E-429A-B188-9036E9BB19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8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759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48760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761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48762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763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C9A6-0D26-4CC1-9AB6-56D9A4AB5B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64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65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B816E-FA6E-429A-B188-9036E9BB19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72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C9A6-0D26-4CC1-9AB6-56D9A4AB5B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2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2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B816E-FA6E-429A-B188-9036E9BB19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6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C9A6-0D26-4CC1-9AB6-56D9A4AB5B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67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68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B816E-FA6E-429A-B188-9036E9BB19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9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770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771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48772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C9A6-0D26-4CC1-9AB6-56D9A4AB5B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73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74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B816E-FA6E-429A-B188-9036E9BB19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6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737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8738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48739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C9A6-0D26-4CC1-9AB6-56D9A4AB5B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740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741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B816E-FA6E-429A-B188-9036E9BB19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8C9A6-0D26-4CC1-9AB6-56D9A4AB5B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B816E-FA6E-429A-B188-9036E9BB1978}" type="slidenum">
              <a:rPr lang="zh-CN" altLang="en-US" smtClean="0"/>
            </a:fld>
            <a:endParaRPr lang="zh-CN" altLang="en-US"/>
          </a:p>
        </p:txBody>
      </p:sp>
      <p:pic>
        <p:nvPicPr>
          <p:cNvPr id="1048581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hemeOverride" Target="../theme/themeOverride1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hemeOverride" Target="../theme/themeOverride10.xml"/><Relationship Id="rId6" Type="http://schemas.openxmlformats.org/officeDocument/2006/relationships/image" Target="../media/image15.png"/><Relationship Id="rId5" Type="http://schemas.openxmlformats.org/officeDocument/2006/relationships/image" Target="../media/image10.png"/><Relationship Id="rId4" Type="http://schemas.openxmlformats.org/officeDocument/2006/relationships/image" Target="../media/image7.png"/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hemeOverride" Target="../theme/themeOverride11.xml"/><Relationship Id="rId7" Type="http://schemas.openxmlformats.org/officeDocument/2006/relationships/image" Target="../media/image21.png"/><Relationship Id="rId6" Type="http://schemas.openxmlformats.org/officeDocument/2006/relationships/image" Target="../media/image20.jpeg"/><Relationship Id="rId5" Type="http://schemas.openxmlformats.org/officeDocument/2006/relationships/image" Target="../media/image15.png"/><Relationship Id="rId4" Type="http://schemas.openxmlformats.org/officeDocument/2006/relationships/image" Target="../media/image10.png"/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hemeOverride" Target="../theme/themeOverride12.xml"/><Relationship Id="rId7" Type="http://schemas.openxmlformats.org/officeDocument/2006/relationships/image" Target="../media/image23.jpeg"/><Relationship Id="rId6" Type="http://schemas.openxmlformats.org/officeDocument/2006/relationships/image" Target="../media/image22.jpeg"/><Relationship Id="rId5" Type="http://schemas.openxmlformats.org/officeDocument/2006/relationships/image" Target="../media/image15.png"/><Relationship Id="rId4" Type="http://schemas.openxmlformats.org/officeDocument/2006/relationships/image" Target="../media/image10.png"/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hemeOverride" Target="../theme/themeOverride13.xml"/><Relationship Id="rId7" Type="http://schemas.openxmlformats.org/officeDocument/2006/relationships/image" Target="../media/image24.png"/><Relationship Id="rId6" Type="http://schemas.openxmlformats.org/officeDocument/2006/relationships/image" Target="../media/image15.png"/><Relationship Id="rId5" Type="http://schemas.openxmlformats.org/officeDocument/2006/relationships/image" Target="../media/image10.png"/><Relationship Id="rId4" Type="http://schemas.openxmlformats.org/officeDocument/2006/relationships/image" Target="../media/image7.png"/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hemeOverride" Target="../theme/themeOverride2.xml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hemeOverride" Target="../theme/themeOverride3.xml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hemeOverride" Target="../theme/themeOverride4.xml"/><Relationship Id="rId7" Type="http://schemas.openxmlformats.org/officeDocument/2006/relationships/image" Target="../media/image12.jpeg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hemeOverride" Target="../theme/themeOverride5.xml"/><Relationship Id="rId8" Type="http://schemas.openxmlformats.org/officeDocument/2006/relationships/image" Target="../media/image15.png"/><Relationship Id="rId7" Type="http://schemas.openxmlformats.org/officeDocument/2006/relationships/image" Target="../media/image14.jpeg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hemeOverride" Target="../theme/themeOverride6.xml"/><Relationship Id="rId8" Type="http://schemas.openxmlformats.org/officeDocument/2006/relationships/image" Target="../media/image16.jpeg"/><Relationship Id="rId7" Type="http://schemas.openxmlformats.org/officeDocument/2006/relationships/image" Target="../media/image15.png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hemeOverride" Target="../theme/themeOverride7.xml"/><Relationship Id="rId7" Type="http://schemas.openxmlformats.org/officeDocument/2006/relationships/image" Target="../media/image15.png"/><Relationship Id="rId6" Type="http://schemas.openxmlformats.org/officeDocument/2006/relationships/image" Target="../media/image18.jpeg"/><Relationship Id="rId5" Type="http://schemas.openxmlformats.org/officeDocument/2006/relationships/image" Target="../media/image10.png"/><Relationship Id="rId4" Type="http://schemas.openxmlformats.org/officeDocument/2006/relationships/image" Target="../media/image7.png"/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hemeOverride" Target="../theme/themeOverride8.xml"/><Relationship Id="rId7" Type="http://schemas.openxmlformats.org/officeDocument/2006/relationships/image" Target="../media/image19.jpeg"/><Relationship Id="rId6" Type="http://schemas.openxmlformats.org/officeDocument/2006/relationships/image" Target="../media/image15.png"/><Relationship Id="rId5" Type="http://schemas.openxmlformats.org/officeDocument/2006/relationships/image" Target="../media/image10.png"/><Relationship Id="rId4" Type="http://schemas.openxmlformats.org/officeDocument/2006/relationships/image" Target="../media/image7.png"/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hemeOverride" Target="../theme/themeOverride9.xml"/><Relationship Id="rId6" Type="http://schemas.openxmlformats.org/officeDocument/2006/relationships/image" Target="../media/image15.png"/><Relationship Id="rId5" Type="http://schemas.openxmlformats.org/officeDocument/2006/relationships/image" Target="../media/image10.png"/><Relationship Id="rId4" Type="http://schemas.openxmlformats.org/officeDocument/2006/relationships/image" Target="../media/image7.png"/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7" name="图片 6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869288" y="1133475"/>
            <a:ext cx="6453424" cy="4167187"/>
          </a:xfrm>
          <a:custGeom>
            <a:avLst/>
            <a:gdLst>
              <a:gd name="connsiteX0" fmla="*/ 0 w 5915025"/>
              <a:gd name="connsiteY0" fmla="*/ 0 h 3819525"/>
              <a:gd name="connsiteX1" fmla="*/ 5915025 w 5915025"/>
              <a:gd name="connsiteY1" fmla="*/ 0 h 3819525"/>
              <a:gd name="connsiteX2" fmla="*/ 5915025 w 5915025"/>
              <a:gd name="connsiteY2" fmla="*/ 3819525 h 3819525"/>
              <a:gd name="connsiteX3" fmla="*/ 0 w 5915025"/>
              <a:gd name="connsiteY3" fmla="*/ 3819525 h 381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5025" h="3819525">
                <a:moveTo>
                  <a:pt x="0" y="0"/>
                </a:moveTo>
                <a:lnTo>
                  <a:pt x="5915025" y="0"/>
                </a:lnTo>
                <a:lnTo>
                  <a:pt x="5915025" y="3819525"/>
                </a:lnTo>
                <a:lnTo>
                  <a:pt x="0" y="3819525"/>
                </a:lnTo>
                <a:close/>
              </a:path>
            </a:pathLst>
          </a:custGeom>
        </p:spPr>
      </p:pic>
      <p:sp>
        <p:nvSpPr>
          <p:cNvPr id="1048596" name="文本框 7"/>
          <p:cNvSpPr txBox="1"/>
          <p:nvPr/>
        </p:nvSpPr>
        <p:spPr>
          <a:xfrm>
            <a:off x="3835180" y="2759214"/>
            <a:ext cx="4504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en-US" sz="4000" dirty="0" err="1">
                <a:latin typeface="AR TianniuB5 Bold" panose="040B0800000000000000" pitchFamily="82" charset="-120"/>
                <a:ea typeface="AR TianniuB5 Bold" panose="040B0800000000000000" pitchFamily="82" charset="-120"/>
              </a:rPr>
              <a:t>身边的“小事</a:t>
            </a:r>
            <a:r>
              <a:rPr lang="en-US" altLang="en-US" sz="4000" dirty="0">
                <a:latin typeface="AR TianniuB5 Bold" panose="040B0800000000000000" pitchFamily="82" charset="-120"/>
                <a:ea typeface="AR TianniuB5 Bold" panose="040B0800000000000000" pitchFamily="82" charset="-120"/>
              </a:rPr>
              <a:t>”</a:t>
            </a:r>
            <a:endParaRPr lang="zh-CN" altLang="en-US" dirty="0"/>
          </a:p>
        </p:txBody>
      </p:sp>
      <p:sp>
        <p:nvSpPr>
          <p:cNvPr id="1048597" name="文本框 8"/>
          <p:cNvSpPr txBox="1"/>
          <p:nvPr/>
        </p:nvSpPr>
        <p:spPr>
          <a:xfrm>
            <a:off x="3835181" y="3648075"/>
            <a:ext cx="40862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en-US" sz="2400" dirty="0" err="1">
                <a:latin typeface="AR TianniuB5 Bold" panose="040B0800000000000000" pitchFamily="82" charset="-120"/>
                <a:ea typeface="AR TianniuB5 Bold" panose="040B0800000000000000" pitchFamily="82" charset="-120"/>
              </a:rPr>
              <a:t>三年级上册</a:t>
            </a:r>
            <a:endParaRPr lang="en-US" altLang="en-US" sz="2400" dirty="0">
              <a:latin typeface="AR TianniuB5 Bold" panose="040B0800000000000000" pitchFamily="82" charset="-120"/>
              <a:ea typeface="AR TianniuB5 Bold" panose="040B0800000000000000" pitchFamily="82" charset="-120"/>
            </a:endParaRPr>
          </a:p>
        </p:txBody>
      </p:sp>
      <p:pic>
        <p:nvPicPr>
          <p:cNvPr id="2097188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358688">
            <a:off x="8682304" y="165595"/>
            <a:ext cx="2223229" cy="2223229"/>
          </a:xfrm>
          <a:prstGeom prst="rect">
            <a:avLst/>
          </a:prstGeom>
        </p:spPr>
      </p:pic>
      <p:pic>
        <p:nvPicPr>
          <p:cNvPr id="2097189" name="图片 2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0550" y="200025"/>
            <a:ext cx="1733550" cy="1733550"/>
          </a:xfrm>
          <a:prstGeom prst="rect">
            <a:avLst/>
          </a:prstGeom>
        </p:spPr>
      </p:pic>
      <p:pic>
        <p:nvPicPr>
          <p:cNvPr id="2097190" name="图片 2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997258" y="4547358"/>
            <a:ext cx="2501141" cy="2501141"/>
          </a:xfrm>
          <a:prstGeom prst="rect">
            <a:avLst/>
          </a:prstGeom>
        </p:spPr>
      </p:pic>
      <p:pic>
        <p:nvPicPr>
          <p:cNvPr id="2097191" name="图片 24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44247" y="4547358"/>
            <a:ext cx="1486669" cy="1486669"/>
          </a:xfrm>
          <a:prstGeom prst="rect">
            <a:avLst/>
          </a:prstGeom>
        </p:spPr>
      </p:pic>
      <p:pic>
        <p:nvPicPr>
          <p:cNvPr id="2097192" name="图片 2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600700">
            <a:off x="11106144" y="3829049"/>
            <a:ext cx="1057281" cy="1057281"/>
          </a:xfrm>
          <a:prstGeom prst="rect">
            <a:avLst/>
          </a:prstGeom>
        </p:spPr>
      </p:pic>
      <p:pic>
        <p:nvPicPr>
          <p:cNvPr id="2097193" name="图片 28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704969" y="5462588"/>
            <a:ext cx="1762131" cy="176213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97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9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9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485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48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48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485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48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48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6" grpId="0"/>
      <p:bldP spid="104859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5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58688">
            <a:off x="11080385" y="-440821"/>
            <a:ext cx="2223229" cy="2223229"/>
          </a:xfrm>
          <a:prstGeom prst="rect">
            <a:avLst/>
          </a:prstGeom>
        </p:spPr>
      </p:pic>
      <p:pic>
        <p:nvPicPr>
          <p:cNvPr id="2097166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9550" y="-166627"/>
            <a:ext cx="955910" cy="955910"/>
          </a:xfrm>
          <a:prstGeom prst="rect">
            <a:avLst/>
          </a:prstGeom>
        </p:spPr>
      </p:pic>
      <p:pic>
        <p:nvPicPr>
          <p:cNvPr id="2097167" name="图片 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06932" y="4932495"/>
            <a:ext cx="2501141" cy="2501141"/>
          </a:xfrm>
          <a:prstGeom prst="rect">
            <a:avLst/>
          </a:prstGeom>
        </p:spPr>
      </p:pic>
      <p:pic>
        <p:nvPicPr>
          <p:cNvPr id="2097168" name="图片 2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600700">
            <a:off x="1864141" y="1939287"/>
            <a:ext cx="1057281" cy="1057281"/>
          </a:xfrm>
          <a:prstGeom prst="rect">
            <a:avLst/>
          </a:prstGeom>
        </p:spPr>
      </p:pic>
      <p:pic>
        <p:nvPicPr>
          <p:cNvPr id="2097169" name="图片 2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6183064"/>
            <a:ext cx="1486669" cy="1486669"/>
          </a:xfrm>
          <a:prstGeom prst="rect">
            <a:avLst/>
          </a:prstGeom>
        </p:spPr>
      </p:pic>
      <p:pic>
        <p:nvPicPr>
          <p:cNvPr id="2097170" name="图片 6"/>
          <p:cNvPicPr/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151036" y="-193629"/>
            <a:ext cx="3102177" cy="1157633"/>
          </a:xfrm>
          <a:custGeom>
            <a:avLst/>
            <a:gdLst>
              <a:gd name="connsiteX0" fmla="*/ 0 w 5915025"/>
              <a:gd name="connsiteY0" fmla="*/ 0 h 3819525"/>
              <a:gd name="connsiteX1" fmla="*/ 5915025 w 5915025"/>
              <a:gd name="connsiteY1" fmla="*/ 0 h 3819525"/>
              <a:gd name="connsiteX2" fmla="*/ 5915025 w 5915025"/>
              <a:gd name="connsiteY2" fmla="*/ 3819525 h 3819525"/>
              <a:gd name="connsiteX3" fmla="*/ 0 w 5915025"/>
              <a:gd name="connsiteY3" fmla="*/ 3819525 h 381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5025" h="3819525">
                <a:moveTo>
                  <a:pt x="0" y="0"/>
                </a:moveTo>
                <a:lnTo>
                  <a:pt x="5915025" y="0"/>
                </a:lnTo>
                <a:lnTo>
                  <a:pt x="5915025" y="3819525"/>
                </a:lnTo>
                <a:lnTo>
                  <a:pt x="0" y="3819525"/>
                </a:lnTo>
                <a:close/>
              </a:path>
            </a:pathLst>
          </a:custGeom>
        </p:spPr>
      </p:pic>
      <p:sp>
        <p:nvSpPr>
          <p:cNvPr id="1048587" name="文本框 1048586"/>
          <p:cNvSpPr txBox="1"/>
          <p:nvPr/>
        </p:nvSpPr>
        <p:spPr>
          <a:xfrm>
            <a:off x="1535021" y="140235"/>
            <a:ext cx="2334204" cy="68834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40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交流要求</a:t>
            </a:r>
            <a:endParaRPr lang="en-US" sz="28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097171" name="图片 26"/>
          <p:cNvPicPr/>
          <p:nvPr/>
        </p:nvPicPr>
        <p:blipFill>
          <a:blip r:embed="rId4" cstate="email"/>
          <a:stretch>
            <a:fillRect/>
          </a:stretch>
        </p:blipFill>
        <p:spPr>
          <a:xfrm rot="1600700">
            <a:off x="1864142" y="3471517"/>
            <a:ext cx="1057281" cy="1057281"/>
          </a:xfrm>
          <a:prstGeom prst="rect">
            <a:avLst/>
          </a:prstGeom>
        </p:spPr>
      </p:pic>
      <p:sp>
        <p:nvSpPr>
          <p:cNvPr id="1048787" name="文本框 1048786"/>
          <p:cNvSpPr txBox="1"/>
          <p:nvPr/>
        </p:nvSpPr>
        <p:spPr>
          <a:xfrm>
            <a:off x="2929890" y="2124710"/>
            <a:ext cx="8468995" cy="403098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en-US" sz="32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（1）说清楚自己发现的“小事”，表明自己的看法，听一听同学的评价。</a:t>
            </a:r>
            <a:endParaRPr lang="en-US" sz="32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sz="32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en-US" sz="32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（2）认真倾听同学的发言，明白他（她）说的是什么事情，看法是什么。</a:t>
            </a:r>
            <a:endParaRPr lang="en-US" sz="32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sz="32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sz="32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en-US" sz="32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（3）听不明白的地方，还可以向同学追间。</a:t>
            </a:r>
            <a:endParaRPr lang="en-US" altLang="en-US" sz="32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2" name="图片 26"/>
          <p:cNvPicPr/>
          <p:nvPr/>
        </p:nvPicPr>
        <p:blipFill>
          <a:blip r:embed="rId4" cstate="email"/>
          <a:stretch>
            <a:fillRect/>
          </a:stretch>
        </p:blipFill>
        <p:spPr>
          <a:xfrm rot="1600700">
            <a:off x="1864142" y="5113627"/>
            <a:ext cx="1057281" cy="105728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87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8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8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78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94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58688">
            <a:off x="11080385" y="-440821"/>
            <a:ext cx="2223229" cy="2223229"/>
          </a:xfrm>
          <a:prstGeom prst="rect">
            <a:avLst/>
          </a:prstGeom>
        </p:spPr>
      </p:pic>
      <p:pic>
        <p:nvPicPr>
          <p:cNvPr id="2097295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9550" y="-166627"/>
            <a:ext cx="955910" cy="955910"/>
          </a:xfrm>
          <a:prstGeom prst="rect">
            <a:avLst/>
          </a:prstGeom>
        </p:spPr>
      </p:pic>
      <p:pic>
        <p:nvPicPr>
          <p:cNvPr id="2097296" name="图片 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06932" y="4932495"/>
            <a:ext cx="2501141" cy="2501141"/>
          </a:xfrm>
          <a:prstGeom prst="rect">
            <a:avLst/>
          </a:prstGeom>
        </p:spPr>
      </p:pic>
      <p:pic>
        <p:nvPicPr>
          <p:cNvPr id="2097298" name="图片 2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6183064"/>
            <a:ext cx="1486669" cy="1486669"/>
          </a:xfrm>
          <a:prstGeom prst="rect">
            <a:avLst/>
          </a:prstGeom>
        </p:spPr>
      </p:pic>
      <p:pic>
        <p:nvPicPr>
          <p:cNvPr id="2097299" name="图片 6"/>
          <p:cNvPicPr/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1151036" y="-193629"/>
            <a:ext cx="3102177" cy="1157633"/>
          </a:xfrm>
          <a:custGeom>
            <a:avLst/>
            <a:gdLst>
              <a:gd name="connsiteX0" fmla="*/ 0 w 5915025"/>
              <a:gd name="connsiteY0" fmla="*/ 0 h 3819525"/>
              <a:gd name="connsiteX1" fmla="*/ 5915025 w 5915025"/>
              <a:gd name="connsiteY1" fmla="*/ 0 h 3819525"/>
              <a:gd name="connsiteX2" fmla="*/ 5915025 w 5915025"/>
              <a:gd name="connsiteY2" fmla="*/ 3819525 h 3819525"/>
              <a:gd name="connsiteX3" fmla="*/ 0 w 5915025"/>
              <a:gd name="connsiteY3" fmla="*/ 3819525 h 381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5025" h="3819525">
                <a:moveTo>
                  <a:pt x="0" y="0"/>
                </a:moveTo>
                <a:lnTo>
                  <a:pt x="5915025" y="0"/>
                </a:lnTo>
                <a:lnTo>
                  <a:pt x="5915025" y="3819525"/>
                </a:lnTo>
                <a:lnTo>
                  <a:pt x="0" y="3819525"/>
                </a:lnTo>
                <a:close/>
              </a:path>
            </a:pathLst>
          </a:custGeom>
        </p:spPr>
      </p:pic>
      <p:sp>
        <p:nvSpPr>
          <p:cNvPr id="1048786" name="文本框 1048785"/>
          <p:cNvSpPr txBox="1"/>
          <p:nvPr/>
        </p:nvSpPr>
        <p:spPr>
          <a:xfrm>
            <a:off x="1535021" y="140235"/>
            <a:ext cx="2334204" cy="70675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交流小事</a:t>
            </a:r>
            <a:endParaRPr lang="en-US" sz="28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097305" name="图片 2097304"/>
          <p:cNvPicPr/>
          <p:nvPr/>
        </p:nvPicPr>
        <p:blipFill>
          <a:blip r:embed="rId6" cstate="email"/>
          <a:stretch>
            <a:fillRect/>
          </a:stretch>
        </p:blipFill>
        <p:spPr>
          <a:xfrm>
            <a:off x="386899" y="1111513"/>
            <a:ext cx="4167159" cy="3786585"/>
          </a:xfrm>
          <a:prstGeom prst="rect">
            <a:avLst/>
          </a:prstGeom>
        </p:spPr>
      </p:pic>
      <p:pic>
        <p:nvPicPr>
          <p:cNvPr id="2097306" name="图片 2097305"/>
          <p:cNvPicPr/>
          <p:nvPr/>
        </p:nvPicPr>
        <p:blipFill>
          <a:blip r:embed="rId7" cstate="email"/>
          <a:srcRect b="-8"/>
          <a:stretch>
            <a:fillRect/>
          </a:stretch>
        </p:blipFill>
        <p:spPr>
          <a:xfrm>
            <a:off x="6886862" y="1222350"/>
            <a:ext cx="4125938" cy="3703716"/>
          </a:xfrm>
          <a:prstGeom prst="roundRect">
            <a:avLst/>
          </a:prstGeom>
        </p:spPr>
      </p:pic>
      <p:sp>
        <p:nvSpPr>
          <p:cNvPr id="1048788" name="文本框 1048787"/>
          <p:cNvSpPr txBox="1"/>
          <p:nvPr/>
        </p:nvSpPr>
        <p:spPr>
          <a:xfrm>
            <a:off x="1165460" y="5181035"/>
            <a:ext cx="4000000" cy="92964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en-US" sz="2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节约用水是一个文明的习惯，能够保护水资源</a:t>
            </a:r>
            <a:endParaRPr lang="en-US" sz="28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8789" name="文本框 1048788"/>
          <p:cNvSpPr txBox="1"/>
          <p:nvPr/>
        </p:nvSpPr>
        <p:spPr>
          <a:xfrm>
            <a:off x="6949831" y="5181034"/>
            <a:ext cx="4000000" cy="92964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en-US" sz="2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见到老师主动问好，是讲文明有礼貌的好习惯</a:t>
            </a:r>
            <a:endParaRPr lang="en-US" sz="28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97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48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48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48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2097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48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48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048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788" grpId="0"/>
      <p:bldP spid="104878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307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58688">
            <a:off x="11080385" y="-440821"/>
            <a:ext cx="2223229" cy="2223229"/>
          </a:xfrm>
          <a:prstGeom prst="rect">
            <a:avLst/>
          </a:prstGeom>
        </p:spPr>
      </p:pic>
      <p:pic>
        <p:nvPicPr>
          <p:cNvPr id="2097308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9550" y="-166627"/>
            <a:ext cx="955910" cy="955910"/>
          </a:xfrm>
          <a:prstGeom prst="rect">
            <a:avLst/>
          </a:prstGeom>
        </p:spPr>
      </p:pic>
      <p:pic>
        <p:nvPicPr>
          <p:cNvPr id="2097309" name="图片 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06932" y="4932495"/>
            <a:ext cx="2501141" cy="2501141"/>
          </a:xfrm>
          <a:prstGeom prst="rect">
            <a:avLst/>
          </a:prstGeom>
        </p:spPr>
      </p:pic>
      <p:pic>
        <p:nvPicPr>
          <p:cNvPr id="2097310" name="图片 2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6183064"/>
            <a:ext cx="1486669" cy="1486669"/>
          </a:xfrm>
          <a:prstGeom prst="rect">
            <a:avLst/>
          </a:prstGeom>
        </p:spPr>
      </p:pic>
      <p:pic>
        <p:nvPicPr>
          <p:cNvPr id="2097311" name="图片 6"/>
          <p:cNvPicPr/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1151036" y="-193629"/>
            <a:ext cx="3102177" cy="1157633"/>
          </a:xfrm>
          <a:custGeom>
            <a:avLst/>
            <a:gdLst>
              <a:gd name="connsiteX0" fmla="*/ 0 w 5915025"/>
              <a:gd name="connsiteY0" fmla="*/ 0 h 3819525"/>
              <a:gd name="connsiteX1" fmla="*/ 5915025 w 5915025"/>
              <a:gd name="connsiteY1" fmla="*/ 0 h 3819525"/>
              <a:gd name="connsiteX2" fmla="*/ 5915025 w 5915025"/>
              <a:gd name="connsiteY2" fmla="*/ 3819525 h 3819525"/>
              <a:gd name="connsiteX3" fmla="*/ 0 w 5915025"/>
              <a:gd name="connsiteY3" fmla="*/ 3819525 h 381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5025" h="3819525">
                <a:moveTo>
                  <a:pt x="0" y="0"/>
                </a:moveTo>
                <a:lnTo>
                  <a:pt x="5915025" y="0"/>
                </a:lnTo>
                <a:lnTo>
                  <a:pt x="5915025" y="3819525"/>
                </a:lnTo>
                <a:lnTo>
                  <a:pt x="0" y="3819525"/>
                </a:lnTo>
                <a:close/>
              </a:path>
            </a:pathLst>
          </a:custGeom>
        </p:spPr>
      </p:pic>
      <p:sp>
        <p:nvSpPr>
          <p:cNvPr id="1048795" name="文本框 1048794"/>
          <p:cNvSpPr txBox="1"/>
          <p:nvPr/>
        </p:nvSpPr>
        <p:spPr>
          <a:xfrm>
            <a:off x="1534795" y="140335"/>
            <a:ext cx="2600325" cy="70675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交流小事</a:t>
            </a:r>
            <a:endParaRPr lang="en-US" sz="28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8796" name="文本框 1048795"/>
          <p:cNvSpPr txBox="1"/>
          <p:nvPr/>
        </p:nvSpPr>
        <p:spPr>
          <a:xfrm>
            <a:off x="1165225" y="5180965"/>
            <a:ext cx="5276215" cy="1383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en-US" sz="2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给老人让</a:t>
            </a:r>
            <a:r>
              <a:rPr lang="zh-CN" altLang="en-US" sz="2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座</a:t>
            </a:r>
            <a:r>
              <a:rPr lang="en-US" altLang="en-US" sz="2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事</a:t>
            </a:r>
            <a:r>
              <a:rPr lang="zh-CN" altLang="en-US" sz="2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en-US" altLang="en-US" sz="2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文明</a:t>
            </a:r>
            <a:r>
              <a:rPr lang="zh-CN" altLang="en-US" sz="2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的好</a:t>
            </a:r>
            <a:r>
              <a:rPr lang="en-US" altLang="en-US" sz="2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习惯，值得大家学习，能给社会带来良好的影响</a:t>
            </a:r>
            <a:endParaRPr lang="en-US" sz="28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8797" name="文本框 1048796"/>
          <p:cNvSpPr txBox="1"/>
          <p:nvPr/>
        </p:nvSpPr>
        <p:spPr>
          <a:xfrm>
            <a:off x="6765925" y="5180965"/>
            <a:ext cx="5060315" cy="1383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en-US" sz="2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随手把垃圾捡到垃圾桶里， 是文明的习惯能够使我们的环境保持优美</a:t>
            </a:r>
            <a:endParaRPr lang="en-US" sz="28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2097314" name="图片 2097313"/>
          <p:cNvPicPr/>
          <p:nvPr/>
        </p:nvPicPr>
        <p:blipFill>
          <a:blip r:embed="rId6" cstate="email"/>
          <a:srcRect b="-1"/>
          <a:stretch>
            <a:fillRect/>
          </a:stretch>
        </p:blipFill>
        <p:spPr>
          <a:xfrm>
            <a:off x="705720" y="1146848"/>
            <a:ext cx="5375418" cy="3785849"/>
          </a:xfrm>
          <a:prstGeom prst="roundRect">
            <a:avLst/>
          </a:prstGeom>
        </p:spPr>
      </p:pic>
      <p:pic>
        <p:nvPicPr>
          <p:cNvPr id="2097315" name="图片 2097314"/>
          <p:cNvPicPr/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7066639" y="140234"/>
            <a:ext cx="3991298" cy="4876089"/>
          </a:xfrm>
          <a:prstGeom prst="round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97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8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8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097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48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48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796" grpId="0"/>
      <p:bldP spid="104879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58688">
            <a:off x="11080385" y="-440821"/>
            <a:ext cx="2223229" cy="2223229"/>
          </a:xfrm>
          <a:prstGeom prst="rect">
            <a:avLst/>
          </a:prstGeom>
        </p:spPr>
      </p:pic>
      <p:pic>
        <p:nvPicPr>
          <p:cNvPr id="2097153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9550" y="-166627"/>
            <a:ext cx="955910" cy="955910"/>
          </a:xfrm>
          <a:prstGeom prst="rect">
            <a:avLst/>
          </a:prstGeom>
        </p:spPr>
      </p:pic>
      <p:pic>
        <p:nvPicPr>
          <p:cNvPr id="2097154" name="图片 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06932" y="4932495"/>
            <a:ext cx="2501141" cy="2501141"/>
          </a:xfrm>
          <a:prstGeom prst="rect">
            <a:avLst/>
          </a:prstGeom>
        </p:spPr>
      </p:pic>
      <p:pic>
        <p:nvPicPr>
          <p:cNvPr id="2097155" name="图片 2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600700">
            <a:off x="1864141" y="1939287"/>
            <a:ext cx="1057281" cy="1057281"/>
          </a:xfrm>
          <a:prstGeom prst="rect">
            <a:avLst/>
          </a:prstGeom>
        </p:spPr>
      </p:pic>
      <p:pic>
        <p:nvPicPr>
          <p:cNvPr id="2097156" name="图片 2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6183064"/>
            <a:ext cx="1486669" cy="1486669"/>
          </a:xfrm>
          <a:prstGeom prst="rect">
            <a:avLst/>
          </a:prstGeom>
        </p:spPr>
      </p:pic>
      <p:pic>
        <p:nvPicPr>
          <p:cNvPr id="2097157" name="图片 6"/>
          <p:cNvPicPr/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151036" y="-193629"/>
            <a:ext cx="3102177" cy="1157633"/>
          </a:xfrm>
          <a:custGeom>
            <a:avLst/>
            <a:gdLst>
              <a:gd name="connsiteX0" fmla="*/ 0 w 5915025"/>
              <a:gd name="connsiteY0" fmla="*/ 0 h 3819525"/>
              <a:gd name="connsiteX1" fmla="*/ 5915025 w 5915025"/>
              <a:gd name="connsiteY1" fmla="*/ 0 h 3819525"/>
              <a:gd name="connsiteX2" fmla="*/ 5915025 w 5915025"/>
              <a:gd name="connsiteY2" fmla="*/ 3819525 h 3819525"/>
              <a:gd name="connsiteX3" fmla="*/ 0 w 5915025"/>
              <a:gd name="connsiteY3" fmla="*/ 3819525 h 381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5025" h="3819525">
                <a:moveTo>
                  <a:pt x="0" y="0"/>
                </a:moveTo>
                <a:lnTo>
                  <a:pt x="5915025" y="0"/>
                </a:lnTo>
                <a:lnTo>
                  <a:pt x="5915025" y="3819525"/>
                </a:lnTo>
                <a:lnTo>
                  <a:pt x="0" y="3819525"/>
                </a:lnTo>
                <a:close/>
              </a:path>
            </a:pathLst>
          </a:custGeom>
        </p:spPr>
      </p:pic>
      <p:sp>
        <p:nvSpPr>
          <p:cNvPr id="1048586" name="文本框 1048585"/>
          <p:cNvSpPr txBox="1"/>
          <p:nvPr/>
        </p:nvSpPr>
        <p:spPr>
          <a:xfrm>
            <a:off x="1535021" y="140235"/>
            <a:ext cx="2334204" cy="68834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  <a:ea typeface="Times New Roman" panose="02020603050405020304"/>
              </a:rPr>
              <a:t>交流小事</a:t>
            </a:r>
            <a:endParaRPr lang="en-US" sz="2800">
              <a:solidFill>
                <a:srgbClr val="000000"/>
              </a:solidFill>
            </a:endParaRPr>
          </a:p>
        </p:txBody>
      </p:sp>
      <p:pic>
        <p:nvPicPr>
          <p:cNvPr id="2097158" name="图片 26"/>
          <p:cNvPicPr/>
          <p:nvPr/>
        </p:nvPicPr>
        <p:blipFill>
          <a:blip r:embed="rId4" cstate="email"/>
          <a:stretch>
            <a:fillRect/>
          </a:stretch>
        </p:blipFill>
        <p:spPr>
          <a:xfrm rot="1600700">
            <a:off x="1864142" y="4506567"/>
            <a:ext cx="1057281" cy="1057281"/>
          </a:xfrm>
          <a:prstGeom prst="rect">
            <a:avLst/>
          </a:prstGeom>
        </p:spPr>
      </p:pic>
      <p:pic>
        <p:nvPicPr>
          <p:cNvPr id="2097159" name="New picture"/>
          <p:cNvPicPr/>
          <p:nvPr/>
        </p:nvPicPr>
        <p:blipFill>
          <a:blip r:embed="rId7"/>
          <a:stretch>
            <a:fillRect/>
          </a:stretch>
        </p:blipFill>
        <p:spPr>
          <a:xfrm>
            <a:off x="10998200" y="108458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4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58688">
            <a:off x="11080385" y="-440821"/>
            <a:ext cx="2223229" cy="2223229"/>
          </a:xfrm>
          <a:prstGeom prst="rect">
            <a:avLst/>
          </a:prstGeom>
        </p:spPr>
      </p:pic>
      <p:pic>
        <p:nvPicPr>
          <p:cNvPr id="2097195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9550" y="-166627"/>
            <a:ext cx="1314450" cy="1314450"/>
          </a:xfrm>
          <a:prstGeom prst="rect">
            <a:avLst/>
          </a:prstGeom>
        </p:spPr>
      </p:pic>
      <p:pic>
        <p:nvPicPr>
          <p:cNvPr id="2097196" name="图片 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06932" y="4932495"/>
            <a:ext cx="2501141" cy="2501141"/>
          </a:xfrm>
          <a:prstGeom prst="rect">
            <a:avLst/>
          </a:prstGeom>
        </p:spPr>
      </p:pic>
      <p:pic>
        <p:nvPicPr>
          <p:cNvPr id="2097197" name="图片 2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-542498" y="4557327"/>
            <a:ext cx="1486669" cy="1486669"/>
          </a:xfrm>
          <a:prstGeom prst="rect">
            <a:avLst/>
          </a:prstGeom>
        </p:spPr>
      </p:pic>
      <p:pic>
        <p:nvPicPr>
          <p:cNvPr id="2097198" name="图片 2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600700">
            <a:off x="11399201" y="1009648"/>
            <a:ext cx="1057281" cy="1057281"/>
          </a:xfrm>
          <a:prstGeom prst="rect">
            <a:avLst/>
          </a:prstGeom>
        </p:spPr>
      </p:pic>
      <p:pic>
        <p:nvPicPr>
          <p:cNvPr id="2097199" name="图片 28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724144" y="6183066"/>
            <a:ext cx="1486669" cy="1486669"/>
          </a:xfrm>
          <a:prstGeom prst="rect">
            <a:avLst/>
          </a:prstGeom>
        </p:spPr>
      </p:pic>
      <p:sp>
        <p:nvSpPr>
          <p:cNvPr id="1048598" name="文本框 1048597"/>
          <p:cNvSpPr txBox="1"/>
          <p:nvPr/>
        </p:nvSpPr>
        <p:spPr>
          <a:xfrm>
            <a:off x="1343025" y="1733231"/>
            <a:ext cx="9677400" cy="378460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indent="266700" algn="l">
              <a:lnSpc>
                <a:spcPct val="150000"/>
              </a:lnSpc>
            </a:pPr>
            <a:r>
              <a:rPr lang="en-US" sz="3200" b="0" i="0" kern="1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sz="3200" b="0" i="0" kern="100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在我们的身边每天都在发生各种各样的</a:t>
            </a:r>
            <a:r>
              <a:rPr lang="en-US" sz="3200" b="0" i="0" kern="1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“小事”，每件事都以不同的方式影响着我们的生活。今天这节课，老师和大家一起，聊聊身边这些“小事”，说说我们对身边“小事”的看法，看我们从中能得到什么启示，你们准备好了吗？ </a:t>
            </a:r>
            <a:endParaRPr lang="zh-CN" altLang="en-US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0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58688">
            <a:off x="11080385" y="-440821"/>
            <a:ext cx="2223229" cy="2223229"/>
          </a:xfrm>
          <a:prstGeom prst="rect">
            <a:avLst/>
          </a:prstGeom>
        </p:spPr>
      </p:pic>
      <p:pic>
        <p:nvPicPr>
          <p:cNvPr id="2097201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9550" y="-166627"/>
            <a:ext cx="1314450" cy="1314450"/>
          </a:xfrm>
          <a:prstGeom prst="rect">
            <a:avLst/>
          </a:prstGeom>
        </p:spPr>
      </p:pic>
      <p:pic>
        <p:nvPicPr>
          <p:cNvPr id="2097202" name="图片 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06932" y="4932495"/>
            <a:ext cx="2501141" cy="2501141"/>
          </a:xfrm>
          <a:prstGeom prst="rect">
            <a:avLst/>
          </a:prstGeom>
        </p:spPr>
      </p:pic>
      <p:pic>
        <p:nvPicPr>
          <p:cNvPr id="2097203" name="图片 2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-542498" y="4557327"/>
            <a:ext cx="1486669" cy="1486669"/>
          </a:xfrm>
          <a:prstGeom prst="rect">
            <a:avLst/>
          </a:prstGeom>
        </p:spPr>
      </p:pic>
      <p:pic>
        <p:nvPicPr>
          <p:cNvPr id="2097204" name="图片 2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600700">
            <a:off x="11399201" y="1009648"/>
            <a:ext cx="1057281" cy="1057281"/>
          </a:xfrm>
          <a:prstGeom prst="rect">
            <a:avLst/>
          </a:prstGeom>
        </p:spPr>
      </p:pic>
      <p:pic>
        <p:nvPicPr>
          <p:cNvPr id="2097205" name="图片 28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724144" y="6183066"/>
            <a:ext cx="1486669" cy="1486669"/>
          </a:xfrm>
          <a:prstGeom prst="rect">
            <a:avLst/>
          </a:prstGeom>
        </p:spPr>
      </p:pic>
      <p:pic>
        <p:nvPicPr>
          <p:cNvPr id="2097206" name="图片 6"/>
          <p:cNvPicPr/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3866035" y="242974"/>
            <a:ext cx="4632883" cy="1728844"/>
          </a:xfrm>
          <a:custGeom>
            <a:avLst/>
            <a:gdLst>
              <a:gd name="connsiteX0" fmla="*/ 0 w 5915025"/>
              <a:gd name="connsiteY0" fmla="*/ 0 h 3819525"/>
              <a:gd name="connsiteX1" fmla="*/ 5915025 w 5915025"/>
              <a:gd name="connsiteY1" fmla="*/ 0 h 3819525"/>
              <a:gd name="connsiteX2" fmla="*/ 5915025 w 5915025"/>
              <a:gd name="connsiteY2" fmla="*/ 3819525 h 3819525"/>
              <a:gd name="connsiteX3" fmla="*/ 0 w 5915025"/>
              <a:gd name="connsiteY3" fmla="*/ 3819525 h 381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5025" h="3819525">
                <a:moveTo>
                  <a:pt x="0" y="0"/>
                </a:moveTo>
                <a:lnTo>
                  <a:pt x="5915025" y="0"/>
                </a:lnTo>
                <a:lnTo>
                  <a:pt x="5915025" y="3819525"/>
                </a:lnTo>
                <a:lnTo>
                  <a:pt x="0" y="3819525"/>
                </a:lnTo>
                <a:close/>
              </a:path>
            </a:pathLst>
          </a:custGeom>
        </p:spPr>
      </p:pic>
      <p:sp>
        <p:nvSpPr>
          <p:cNvPr id="1048599" name="文本框 7"/>
          <p:cNvSpPr txBox="1"/>
          <p:nvPr/>
        </p:nvSpPr>
        <p:spPr>
          <a:xfrm>
            <a:off x="4544175" y="828576"/>
            <a:ext cx="3276602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en-US" sz="4800" dirty="0" err="1">
                <a:latin typeface="楷体" panose="02010609060101010101" charset="-122"/>
                <a:ea typeface="楷体" panose="02010609060101010101" charset="-122"/>
              </a:rPr>
              <a:t>看图要求</a:t>
            </a:r>
            <a:endParaRPr lang="zh-CN" altLang="en-US" sz="48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8600" name="文本框 1048599"/>
          <p:cNvSpPr txBox="1"/>
          <p:nvPr/>
        </p:nvSpPr>
        <p:spPr>
          <a:xfrm>
            <a:off x="1369987" y="2165645"/>
            <a:ext cx="9625599" cy="378460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3200" b="0" i="0" kern="1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1.看完图后说说图中的人做的对不对。如果对，会产生什么积极影响，如果不对，会产生什么负面影响，应该怎么做才对</a:t>
            </a:r>
            <a:r>
              <a:rPr lang="en-US" altLang="en-US" sz="3200" b="0" i="0" kern="1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？</a:t>
            </a:r>
            <a:r>
              <a:rPr lang="en-US" sz="3200" b="0" i="0" kern="1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sz="36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lnSpc>
                <a:spcPct val="150000"/>
              </a:lnSpc>
            </a:pPr>
            <a:r>
              <a:rPr lang="en-US" sz="3200" b="0" i="0" kern="1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2.先小组内交流，再由组长汇报，尽可能放映每个人的想法。 </a:t>
            </a:r>
            <a:endParaRPr lang="en-US" altLang="en-US" sz="3200" b="0" i="0" kern="1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7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58688">
            <a:off x="11080385" y="-440821"/>
            <a:ext cx="2223229" cy="2223229"/>
          </a:xfrm>
          <a:prstGeom prst="rect">
            <a:avLst/>
          </a:prstGeom>
        </p:spPr>
      </p:pic>
      <p:pic>
        <p:nvPicPr>
          <p:cNvPr id="2097208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9550" y="-166627"/>
            <a:ext cx="1314450" cy="1314450"/>
          </a:xfrm>
          <a:prstGeom prst="rect">
            <a:avLst/>
          </a:prstGeom>
        </p:spPr>
      </p:pic>
      <p:pic>
        <p:nvPicPr>
          <p:cNvPr id="2097209" name="图片 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06932" y="4932495"/>
            <a:ext cx="2501141" cy="2501141"/>
          </a:xfrm>
          <a:prstGeom prst="rect">
            <a:avLst/>
          </a:prstGeom>
        </p:spPr>
      </p:pic>
      <p:pic>
        <p:nvPicPr>
          <p:cNvPr id="2097210" name="图片 2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-542498" y="4557327"/>
            <a:ext cx="1486669" cy="1486669"/>
          </a:xfrm>
          <a:prstGeom prst="rect">
            <a:avLst/>
          </a:prstGeom>
        </p:spPr>
      </p:pic>
      <p:pic>
        <p:nvPicPr>
          <p:cNvPr id="2097211" name="图片 2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600700">
            <a:off x="11399201" y="1009648"/>
            <a:ext cx="1057281" cy="1057281"/>
          </a:xfrm>
          <a:prstGeom prst="rect">
            <a:avLst/>
          </a:prstGeom>
        </p:spPr>
      </p:pic>
      <p:pic>
        <p:nvPicPr>
          <p:cNvPr id="2097212" name="图片 28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724144" y="6183066"/>
            <a:ext cx="1486669" cy="1486669"/>
          </a:xfrm>
          <a:prstGeom prst="rect">
            <a:avLst/>
          </a:prstGeom>
        </p:spPr>
      </p:pic>
      <p:pic>
        <p:nvPicPr>
          <p:cNvPr id="2097213" name="图片 25" descr="http://p0.ifengimg.com/pmop/2018/0627/606ECD8F17AD5DF6D21619AAA9A73E4CE8230B3F_size51_w494_h729.jpeg"/>
          <p:cNvPicPr/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2005119" y="490598"/>
            <a:ext cx="8084818" cy="60058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01" name="文本框 1048600"/>
          <p:cNvSpPr txBox="1"/>
          <p:nvPr/>
        </p:nvSpPr>
        <p:spPr>
          <a:xfrm>
            <a:off x="5655994" y="490598"/>
            <a:ext cx="563061" cy="267652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en-US" sz="2800" b="1">
                <a:solidFill>
                  <a:srgbClr val="993300"/>
                </a:solidFill>
                <a:latin typeface="楷体" panose="02010609060101010101" charset="-122"/>
                <a:ea typeface="楷体" panose="02010609060101010101" charset="-122"/>
              </a:rPr>
              <a:t>不文明的行为</a:t>
            </a:r>
            <a:endParaRPr lang="en-US" sz="2800" b="1">
              <a:solidFill>
                <a:srgbClr val="9933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8602" name="文本框 1048601"/>
          <p:cNvSpPr txBox="1"/>
          <p:nvPr/>
        </p:nvSpPr>
        <p:spPr>
          <a:xfrm>
            <a:off x="5665784" y="3457970"/>
            <a:ext cx="543480" cy="310769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en-US" sz="2800" b="1">
                <a:solidFill>
                  <a:srgbClr val="92D050"/>
                </a:solidFill>
                <a:latin typeface="楷体" panose="02010609060101010101" charset="-122"/>
                <a:ea typeface="楷体" panose="02010609060101010101" charset="-122"/>
              </a:rPr>
              <a:t>感到温暖的行为</a:t>
            </a:r>
            <a:endParaRPr lang="en-US" sz="2800" b="1">
              <a:solidFill>
                <a:srgbClr val="92D05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97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48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48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48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48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48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048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1" grpId="0"/>
      <p:bldP spid="104860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14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58688">
            <a:off x="11080385" y="-440821"/>
            <a:ext cx="2223229" cy="2223229"/>
          </a:xfrm>
          <a:prstGeom prst="rect">
            <a:avLst/>
          </a:prstGeom>
        </p:spPr>
      </p:pic>
      <p:pic>
        <p:nvPicPr>
          <p:cNvPr id="2097215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9550" y="-166627"/>
            <a:ext cx="1062723" cy="1062723"/>
          </a:xfrm>
          <a:prstGeom prst="rect">
            <a:avLst/>
          </a:prstGeom>
        </p:spPr>
      </p:pic>
      <p:pic>
        <p:nvPicPr>
          <p:cNvPr id="2097216" name="图片 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06932" y="4932495"/>
            <a:ext cx="2501141" cy="2501141"/>
          </a:xfrm>
          <a:prstGeom prst="rect">
            <a:avLst/>
          </a:prstGeom>
        </p:spPr>
      </p:pic>
      <p:pic>
        <p:nvPicPr>
          <p:cNvPr id="2097217" name="图片 2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-214203" y="5612697"/>
            <a:ext cx="1486669" cy="1486669"/>
          </a:xfrm>
          <a:prstGeom prst="rect">
            <a:avLst/>
          </a:prstGeom>
        </p:spPr>
      </p:pic>
      <p:pic>
        <p:nvPicPr>
          <p:cNvPr id="2097218" name="图片 2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600700">
            <a:off x="11399201" y="1009648"/>
            <a:ext cx="1057281" cy="1057281"/>
          </a:xfrm>
          <a:prstGeom prst="rect">
            <a:avLst/>
          </a:prstGeom>
        </p:spPr>
      </p:pic>
      <p:pic>
        <p:nvPicPr>
          <p:cNvPr id="2097219" name="图片 28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724144" y="6183066"/>
            <a:ext cx="1486669" cy="1486669"/>
          </a:xfrm>
          <a:prstGeom prst="rect">
            <a:avLst/>
          </a:prstGeom>
        </p:spPr>
      </p:pic>
      <p:pic>
        <p:nvPicPr>
          <p:cNvPr id="2097220" name="图片 25"/>
          <p:cNvPicPr/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530034" y="1738984"/>
            <a:ext cx="4142409" cy="3001623"/>
          </a:xfrm>
          <a:prstGeom prst="roundRect">
            <a:avLst/>
          </a:prstGeom>
          <a:noFill/>
          <a:ln w="9525">
            <a:noFill/>
          </a:ln>
        </p:spPr>
      </p:pic>
      <p:pic>
        <p:nvPicPr>
          <p:cNvPr id="2097221" name="图片 6"/>
          <p:cNvPicPr/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1151036" y="-193629"/>
            <a:ext cx="3102177" cy="1157633"/>
          </a:xfrm>
          <a:custGeom>
            <a:avLst/>
            <a:gdLst>
              <a:gd name="connsiteX0" fmla="*/ 0 w 5915025"/>
              <a:gd name="connsiteY0" fmla="*/ 0 h 3819525"/>
              <a:gd name="connsiteX1" fmla="*/ 5915025 w 5915025"/>
              <a:gd name="connsiteY1" fmla="*/ 0 h 3819525"/>
              <a:gd name="connsiteX2" fmla="*/ 5915025 w 5915025"/>
              <a:gd name="connsiteY2" fmla="*/ 3819525 h 3819525"/>
              <a:gd name="connsiteX3" fmla="*/ 0 w 5915025"/>
              <a:gd name="connsiteY3" fmla="*/ 3819525 h 381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5025" h="3819525">
                <a:moveTo>
                  <a:pt x="0" y="0"/>
                </a:moveTo>
                <a:lnTo>
                  <a:pt x="5915025" y="0"/>
                </a:lnTo>
                <a:lnTo>
                  <a:pt x="5915025" y="3819525"/>
                </a:lnTo>
                <a:lnTo>
                  <a:pt x="0" y="3819525"/>
                </a:lnTo>
                <a:close/>
              </a:path>
            </a:pathLst>
          </a:custGeom>
        </p:spPr>
      </p:pic>
      <p:sp>
        <p:nvSpPr>
          <p:cNvPr id="1048603" name="文本框 1048602"/>
          <p:cNvSpPr txBox="1"/>
          <p:nvPr/>
        </p:nvSpPr>
        <p:spPr>
          <a:xfrm>
            <a:off x="1535021" y="140235"/>
            <a:ext cx="2334204" cy="70675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en-US" sz="40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新知讲解</a:t>
            </a:r>
            <a:endParaRPr lang="en-US" altLang="en-US" sz="40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8605" name="文本框 1048604"/>
          <p:cNvSpPr txBox="1"/>
          <p:nvPr/>
        </p:nvSpPr>
        <p:spPr>
          <a:xfrm>
            <a:off x="889061" y="5090860"/>
            <a:ext cx="4000000" cy="52197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谈谈你的感受</a:t>
            </a:r>
            <a:endParaRPr lang="en-US" altLang="en-US" sz="28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8606" name="文本框 1048605"/>
          <p:cNvSpPr txBox="1"/>
          <p:nvPr/>
        </p:nvSpPr>
        <p:spPr>
          <a:xfrm>
            <a:off x="4921250" y="1739265"/>
            <a:ext cx="6398260" cy="203009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28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走在前面的人为走在后面的人扶着门、走在前面的人打开门后先扶着，让后面的同学先走，自己再走</a:t>
            </a:r>
            <a:endParaRPr lang="en-US" altLang="en-US" sz="28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8607" name="文本框 1048606"/>
          <p:cNvSpPr txBox="1"/>
          <p:nvPr/>
        </p:nvSpPr>
        <p:spPr>
          <a:xfrm>
            <a:off x="4888928" y="4293076"/>
            <a:ext cx="6768573" cy="203009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28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1.这种行为经常发生在我们的身边，令身边的人感到很温暖</a:t>
            </a:r>
            <a:endParaRPr lang="en-US" sz="28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endParaRPr lang="en-US" sz="28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云形标注 1"/>
          <p:cNvSpPr/>
          <p:nvPr/>
        </p:nvSpPr>
        <p:spPr>
          <a:xfrm rot="16200000">
            <a:off x="9620885" y="-43815"/>
            <a:ext cx="1054100" cy="2512695"/>
          </a:xfrm>
          <a:prstGeom prst="cloudCallout">
            <a:avLst/>
          </a:prstGeom>
          <a:noFill/>
          <a:ln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200515" y="735965"/>
            <a:ext cx="259905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说说你看</a:t>
            </a:r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到了什么？</a:t>
            </a:r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云形标注 5"/>
          <p:cNvSpPr/>
          <p:nvPr/>
        </p:nvSpPr>
        <p:spPr>
          <a:xfrm>
            <a:off x="627380" y="4932680"/>
            <a:ext cx="2526030" cy="872490"/>
          </a:xfrm>
          <a:prstGeom prst="cloudCallout">
            <a:avLst/>
          </a:prstGeom>
          <a:noFill/>
          <a:ln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989830" y="5814695"/>
            <a:ext cx="63296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28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2.这种行为是</a:t>
            </a:r>
            <a:r>
              <a:rPr lang="en-US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文明</a:t>
            </a:r>
            <a:r>
              <a:rPr lang="en-US" altLang="en-US" sz="28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的，值得我们学习。</a:t>
            </a:r>
            <a:endParaRPr lang="en-US" altLang="en-US" sz="28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9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97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97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48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48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048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8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8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8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86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86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86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86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86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86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86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86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097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097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48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48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1048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97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97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2097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5" grpId="0"/>
      <p:bldP spid="1048606" grpId="0"/>
      <p:bldP spid="1048607" grpId="0"/>
      <p:bldP spid="2" grpId="0" animBg="1"/>
      <p:bldP spid="5" grpId="0"/>
      <p:bldP spid="6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22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58688">
            <a:off x="11080385" y="-440821"/>
            <a:ext cx="2223229" cy="2223229"/>
          </a:xfrm>
          <a:prstGeom prst="rect">
            <a:avLst/>
          </a:prstGeom>
        </p:spPr>
      </p:pic>
      <p:pic>
        <p:nvPicPr>
          <p:cNvPr id="2097223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9550" y="-166627"/>
            <a:ext cx="1062723" cy="1062723"/>
          </a:xfrm>
          <a:prstGeom prst="rect">
            <a:avLst/>
          </a:prstGeom>
        </p:spPr>
      </p:pic>
      <p:pic>
        <p:nvPicPr>
          <p:cNvPr id="2097224" name="图片 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06932" y="4932495"/>
            <a:ext cx="2501141" cy="2501141"/>
          </a:xfrm>
          <a:prstGeom prst="rect">
            <a:avLst/>
          </a:prstGeom>
        </p:spPr>
      </p:pic>
      <p:pic>
        <p:nvPicPr>
          <p:cNvPr id="2097225" name="图片 2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052" y="5835582"/>
            <a:ext cx="1486669" cy="1486669"/>
          </a:xfrm>
          <a:prstGeom prst="rect">
            <a:avLst/>
          </a:prstGeom>
        </p:spPr>
      </p:pic>
      <p:pic>
        <p:nvPicPr>
          <p:cNvPr id="2097226" name="图片 2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600700">
            <a:off x="11399201" y="1009648"/>
            <a:ext cx="1057281" cy="1057281"/>
          </a:xfrm>
          <a:prstGeom prst="rect">
            <a:avLst/>
          </a:prstGeom>
        </p:spPr>
      </p:pic>
      <p:pic>
        <p:nvPicPr>
          <p:cNvPr id="2097227" name="图片 28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724144" y="6183066"/>
            <a:ext cx="1486669" cy="1486669"/>
          </a:xfrm>
          <a:prstGeom prst="rect">
            <a:avLst/>
          </a:prstGeom>
        </p:spPr>
      </p:pic>
      <p:pic>
        <p:nvPicPr>
          <p:cNvPr id="2097228" name="图片 6"/>
          <p:cNvPicPr/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1151036" y="-193629"/>
            <a:ext cx="3102177" cy="1157633"/>
          </a:xfrm>
          <a:custGeom>
            <a:avLst/>
            <a:gdLst>
              <a:gd name="connsiteX0" fmla="*/ 0 w 5915025"/>
              <a:gd name="connsiteY0" fmla="*/ 0 h 3819525"/>
              <a:gd name="connsiteX1" fmla="*/ 5915025 w 5915025"/>
              <a:gd name="connsiteY1" fmla="*/ 0 h 3819525"/>
              <a:gd name="connsiteX2" fmla="*/ 5915025 w 5915025"/>
              <a:gd name="connsiteY2" fmla="*/ 3819525 h 3819525"/>
              <a:gd name="connsiteX3" fmla="*/ 0 w 5915025"/>
              <a:gd name="connsiteY3" fmla="*/ 3819525 h 381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5025" h="3819525">
                <a:moveTo>
                  <a:pt x="0" y="0"/>
                </a:moveTo>
                <a:lnTo>
                  <a:pt x="5915025" y="0"/>
                </a:lnTo>
                <a:lnTo>
                  <a:pt x="5915025" y="3819525"/>
                </a:lnTo>
                <a:lnTo>
                  <a:pt x="0" y="3819525"/>
                </a:lnTo>
                <a:close/>
              </a:path>
            </a:pathLst>
          </a:custGeom>
        </p:spPr>
      </p:pic>
      <p:sp>
        <p:nvSpPr>
          <p:cNvPr id="1048608" name="文本框 1048607"/>
          <p:cNvSpPr txBox="1"/>
          <p:nvPr/>
        </p:nvSpPr>
        <p:spPr>
          <a:xfrm>
            <a:off x="1535021" y="140235"/>
            <a:ext cx="2334204" cy="70675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en-US" sz="40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新知讲解</a:t>
            </a:r>
            <a:endParaRPr lang="en-US" altLang="en-US" sz="40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8609" name="文本框 1048608"/>
          <p:cNvSpPr txBox="1"/>
          <p:nvPr/>
        </p:nvSpPr>
        <p:spPr>
          <a:xfrm>
            <a:off x="8791959" y="616817"/>
            <a:ext cx="4914273" cy="52197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en-US" sz="2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说说你看到了什么</a:t>
            </a:r>
            <a:r>
              <a:rPr lang="zh-CN" altLang="en-US" sz="2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zh-CN" altLang="en-US" sz="28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8610" name="文本框 1048609"/>
          <p:cNvSpPr txBox="1"/>
          <p:nvPr/>
        </p:nvSpPr>
        <p:spPr>
          <a:xfrm>
            <a:off x="971611" y="5482020"/>
            <a:ext cx="4000000" cy="51054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谈谈你的感受</a:t>
            </a:r>
            <a:endParaRPr lang="en-US" altLang="en-US" sz="28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097229" name="图片 25"/>
          <p:cNvPicPr/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557530" y="1322070"/>
            <a:ext cx="5057775" cy="3286125"/>
          </a:xfrm>
          <a:prstGeom prst="roundRect">
            <a:avLst/>
          </a:prstGeom>
          <a:noFill/>
          <a:ln w="9525">
            <a:noFill/>
          </a:ln>
        </p:spPr>
      </p:pic>
      <p:sp>
        <p:nvSpPr>
          <p:cNvPr id="1048611" name="文本框 1048610"/>
          <p:cNvSpPr txBox="1"/>
          <p:nvPr/>
        </p:nvSpPr>
        <p:spPr>
          <a:xfrm>
            <a:off x="5615223" y="2440404"/>
            <a:ext cx="5602908" cy="1383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28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这个人及时清理了宠物的粪便，使环境保持干净</a:t>
            </a:r>
            <a:r>
              <a:rPr lang="en-US" altLang="en-US" sz="28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en-US" sz="28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8612" name="文本框 1048611"/>
          <p:cNvSpPr txBox="1"/>
          <p:nvPr/>
        </p:nvSpPr>
        <p:spPr>
          <a:xfrm>
            <a:off x="4718178" y="4608895"/>
            <a:ext cx="6903710" cy="14763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28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这个主人的行为</a:t>
            </a:r>
            <a:r>
              <a:rPr lang="en-US" altLang="en-US" sz="3200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非常文明</a:t>
            </a:r>
            <a:r>
              <a:rPr lang="en-US" altLang="en-US" sz="28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，这样做能够保护环境</a:t>
            </a:r>
            <a:endParaRPr lang="en-US" altLang="en-US" sz="28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云形标注 2"/>
          <p:cNvSpPr/>
          <p:nvPr/>
        </p:nvSpPr>
        <p:spPr>
          <a:xfrm flipH="1">
            <a:off x="8638540" y="441960"/>
            <a:ext cx="3234690" cy="871220"/>
          </a:xfrm>
          <a:prstGeom prst="cloudCallout">
            <a:avLst/>
          </a:prstGeom>
          <a:noFill/>
          <a:ln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云形标注 1"/>
          <p:cNvSpPr/>
          <p:nvPr/>
        </p:nvSpPr>
        <p:spPr>
          <a:xfrm>
            <a:off x="971550" y="5380355"/>
            <a:ext cx="2261235" cy="790575"/>
          </a:xfrm>
          <a:prstGeom prst="cloudCallout">
            <a:avLst/>
          </a:prstGeom>
          <a:noFill/>
          <a:ln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97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8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8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97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97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48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48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04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86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86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86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86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86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86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86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86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097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097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97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97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2097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4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4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104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9" grpId="0"/>
      <p:bldP spid="1048610" grpId="0"/>
      <p:bldP spid="1048611" grpId="0"/>
      <p:bldP spid="1048612" grpId="0"/>
      <p:bldP spid="3" grpId="0" animBg="1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30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58688">
            <a:off x="11080385" y="-440821"/>
            <a:ext cx="2223229" cy="2223229"/>
          </a:xfrm>
          <a:prstGeom prst="rect">
            <a:avLst/>
          </a:prstGeom>
        </p:spPr>
      </p:pic>
      <p:pic>
        <p:nvPicPr>
          <p:cNvPr id="2097231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9550" y="-166627"/>
            <a:ext cx="955910" cy="955910"/>
          </a:xfrm>
          <a:prstGeom prst="rect">
            <a:avLst/>
          </a:prstGeom>
        </p:spPr>
      </p:pic>
      <p:pic>
        <p:nvPicPr>
          <p:cNvPr id="2097232" name="图片 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06932" y="5358580"/>
            <a:ext cx="2501141" cy="2501141"/>
          </a:xfrm>
          <a:prstGeom prst="rect">
            <a:avLst/>
          </a:prstGeom>
        </p:spPr>
      </p:pic>
      <p:pic>
        <p:nvPicPr>
          <p:cNvPr id="2097234" name="图片 2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600700">
            <a:off x="11399201" y="1009648"/>
            <a:ext cx="1057281" cy="1057281"/>
          </a:xfrm>
          <a:prstGeom prst="rect">
            <a:avLst/>
          </a:prstGeom>
        </p:spPr>
      </p:pic>
      <p:pic>
        <p:nvPicPr>
          <p:cNvPr id="2097235" name="图片 2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999484" y="6081466"/>
            <a:ext cx="1486669" cy="1486669"/>
          </a:xfrm>
          <a:prstGeom prst="rect">
            <a:avLst/>
          </a:prstGeom>
        </p:spPr>
      </p:pic>
      <p:pic>
        <p:nvPicPr>
          <p:cNvPr id="2097236" name="图片 25"/>
          <p:cNvPicPr/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7189952" y="1548447"/>
            <a:ext cx="4455950" cy="3100802"/>
          </a:xfrm>
          <a:prstGeom prst="roundRect">
            <a:avLst/>
          </a:prstGeom>
          <a:noFill/>
          <a:ln w="9525">
            <a:noFill/>
          </a:ln>
        </p:spPr>
      </p:pic>
      <p:sp>
        <p:nvSpPr>
          <p:cNvPr id="1048613" name="文本框 1048612"/>
          <p:cNvSpPr txBox="1"/>
          <p:nvPr/>
        </p:nvSpPr>
        <p:spPr>
          <a:xfrm>
            <a:off x="2876550" y="5247640"/>
            <a:ext cx="2908935" cy="1383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en-US" sz="2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第三幅图上发生了一件什么不文明的行为</a:t>
            </a:r>
            <a:endParaRPr lang="en-US" altLang="en-US" sz="28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8614" name="文本框 1048613"/>
          <p:cNvSpPr txBox="1"/>
          <p:nvPr/>
        </p:nvSpPr>
        <p:spPr>
          <a:xfrm>
            <a:off x="8893907" y="5037524"/>
            <a:ext cx="6067143" cy="107632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en-US" sz="32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说说你对这种</a:t>
            </a:r>
            <a:endParaRPr lang="en-US" altLang="en-US" sz="32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en-US" sz="32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行为的看法</a:t>
            </a:r>
            <a:endParaRPr lang="en-US" altLang="en-US" sz="32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8615" name="文本框 1048614"/>
          <p:cNvSpPr txBox="1"/>
          <p:nvPr/>
        </p:nvSpPr>
        <p:spPr>
          <a:xfrm>
            <a:off x="760322" y="1309654"/>
            <a:ext cx="6572907" cy="5835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en-US" sz="32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大家排队乘公交，却有人插队</a:t>
            </a:r>
            <a:endParaRPr lang="en-US" altLang="en-US" sz="32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8616" name="文本框 1048615"/>
          <p:cNvSpPr txBox="1"/>
          <p:nvPr/>
        </p:nvSpPr>
        <p:spPr>
          <a:xfrm>
            <a:off x="760283" y="2809238"/>
            <a:ext cx="7051775" cy="289179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en-US" sz="32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这个人</a:t>
            </a:r>
            <a:r>
              <a:rPr lang="en-US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太不文明</a:t>
            </a:r>
            <a:r>
              <a:rPr lang="en-US" altLang="en-US" sz="32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了，别人辛辛苦苦等了半天，他不用等就上车了，太气人了！</a:t>
            </a:r>
            <a:endParaRPr lang="en-US" sz="32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en-US" sz="32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097237" name="图片 6"/>
          <p:cNvPicPr/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1151036" y="-193629"/>
            <a:ext cx="3102177" cy="1157633"/>
          </a:xfrm>
          <a:custGeom>
            <a:avLst/>
            <a:gdLst>
              <a:gd name="connsiteX0" fmla="*/ 0 w 5915025"/>
              <a:gd name="connsiteY0" fmla="*/ 0 h 3819525"/>
              <a:gd name="connsiteX1" fmla="*/ 5915025 w 5915025"/>
              <a:gd name="connsiteY1" fmla="*/ 0 h 3819525"/>
              <a:gd name="connsiteX2" fmla="*/ 5915025 w 5915025"/>
              <a:gd name="connsiteY2" fmla="*/ 3819525 h 3819525"/>
              <a:gd name="connsiteX3" fmla="*/ 0 w 5915025"/>
              <a:gd name="connsiteY3" fmla="*/ 3819525 h 381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5025" h="3819525">
                <a:moveTo>
                  <a:pt x="0" y="0"/>
                </a:moveTo>
                <a:lnTo>
                  <a:pt x="5915025" y="0"/>
                </a:lnTo>
                <a:lnTo>
                  <a:pt x="5915025" y="3819525"/>
                </a:lnTo>
                <a:lnTo>
                  <a:pt x="0" y="3819525"/>
                </a:lnTo>
                <a:close/>
              </a:path>
            </a:pathLst>
          </a:custGeom>
        </p:spPr>
      </p:pic>
      <p:sp>
        <p:nvSpPr>
          <p:cNvPr id="1048617" name="文本框 1048616"/>
          <p:cNvSpPr txBox="1"/>
          <p:nvPr/>
        </p:nvSpPr>
        <p:spPr>
          <a:xfrm>
            <a:off x="1535021" y="140235"/>
            <a:ext cx="2334204" cy="70675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新知讲解</a:t>
            </a:r>
            <a:endParaRPr lang="en-US" altLang="en-US" sz="40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云形标注 2"/>
          <p:cNvSpPr/>
          <p:nvPr/>
        </p:nvSpPr>
        <p:spPr>
          <a:xfrm>
            <a:off x="2367915" y="5159375"/>
            <a:ext cx="3417570" cy="1471930"/>
          </a:xfrm>
          <a:prstGeom prst="cloudCallou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云形标注 1"/>
          <p:cNvSpPr/>
          <p:nvPr/>
        </p:nvSpPr>
        <p:spPr>
          <a:xfrm flipH="1">
            <a:off x="8387715" y="5037455"/>
            <a:ext cx="3661410" cy="1043940"/>
          </a:xfrm>
          <a:prstGeom prst="cloudCallout">
            <a:avLst/>
          </a:prstGeom>
          <a:noFill/>
          <a:ln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97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486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48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48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48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4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48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48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048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13" grpId="0"/>
      <p:bldP spid="1048614" grpId="0"/>
      <p:bldP spid="1048615" grpId="0"/>
      <p:bldP spid="1048616" grpId="0"/>
      <p:bldP spid="3" grpId="0" animBg="1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9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58688">
            <a:off x="11080385" y="-440821"/>
            <a:ext cx="2223229" cy="2223229"/>
          </a:xfrm>
          <a:prstGeom prst="rect">
            <a:avLst/>
          </a:prstGeom>
        </p:spPr>
      </p:pic>
      <p:pic>
        <p:nvPicPr>
          <p:cNvPr id="2097180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9550" y="-166627"/>
            <a:ext cx="955910" cy="955910"/>
          </a:xfrm>
          <a:prstGeom prst="rect">
            <a:avLst/>
          </a:prstGeom>
        </p:spPr>
      </p:pic>
      <p:pic>
        <p:nvPicPr>
          <p:cNvPr id="2097181" name="图片 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17092" y="5318575"/>
            <a:ext cx="2501141" cy="2501141"/>
          </a:xfrm>
          <a:prstGeom prst="rect">
            <a:avLst/>
          </a:prstGeom>
        </p:spPr>
      </p:pic>
      <p:pic>
        <p:nvPicPr>
          <p:cNvPr id="2097183" name="图片 2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600700">
            <a:off x="11399201" y="1009648"/>
            <a:ext cx="1057281" cy="1057281"/>
          </a:xfrm>
          <a:prstGeom prst="rect">
            <a:avLst/>
          </a:prstGeom>
        </p:spPr>
      </p:pic>
      <p:pic>
        <p:nvPicPr>
          <p:cNvPr id="2097184" name="图片 2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724144" y="6183066"/>
            <a:ext cx="1486669" cy="1486669"/>
          </a:xfrm>
          <a:prstGeom prst="rect">
            <a:avLst/>
          </a:prstGeom>
        </p:spPr>
      </p:pic>
      <p:pic>
        <p:nvPicPr>
          <p:cNvPr id="2097185" name="图片 6"/>
          <p:cNvPicPr/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151036" y="-193629"/>
            <a:ext cx="3102177" cy="1157633"/>
          </a:xfrm>
          <a:custGeom>
            <a:avLst/>
            <a:gdLst>
              <a:gd name="connsiteX0" fmla="*/ 0 w 5915025"/>
              <a:gd name="connsiteY0" fmla="*/ 0 h 3819525"/>
              <a:gd name="connsiteX1" fmla="*/ 5915025 w 5915025"/>
              <a:gd name="connsiteY1" fmla="*/ 0 h 3819525"/>
              <a:gd name="connsiteX2" fmla="*/ 5915025 w 5915025"/>
              <a:gd name="connsiteY2" fmla="*/ 3819525 h 3819525"/>
              <a:gd name="connsiteX3" fmla="*/ 0 w 5915025"/>
              <a:gd name="connsiteY3" fmla="*/ 3819525 h 381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5025" h="3819525">
                <a:moveTo>
                  <a:pt x="0" y="0"/>
                </a:moveTo>
                <a:lnTo>
                  <a:pt x="5915025" y="0"/>
                </a:lnTo>
                <a:lnTo>
                  <a:pt x="5915025" y="3819525"/>
                </a:lnTo>
                <a:lnTo>
                  <a:pt x="0" y="3819525"/>
                </a:lnTo>
                <a:close/>
              </a:path>
            </a:pathLst>
          </a:custGeom>
        </p:spPr>
      </p:pic>
      <p:sp>
        <p:nvSpPr>
          <p:cNvPr id="1048591" name="文本框 1048590"/>
          <p:cNvSpPr txBox="1"/>
          <p:nvPr/>
        </p:nvSpPr>
        <p:spPr>
          <a:xfrm>
            <a:off x="1535021" y="160555"/>
            <a:ext cx="2334204" cy="70675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40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新知讲解</a:t>
            </a:r>
            <a:endParaRPr lang="en-US" altLang="en-US" sz="40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097186" name="图片 25"/>
          <p:cNvPicPr/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7094333" y="1741923"/>
            <a:ext cx="4563169" cy="3166671"/>
          </a:xfrm>
          <a:prstGeom prst="roundRect">
            <a:avLst/>
          </a:prstGeom>
          <a:noFill/>
          <a:ln w="9525">
            <a:noFill/>
          </a:ln>
        </p:spPr>
      </p:pic>
      <p:sp>
        <p:nvSpPr>
          <p:cNvPr id="1048592" name="文本框 1048591"/>
          <p:cNvSpPr txBox="1"/>
          <p:nvPr/>
        </p:nvSpPr>
        <p:spPr>
          <a:xfrm>
            <a:off x="8177008" y="5418520"/>
            <a:ext cx="4000000" cy="51054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en-US" sz="2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说说第四幅图上的内容</a:t>
            </a:r>
            <a:endParaRPr lang="en-US" altLang="en-US" sz="28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8593" name="文本框 1048592"/>
          <p:cNvSpPr txBox="1"/>
          <p:nvPr/>
        </p:nvSpPr>
        <p:spPr>
          <a:xfrm>
            <a:off x="3563998" y="5927794"/>
            <a:ext cx="4000000" cy="51054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en-US" sz="2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谈谈你的看法</a:t>
            </a:r>
            <a:endParaRPr lang="en-US" altLang="en-US" sz="28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8594" name="文本框 1048593"/>
          <p:cNvSpPr txBox="1"/>
          <p:nvPr/>
        </p:nvSpPr>
        <p:spPr>
          <a:xfrm>
            <a:off x="1084180" y="1040248"/>
            <a:ext cx="6401779" cy="1383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en-US" sz="2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一名游客在房屋的外墙上乱涂乱画，还有一名游客爬到树上拍照。</a:t>
            </a:r>
            <a:endParaRPr lang="en-US" altLang="en-US" sz="28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8595" name="文本框 1048594"/>
          <p:cNvSpPr txBox="1"/>
          <p:nvPr/>
        </p:nvSpPr>
        <p:spPr>
          <a:xfrm>
            <a:off x="1013460" y="2672715"/>
            <a:ext cx="6080125" cy="264604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en-US" sz="2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这种随意跑到大树上拍照的行为</a:t>
            </a:r>
            <a:r>
              <a:rPr lang="en-US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太不文明</a:t>
            </a:r>
            <a:r>
              <a:rPr lang="en-US" altLang="en-US" sz="2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了，不光会损坏大树，还很危险。</a:t>
            </a:r>
            <a:endParaRPr lang="en-US" sz="28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endParaRPr lang="en-US" sz="28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endParaRPr lang="en-US" sz="28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云形标注 1"/>
          <p:cNvSpPr/>
          <p:nvPr/>
        </p:nvSpPr>
        <p:spPr>
          <a:xfrm>
            <a:off x="3564255" y="5847080"/>
            <a:ext cx="2383790" cy="781050"/>
          </a:xfrm>
          <a:prstGeom prst="cloudCallou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云形标注 2"/>
          <p:cNvSpPr/>
          <p:nvPr/>
        </p:nvSpPr>
        <p:spPr>
          <a:xfrm flipH="1">
            <a:off x="8230235" y="5318760"/>
            <a:ext cx="3893820" cy="709930"/>
          </a:xfrm>
          <a:prstGeom prst="cloudCallout">
            <a:avLst/>
          </a:prstGeom>
          <a:noFill/>
          <a:ln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013460" y="4401820"/>
            <a:ext cx="6939280" cy="1383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en-US" sz="2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旅游时，在墙上留下字迹，是非常不文明</a:t>
            </a:r>
            <a:endParaRPr lang="en-US" altLang="en-US" sz="28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en-US" sz="28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的行为，而且美好的景物会变得面目全非。</a:t>
            </a:r>
            <a:endParaRPr lang="en-US" altLang="en-US" sz="28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9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48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48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485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48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48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48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048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8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8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8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85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85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85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85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85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85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85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85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48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48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1048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2" grpId="0"/>
      <p:bldP spid="1048593" grpId="0"/>
      <p:bldP spid="1048594" grpId="0"/>
      <p:bldP spid="1048595" grpId="0"/>
      <p:bldP spid="2" grpId="0" animBg="1"/>
      <p:bldP spid="3" grpId="0" animBg="1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2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58688">
            <a:off x="11080385" y="-440821"/>
            <a:ext cx="2223229" cy="2223229"/>
          </a:xfrm>
          <a:prstGeom prst="rect">
            <a:avLst/>
          </a:prstGeom>
        </p:spPr>
      </p:pic>
      <p:pic>
        <p:nvPicPr>
          <p:cNvPr id="2097173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9550" y="-166627"/>
            <a:ext cx="955910" cy="955910"/>
          </a:xfrm>
          <a:prstGeom prst="rect">
            <a:avLst/>
          </a:prstGeom>
        </p:spPr>
      </p:pic>
      <p:pic>
        <p:nvPicPr>
          <p:cNvPr id="2097174" name="图片 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06932" y="4932495"/>
            <a:ext cx="2501141" cy="2501141"/>
          </a:xfrm>
          <a:prstGeom prst="rect">
            <a:avLst/>
          </a:prstGeom>
        </p:spPr>
      </p:pic>
      <p:pic>
        <p:nvPicPr>
          <p:cNvPr id="2097175" name="图片 2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600700">
            <a:off x="1864141" y="1939287"/>
            <a:ext cx="1057281" cy="1057281"/>
          </a:xfrm>
          <a:prstGeom prst="rect">
            <a:avLst/>
          </a:prstGeom>
        </p:spPr>
      </p:pic>
      <p:pic>
        <p:nvPicPr>
          <p:cNvPr id="2097176" name="图片 2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6183064"/>
            <a:ext cx="1486669" cy="1486669"/>
          </a:xfrm>
          <a:prstGeom prst="rect">
            <a:avLst/>
          </a:prstGeom>
        </p:spPr>
      </p:pic>
      <p:pic>
        <p:nvPicPr>
          <p:cNvPr id="2097177" name="图片 6"/>
          <p:cNvPicPr/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151036" y="-193629"/>
            <a:ext cx="3102177" cy="1157633"/>
          </a:xfrm>
          <a:custGeom>
            <a:avLst/>
            <a:gdLst>
              <a:gd name="connsiteX0" fmla="*/ 0 w 5915025"/>
              <a:gd name="connsiteY0" fmla="*/ 0 h 3819525"/>
              <a:gd name="connsiteX1" fmla="*/ 5915025 w 5915025"/>
              <a:gd name="connsiteY1" fmla="*/ 0 h 3819525"/>
              <a:gd name="connsiteX2" fmla="*/ 5915025 w 5915025"/>
              <a:gd name="connsiteY2" fmla="*/ 3819525 h 3819525"/>
              <a:gd name="connsiteX3" fmla="*/ 0 w 5915025"/>
              <a:gd name="connsiteY3" fmla="*/ 3819525 h 381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5025" h="3819525">
                <a:moveTo>
                  <a:pt x="0" y="0"/>
                </a:moveTo>
                <a:lnTo>
                  <a:pt x="5915025" y="0"/>
                </a:lnTo>
                <a:lnTo>
                  <a:pt x="5915025" y="3819525"/>
                </a:lnTo>
                <a:lnTo>
                  <a:pt x="0" y="3819525"/>
                </a:lnTo>
                <a:close/>
              </a:path>
            </a:pathLst>
          </a:custGeom>
        </p:spPr>
      </p:pic>
      <p:sp>
        <p:nvSpPr>
          <p:cNvPr id="1048588" name="文本框 1048587"/>
          <p:cNvSpPr txBox="1"/>
          <p:nvPr/>
        </p:nvSpPr>
        <p:spPr>
          <a:xfrm>
            <a:off x="1535021" y="140235"/>
            <a:ext cx="2334204" cy="70675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清楚描述</a:t>
            </a:r>
            <a:endParaRPr lang="zh-CN" altLang="en-US" sz="400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48589" name="文本框 1048588"/>
          <p:cNvSpPr txBox="1"/>
          <p:nvPr/>
        </p:nvSpPr>
        <p:spPr>
          <a:xfrm>
            <a:off x="3102495" y="2004160"/>
            <a:ext cx="6591830" cy="156845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en-US" sz="32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不能光说“好”还是“</a:t>
            </a:r>
            <a:r>
              <a:rPr lang="en-US" altLang="en-US" sz="32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不好</a:t>
            </a:r>
            <a:r>
              <a:rPr lang="en-US" altLang="en-US" sz="32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”，</a:t>
            </a:r>
            <a:r>
              <a:rPr lang="en-US" altLang="en-US" sz="32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还要说出一定的理由</a:t>
            </a:r>
            <a:endParaRPr lang="en-US" altLang="en-US" sz="32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48590" name="文本框 1048589"/>
          <p:cNvSpPr txBox="1"/>
          <p:nvPr/>
        </p:nvSpPr>
        <p:spPr>
          <a:xfrm>
            <a:off x="3102492" y="4590484"/>
            <a:ext cx="7332423" cy="156845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en-US" sz="32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说理由时，可以讲一讲这种行为带来的结果，还可以补充有关的事例</a:t>
            </a:r>
            <a:r>
              <a:rPr lang="en-US" altLang="en-US" sz="32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en-US" sz="32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097178" name="图片 26"/>
          <p:cNvPicPr/>
          <p:nvPr/>
        </p:nvPicPr>
        <p:blipFill>
          <a:blip r:embed="rId4" cstate="email"/>
          <a:stretch>
            <a:fillRect/>
          </a:stretch>
        </p:blipFill>
        <p:spPr>
          <a:xfrm rot="1600700">
            <a:off x="1864142" y="4506567"/>
            <a:ext cx="1057281" cy="105728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85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8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8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485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48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48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89" grpId="0"/>
      <p:bldP spid="1048590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4276AA"/>
      </a:accent1>
      <a:accent2>
        <a:srgbClr val="1689A0"/>
      </a:accent2>
      <a:accent3>
        <a:srgbClr val="3FA692"/>
      </a:accent3>
      <a:accent4>
        <a:srgbClr val="5167A4"/>
      </a:accent4>
      <a:accent5>
        <a:srgbClr val="5E5CA2"/>
      </a:accent5>
      <a:accent6>
        <a:srgbClr val="768395"/>
      </a:accent6>
      <a:hlink>
        <a:srgbClr val="4276AA"/>
      </a:hlink>
      <a:folHlink>
        <a:srgbClr val="BFBFBF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4276AA"/>
    </a:accent1>
    <a:accent2>
      <a:srgbClr val="1689A0"/>
    </a:accent2>
    <a:accent3>
      <a:srgbClr val="3FA692"/>
    </a:accent3>
    <a:accent4>
      <a:srgbClr val="5167A4"/>
    </a:accent4>
    <a:accent5>
      <a:srgbClr val="5E5CA2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4276AA"/>
    </a:accent1>
    <a:accent2>
      <a:srgbClr val="1689A0"/>
    </a:accent2>
    <a:accent3>
      <a:srgbClr val="3FA692"/>
    </a:accent3>
    <a:accent4>
      <a:srgbClr val="5167A4"/>
    </a:accent4>
    <a:accent5>
      <a:srgbClr val="5E5CA2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4276AA"/>
    </a:accent1>
    <a:accent2>
      <a:srgbClr val="1689A0"/>
    </a:accent2>
    <a:accent3>
      <a:srgbClr val="3FA692"/>
    </a:accent3>
    <a:accent4>
      <a:srgbClr val="5167A4"/>
    </a:accent4>
    <a:accent5>
      <a:srgbClr val="5E5CA2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4276AA"/>
    </a:accent1>
    <a:accent2>
      <a:srgbClr val="1689A0"/>
    </a:accent2>
    <a:accent3>
      <a:srgbClr val="3FA692"/>
    </a:accent3>
    <a:accent4>
      <a:srgbClr val="5167A4"/>
    </a:accent4>
    <a:accent5>
      <a:srgbClr val="5E5CA2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4276AA"/>
    </a:accent1>
    <a:accent2>
      <a:srgbClr val="1689A0"/>
    </a:accent2>
    <a:accent3>
      <a:srgbClr val="3FA692"/>
    </a:accent3>
    <a:accent4>
      <a:srgbClr val="5167A4"/>
    </a:accent4>
    <a:accent5>
      <a:srgbClr val="5E5CA2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4276AA"/>
    </a:accent1>
    <a:accent2>
      <a:srgbClr val="1689A0"/>
    </a:accent2>
    <a:accent3>
      <a:srgbClr val="3FA692"/>
    </a:accent3>
    <a:accent4>
      <a:srgbClr val="5167A4"/>
    </a:accent4>
    <a:accent5>
      <a:srgbClr val="5E5CA2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4276AA"/>
    </a:accent1>
    <a:accent2>
      <a:srgbClr val="1689A0"/>
    </a:accent2>
    <a:accent3>
      <a:srgbClr val="3FA692"/>
    </a:accent3>
    <a:accent4>
      <a:srgbClr val="5167A4"/>
    </a:accent4>
    <a:accent5>
      <a:srgbClr val="5E5CA2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4276AA"/>
    </a:accent1>
    <a:accent2>
      <a:srgbClr val="1689A0"/>
    </a:accent2>
    <a:accent3>
      <a:srgbClr val="3FA692"/>
    </a:accent3>
    <a:accent4>
      <a:srgbClr val="5167A4"/>
    </a:accent4>
    <a:accent5>
      <a:srgbClr val="5E5CA2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4276AA"/>
    </a:accent1>
    <a:accent2>
      <a:srgbClr val="1689A0"/>
    </a:accent2>
    <a:accent3>
      <a:srgbClr val="3FA692"/>
    </a:accent3>
    <a:accent4>
      <a:srgbClr val="5167A4"/>
    </a:accent4>
    <a:accent5>
      <a:srgbClr val="5E5CA2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4276AA"/>
    </a:accent1>
    <a:accent2>
      <a:srgbClr val="1689A0"/>
    </a:accent2>
    <a:accent3>
      <a:srgbClr val="3FA692"/>
    </a:accent3>
    <a:accent4>
      <a:srgbClr val="5167A4"/>
    </a:accent4>
    <a:accent5>
      <a:srgbClr val="5E5CA2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4276AA"/>
    </a:accent1>
    <a:accent2>
      <a:srgbClr val="1689A0"/>
    </a:accent2>
    <a:accent3>
      <a:srgbClr val="3FA692"/>
    </a:accent3>
    <a:accent4>
      <a:srgbClr val="5167A4"/>
    </a:accent4>
    <a:accent5>
      <a:srgbClr val="5E5CA2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4276AA"/>
    </a:accent1>
    <a:accent2>
      <a:srgbClr val="1689A0"/>
    </a:accent2>
    <a:accent3>
      <a:srgbClr val="3FA692"/>
    </a:accent3>
    <a:accent4>
      <a:srgbClr val="5167A4"/>
    </a:accent4>
    <a:accent5>
      <a:srgbClr val="5E5CA2"/>
    </a:accent5>
    <a:accent6>
      <a:srgbClr val="768395"/>
    </a:accent6>
    <a:hlink>
      <a:srgbClr val="4276AA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4276AA"/>
    </a:accent1>
    <a:accent2>
      <a:srgbClr val="1689A0"/>
    </a:accent2>
    <a:accent3>
      <a:srgbClr val="3FA692"/>
    </a:accent3>
    <a:accent4>
      <a:srgbClr val="5167A4"/>
    </a:accent4>
    <a:accent5>
      <a:srgbClr val="5E5CA2"/>
    </a:accent5>
    <a:accent6>
      <a:srgbClr val="768395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850</Words>
  <Application>WPS 演示</Application>
  <PresentationFormat>自定义</PresentationFormat>
  <Paragraphs>95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Arial</vt:lpstr>
      <vt:lpstr>宋体</vt:lpstr>
      <vt:lpstr>Wingdings</vt:lpstr>
      <vt:lpstr>AR TianniuB5 Bold</vt:lpstr>
      <vt:lpstr>MingLiU-ExtB</vt:lpstr>
      <vt:lpstr>微软雅黑</vt:lpstr>
      <vt:lpstr>楷体</vt:lpstr>
      <vt:lpstr>Times New Roman</vt:lpstr>
      <vt:lpstr>Arial</vt:lpstr>
      <vt:lpstr>等线</vt:lpstr>
      <vt:lpstr>Arial Unicode MS</vt:lpstr>
      <vt:lpstr>等线 Light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2022-08-08T17:06:00Z</cp:lastPrinted>
  <dcterms:created xsi:type="dcterms:W3CDTF">2022-08-08T17:06:00Z</dcterms:created>
  <dcterms:modified xsi:type="dcterms:W3CDTF">2023-10-22T06:52:16Z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95F0926861BF48478A78A3D4C5F3D9C0_12</vt:lpwstr>
  </property>
  <property fmtid="{D5CDD505-2E9C-101B-9397-08002B2CF9AE}" pid="3" name="KSOProductBuildVer">
    <vt:lpwstr>2052-12.1.0.15712</vt:lpwstr>
  </property>
</Properties>
</file>