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454" r:id="rId4"/>
    <p:sldId id="491" r:id="rId5"/>
    <p:sldId id="482" r:id="rId6"/>
    <p:sldId id="465" r:id="rId7"/>
    <p:sldId id="492" r:id="rId8"/>
    <p:sldId id="483" r:id="rId9"/>
    <p:sldId id="484" r:id="rId10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杨 子" initials="杨" lastIdx="0" clrIdx="0"/>
  <p:cmAuthor id="2" name="Lenovo" initials="L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39"/>
    <p:restoredTop sz="94674"/>
  </p:normalViewPr>
  <p:slideViewPr>
    <p:cSldViewPr snapToGrid="0" snapToObjects="1">
      <p:cViewPr>
        <p:scale>
          <a:sx n="100" d="100"/>
          <a:sy n="100" d="100"/>
        </p:scale>
        <p:origin x="-1224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2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.xml"/><Relationship Id="rId2" Type="http://schemas.openxmlformats.org/officeDocument/2006/relationships/image" Target="../media/image5.png"/><Relationship Id="rId1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emf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jpeg"/><Relationship Id="rId1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3.emf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3.emf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6"/>
          <p:cNvSpPr txBox="1"/>
          <p:nvPr/>
        </p:nvSpPr>
        <p:spPr>
          <a:xfrm>
            <a:off x="0" y="1134070"/>
            <a:ext cx="121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6600" spc="600" dirty="0">
                <a:ln w="3175">
                  <a:noFill/>
                  <a:prstDash val="dash"/>
                </a:ln>
                <a:solidFill>
                  <a:srgbClr val="007C7E"/>
                </a:solidFill>
                <a:latin typeface="Times New Roman" panose="02020603050405020304" pitchFamily="18" charset="0"/>
                <a:ea typeface="方正大黑简体" panose="03000509000000000000" pitchFamily="65" charset="-122"/>
                <a:cs typeface="Times New Roman" panose="02020603050405020304" pitchFamily="18" charset="0"/>
                <a:sym typeface="+mn-ea"/>
              </a:rPr>
              <a:t>习作</a:t>
            </a:r>
            <a:r>
              <a:rPr lang="zh-CN" sz="6600" spc="600" dirty="0" smtClean="0">
                <a:ln w="3175">
                  <a:noFill/>
                  <a:prstDash val="dash"/>
                </a:ln>
                <a:solidFill>
                  <a:srgbClr val="007C7E"/>
                </a:solidFill>
                <a:latin typeface="Times New Roman" panose="02020603050405020304" pitchFamily="18" charset="0"/>
                <a:ea typeface="方正大黑简体" panose="03000509000000000000" pitchFamily="65" charset="-122"/>
                <a:cs typeface="Times New Roman" panose="02020603050405020304" pitchFamily="18" charset="0"/>
                <a:sym typeface="+mn-ea"/>
              </a:rPr>
              <a:t>：我</a:t>
            </a:r>
            <a:r>
              <a:rPr lang="zh-CN" sz="6600" spc="600" dirty="0">
                <a:ln w="3175">
                  <a:noFill/>
                  <a:prstDash val="dash"/>
                </a:ln>
                <a:solidFill>
                  <a:srgbClr val="007C7E"/>
                </a:solidFill>
                <a:latin typeface="Times New Roman" panose="02020603050405020304" pitchFamily="18" charset="0"/>
                <a:ea typeface="方正大黑简体" panose="03000509000000000000" pitchFamily="65" charset="-122"/>
                <a:cs typeface="Times New Roman" panose="02020603050405020304" pitchFamily="18" charset="0"/>
                <a:sym typeface="+mn-ea"/>
              </a:rPr>
              <a:t>有一个想法</a:t>
            </a:r>
            <a:endParaRPr lang="zh-CN" sz="6600" spc="600" dirty="0">
              <a:ln w="3175">
                <a:noFill/>
                <a:prstDash val="dash"/>
              </a:ln>
              <a:solidFill>
                <a:srgbClr val="007C7E"/>
              </a:solidFill>
              <a:latin typeface="Times New Roman" panose="02020603050405020304" pitchFamily="18" charset="0"/>
              <a:ea typeface="方正大黑简体" panose="03000509000000000000" pitchFamily="65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89112" y="3218320"/>
            <a:ext cx="4832830" cy="324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50" y="-11356"/>
            <a:ext cx="5262664" cy="50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937250" y="-39828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习作分享，点评交流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308360" y="1479030"/>
            <a:ext cx="7635240" cy="3810000"/>
            <a:chOff x="3588" y="2400"/>
            <a:chExt cx="12024" cy="6000"/>
          </a:xfrm>
        </p:grpSpPr>
        <p:pic>
          <p:nvPicPr>
            <p:cNvPr id="12" name="图片 11" descr="2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588" y="2400"/>
              <a:ext cx="12024" cy="6000"/>
            </a:xfrm>
            <a:prstGeom prst="rect">
              <a:avLst/>
            </a:prstGeom>
          </p:spPr>
        </p:pic>
        <p:sp>
          <p:nvSpPr>
            <p:cNvPr id="13" name="文本框 2"/>
            <p:cNvSpPr txBox="1"/>
            <p:nvPr/>
          </p:nvSpPr>
          <p:spPr>
            <a:xfrm>
              <a:off x="3857" y="4267"/>
              <a:ext cx="11485" cy="36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en-US" alt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       </a:t>
              </a:r>
              <a:r>
                <a:rPr lang="zh-CN" sz="32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同学们，上节课我们初步完成了习作《我有一个想法》。我们一起来欣赏评价一下吧。</a:t>
              </a:r>
              <a:endParaRPr lang="zh-CN" sz="3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350" y="-11356"/>
            <a:ext cx="5262664" cy="50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/>
          <p:cNvSpPr/>
          <p:nvPr/>
        </p:nvSpPr>
        <p:spPr>
          <a:xfrm>
            <a:off x="937250" y="-39828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习作分享，点评交流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191505" y="707350"/>
            <a:ext cx="1819988" cy="975360"/>
            <a:chOff x="10095" y="2025"/>
            <a:chExt cx="3430" cy="1536"/>
          </a:xfrm>
        </p:grpSpPr>
        <p:pic>
          <p:nvPicPr>
            <p:cNvPr id="14" name="图片 13" descr="15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0095" y="2025"/>
              <a:ext cx="3376" cy="1536"/>
            </a:xfrm>
            <a:prstGeom prst="rect">
              <a:avLst/>
            </a:prstGeom>
          </p:spPr>
        </p:pic>
        <p:sp>
          <p:nvSpPr>
            <p:cNvPr id="15" name="文本框 1"/>
            <p:cNvSpPr txBox="1"/>
            <p:nvPr/>
          </p:nvSpPr>
          <p:spPr>
            <a:xfrm>
              <a:off x="10327" y="2334"/>
              <a:ext cx="319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sz="3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评价表</a:t>
              </a:r>
              <a:endParaRPr lang="zh-CN"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aphicFrame>
        <p:nvGraphicFramePr>
          <p:cNvPr id="16" name="表格 15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344585" y="1727680"/>
          <a:ext cx="9525635" cy="42119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6960"/>
                <a:gridCol w="1647825"/>
                <a:gridCol w="2130425"/>
                <a:gridCol w="2130425"/>
              </a:tblGrid>
              <a:tr h="78803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spc="13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评价标准</a:t>
                      </a:r>
                      <a:endParaRPr lang="zh-CN" altLang="en-US" sz="2800" spc="13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spc="13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优</a:t>
                      </a:r>
                      <a:endParaRPr lang="zh-CN" altLang="en-US" sz="2800" spc="13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spc="13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良</a:t>
                      </a:r>
                      <a:endParaRPr lang="zh-CN" altLang="en-US" sz="2800" spc="13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spc="13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改进</a:t>
                      </a:r>
                      <a:endParaRPr lang="zh-CN" altLang="en-US" sz="2800" spc="13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</a:tr>
              <a:tr h="52895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spc="120">
                          <a:latin typeface="黑体" panose="02010609060101010101" charset="-122"/>
                          <a:ea typeface="黑体" panose="02010609060101010101" charset="-122"/>
                        </a:rPr>
                        <a:t>语句通顺</a:t>
                      </a:r>
                      <a:endParaRPr lang="zh-CN" altLang="en-US" sz="2800" spc="12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</a:tr>
              <a:tr h="52768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spc="120">
                          <a:latin typeface="黑体" panose="02010609060101010101" charset="-122"/>
                          <a:ea typeface="黑体" panose="02010609060101010101" charset="-122"/>
                        </a:rPr>
                        <a:t>只写一个现象</a:t>
                      </a:r>
                      <a:endParaRPr lang="zh-CN" altLang="en-US" sz="2800" spc="12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</a:tr>
              <a:tr h="52832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spc="120">
                          <a:latin typeface="黑体" panose="02010609060101010101" charset="-122"/>
                          <a:ea typeface="黑体" panose="02010609060101010101" charset="-122"/>
                        </a:rPr>
                        <a:t>现象中有具体事例</a:t>
                      </a:r>
                      <a:endParaRPr lang="zh-CN" altLang="en-US" sz="2800" spc="12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</a:tr>
              <a:tr h="52832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zh-CN" altLang="en-US" sz="2800" spc="120">
                          <a:latin typeface="黑体" panose="02010609060101010101" charset="-122"/>
                          <a:ea typeface="黑体" panose="02010609060101010101" charset="-122"/>
                        </a:rPr>
                        <a:t>有自己明确的想法或建议</a:t>
                      </a:r>
                      <a:endParaRPr lang="zh-CN" altLang="en-US" sz="2800" spc="120"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endParaRPr lang="zh-CN" altLang="en-US" sz="1600" spc="12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177800" marR="177800" marT="107950" marB="107950" anchor="ctr"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8160270" y="2310585"/>
            <a:ext cx="2602230" cy="1371600"/>
            <a:chOff x="11403" y="1539"/>
            <a:chExt cx="4098" cy="2160"/>
          </a:xfrm>
        </p:grpSpPr>
        <p:pic>
          <p:nvPicPr>
            <p:cNvPr id="6" name="图片 5" descr="图片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403" y="1539"/>
              <a:ext cx="3447" cy="2160"/>
            </a:xfrm>
            <a:prstGeom prst="rect">
              <a:avLst/>
            </a:prstGeom>
          </p:spPr>
        </p:pic>
        <p:sp>
          <p:nvSpPr>
            <p:cNvPr id="7" name="文本框 1"/>
            <p:cNvSpPr txBox="1"/>
            <p:nvPr/>
          </p:nvSpPr>
          <p:spPr>
            <a:xfrm>
              <a:off x="11652" y="1910"/>
              <a:ext cx="384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sz="2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+mn-ea"/>
                </a:rPr>
                <a:t>分享交流</a:t>
              </a:r>
              <a:endParaRPr lang="zh-CN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8" name="文本框 12"/>
          <p:cNvSpPr txBox="1"/>
          <p:nvPr/>
        </p:nvSpPr>
        <p:spPr>
          <a:xfrm>
            <a:off x="973340" y="865325"/>
            <a:ext cx="10375900" cy="222131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fontAlgn="auto">
              <a:lnSpc>
                <a:spcPct val="150000"/>
              </a:lnSpc>
            </a:pPr>
            <a:r>
              <a:rPr lang="en-US" altLang="zh-CN" sz="3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     </a:t>
            </a:r>
            <a:r>
              <a:rPr lang="zh-CN" sz="3200" b="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你是否明白同学习作中的想法？如果不明白，怎么修改可以更清晰？你是否赞成习作中的想法？有没有补充？如果不赞成，理由是什么？</a:t>
            </a:r>
            <a:endParaRPr lang="zh-CN" sz="3200" b="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947305" y="3564075"/>
            <a:ext cx="107450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（1）小组交流，推举代表在班内分享，说出你的推荐理由。</a:t>
            </a:r>
            <a:endParaRPr lang="zh-CN" sz="3200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lang="zh-CN" sz="3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（2）带回家读给自己的家人听，请他们说说有没有听明白自己写的内容，有没有更好的表达方法。</a:t>
            </a:r>
            <a:endParaRPr lang="zh-CN" altLang="en-US" sz="3200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50" y="-11356"/>
            <a:ext cx="5262664" cy="50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937250" y="-39828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梳理方法，修改习作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7746"/>
            <a:ext cx="5066675" cy="50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868959" y="-47368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综合建议，完成习作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10" name="文本框 99"/>
          <p:cNvSpPr txBox="1"/>
          <p:nvPr/>
        </p:nvSpPr>
        <p:spPr>
          <a:xfrm>
            <a:off x="1279574" y="537407"/>
            <a:ext cx="9918076" cy="610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0" algn="ctr" fontAlgn="auto">
              <a:lnSpc>
                <a:spcPct val="137000"/>
              </a:lnSpc>
            </a:pPr>
            <a:r>
              <a:rPr sz="3100" b="1" dirty="0" err="1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我有一个想法</a:t>
            </a:r>
            <a:endParaRPr sz="3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l" fontAlgn="auto">
              <a:lnSpc>
                <a:spcPct val="137000"/>
              </a:lnSpc>
            </a:pPr>
            <a:r>
              <a:rPr lang="en-US" sz="3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sz="3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冬天来了，气温越来越低，家里养的宠物猫都穿上了漂亮、暖和的新衣服，整天不是懒洋洋地晒太阳，就是窝在主人的怀里撒娇。可是我们小区里面的几只流浪猫，每天只能顶着一身单薄蓬乱的皮毛，在寒风中冻得瑟瑟发抖，过着食不果腹的日子。我有一个想法，动物是人类的好朋友，我们要帮助它们。</a:t>
            </a:r>
            <a:endParaRPr sz="3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l" fontAlgn="auto">
              <a:lnSpc>
                <a:spcPct val="137000"/>
              </a:lnSpc>
            </a:pPr>
            <a:r>
              <a:rPr lang="en-US" sz="3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sz="31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我们家每天吃不完的饭菜，妈妈就把它们倒进垃圾桶里。我要把剩余的饭菜收起来，给流浪猫吃</a:t>
            </a:r>
            <a:r>
              <a:rPr sz="31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sz="31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-7746"/>
            <a:ext cx="5066675" cy="50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矩形 2"/>
          <p:cNvSpPr/>
          <p:nvPr/>
        </p:nvSpPr>
        <p:spPr>
          <a:xfrm>
            <a:off x="868959" y="-47368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综合建议，完成习作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sp>
        <p:nvSpPr>
          <p:cNvPr id="6" name="文本框 99"/>
          <p:cNvSpPr txBox="1"/>
          <p:nvPr/>
        </p:nvSpPr>
        <p:spPr>
          <a:xfrm>
            <a:off x="935772" y="948206"/>
            <a:ext cx="10411783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0" algn="l" fontAlgn="auto">
              <a:lnSpc>
                <a:spcPct val="150000"/>
              </a:lnSpc>
            </a:pPr>
            <a:r>
              <a:rPr 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于是我和妈妈准备了两个小盆，每天把吃剩的饭菜倒进去，由我晚上送到小区的小树林旁边。我想：那些在垃圾桶里寻找食物的流浪猫们一定会循着香味，把我送给它们的美食争抢着吃得点滴不剩吧，我越想越开心。</a:t>
            </a:r>
            <a:endParaRPr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0" algn="l" fontAlgn="auto">
              <a:lnSpc>
                <a:spcPct val="150000"/>
              </a:lnSpc>
            </a:pPr>
            <a:r>
              <a:rPr 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sz="32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猫是人类的朋友，而且还能为人类捕鼠除害，我们要爱护它们</a:t>
            </a:r>
            <a:r>
              <a:rPr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8375756" y="4780266"/>
            <a:ext cx="2971800" cy="1872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944641" y="4018906"/>
            <a:ext cx="2317115" cy="1672590"/>
            <a:chOff x="6292" y="6020"/>
            <a:chExt cx="3649" cy="2634"/>
          </a:xfrm>
        </p:grpSpPr>
        <p:pic>
          <p:nvPicPr>
            <p:cNvPr id="8" name="图片 7" descr="资源 5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631" y="6020"/>
              <a:ext cx="2310" cy="1463"/>
            </a:xfrm>
            <a:prstGeom prst="rect">
              <a:avLst/>
            </a:prstGeom>
          </p:spPr>
        </p:pic>
        <p:pic>
          <p:nvPicPr>
            <p:cNvPr id="9" name="图片 8" descr="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292" y="6605"/>
              <a:ext cx="2049" cy="2049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7861" y="6605"/>
              <a:ext cx="1851" cy="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600" b="1">
                  <a:solidFill>
                    <a:srgbClr val="00437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想一想</a:t>
              </a:r>
              <a:endParaRPr lang="zh-CN" altLang="en-US" sz="2600" b="1">
                <a:solidFill>
                  <a:srgbClr val="00437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文本框 1"/>
          <p:cNvSpPr txBox="1"/>
          <p:nvPr/>
        </p:nvSpPr>
        <p:spPr>
          <a:xfrm>
            <a:off x="4396255" y="1229185"/>
            <a:ext cx="6886575" cy="4193948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1AD36"/>
            </a:solidFill>
            <a:prstDash val="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 smtClean="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</a:t>
            </a:r>
            <a:r>
              <a:rPr sz="3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这次习作通过与口语交际话题“身边的“小事”紧密联系，让我们注重关心生活中的现象，积极进行思考，并大胆表达想法，提升主动参与社会生活的意识。</a:t>
            </a:r>
            <a:endParaRPr sz="32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585" y="1840055"/>
            <a:ext cx="3133725" cy="217868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" y="-7746"/>
            <a:ext cx="2895986" cy="50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659099" y="-6235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课堂总结</a:t>
            </a:r>
            <a:endParaRPr lang="zh-CN" altLang="en-US" sz="3200" b="1" dirty="0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564554" y="1187405"/>
            <a:ext cx="1152524" cy="3784600"/>
            <a:chOff x="133268" y="940063"/>
            <a:chExt cx="1152612" cy="3784600"/>
          </a:xfrm>
        </p:grpSpPr>
        <p:sp>
          <p:nvSpPr>
            <p:cNvPr id="5" name="左大括号 4"/>
            <p:cNvSpPr/>
            <p:nvPr/>
          </p:nvSpPr>
          <p:spPr>
            <a:xfrm>
              <a:off x="1036941" y="1811918"/>
              <a:ext cx="248939" cy="2040890"/>
            </a:xfrm>
            <a:prstGeom prst="leftBrac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6" name="矩形 1"/>
            <p:cNvSpPr/>
            <p:nvPr/>
          </p:nvSpPr>
          <p:spPr>
            <a:xfrm>
              <a:off x="133268" y="940063"/>
              <a:ext cx="586785" cy="378460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algn="l"/>
              <a:r>
                <a:rPr lang="zh-CN" altLang="en-US" sz="4000" b="1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我有一个想法 </a:t>
              </a:r>
              <a:endParaRPr lang="zh-CN" altLang="en-US" sz="40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4034581" y="1778590"/>
            <a:ext cx="3640382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charset="0"/>
              </a:rPr>
              <a:t>现象、想法写清楚         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charset="0"/>
            </a:endParaRPr>
          </a:p>
        </p:txBody>
      </p:sp>
      <p:sp>
        <p:nvSpPr>
          <p:cNvPr id="8" name="文本框 10"/>
          <p:cNvSpPr txBox="1"/>
          <p:nvPr/>
        </p:nvSpPr>
        <p:spPr>
          <a:xfrm>
            <a:off x="4084110" y="3250520"/>
            <a:ext cx="3590853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Calibri" panose="020F0502020204030204" charset="0"/>
              </a:rPr>
              <a:t>做法、好处点明白   </a:t>
            </a:r>
            <a:endParaRPr lang="zh-CN" altLang="en-US" sz="32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Calibri" panose="020F05020202040302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51337" y="3505350"/>
            <a:ext cx="3037840" cy="248602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-7746"/>
            <a:ext cx="2895986" cy="5078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矩形 13"/>
          <p:cNvSpPr/>
          <p:nvPr/>
        </p:nvSpPr>
        <p:spPr>
          <a:xfrm>
            <a:off x="659099" y="-6235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板书设计</a:t>
            </a:r>
            <a:endParaRPr lang="zh-CN" altLang="en-US" sz="3200" b="1">
              <a:solidFill>
                <a:schemeClr val="bg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  <p:pic>
        <p:nvPicPr>
          <p:cNvPr id="1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496800" y="106807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ags/tag1.xml><?xml version="1.0" encoding="utf-8"?>
<p:tagLst xmlns:p="http://schemas.openxmlformats.org/presentationml/2006/main">
  <p:tag name="KSO_WM_UNIT_TABLE_BEAUTIFY" val="smartTable{6fa4adf6-eff7-43c9-9130-0342410a5b8c}"/>
  <p:tag name="TABLE_AUTOADJUST_FLAG" val="1"/>
  <p:tag name="TABLE_ENDDRAG_ORIGIN_RECT" val="671*211"/>
  <p:tag name="TABLE_ENDDRAG_RECT" val="163*233*671*211"/>
</p:tagLst>
</file>

<file path=ppt/tags/tag2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RhZjA3ZmI3MjNiNTQ2YzAxYjlhNjk1ZWQzOWFhN2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724</Words>
  <Application>WPS 演示</Application>
  <PresentationFormat>自定义</PresentationFormat>
  <Paragraphs>60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方正大黑简体</vt:lpstr>
      <vt:lpstr>黑体</vt:lpstr>
      <vt:lpstr>微软雅黑</vt:lpstr>
      <vt:lpstr>楷体</vt:lpstr>
      <vt:lpstr>Calibri</vt:lpstr>
      <vt:lpstr>Arial</vt:lpstr>
      <vt:lpstr>Arial Unicode MS</vt:lpstr>
      <vt:lpstr>等线 Light</vt:lpstr>
      <vt:lpstr>等线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2022-08-25T11:49:00Z</cp:lastPrinted>
  <dcterms:created xsi:type="dcterms:W3CDTF">2022-08-25T11:49:00Z</dcterms:created>
  <dcterms:modified xsi:type="dcterms:W3CDTF">2023-10-22T06:53:13Z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6D9B3663186542D082028DBF336A1B97_12</vt:lpwstr>
  </property>
  <property fmtid="{D5CDD505-2E9C-101B-9397-08002B2CF9AE}" pid="3" name="KSOProductBuildVer">
    <vt:lpwstr>2052-12.1.0.15712</vt:lpwstr>
  </property>
</Properties>
</file>