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528" r:id="rId3"/>
    <p:sldId id="523" r:id="rId5"/>
    <p:sldId id="282" r:id="rId6"/>
    <p:sldId id="283" r:id="rId7"/>
    <p:sldId id="284" r:id="rId8"/>
    <p:sldId id="529" r:id="rId9"/>
    <p:sldId id="286" r:id="rId10"/>
    <p:sldId id="287" r:id="rId11"/>
    <p:sldId id="530" r:id="rId12"/>
    <p:sldId id="278" r:id="rId13"/>
    <p:sldId id="279" r:id="rId14"/>
    <p:sldId id="266" r:id="rId15"/>
    <p:sldId id="280" r:id="rId16"/>
    <p:sldId id="531" r:id="rId17"/>
    <p:sldId id="435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6B62"/>
    <a:srgbClr val="A99D8F"/>
    <a:srgbClr val="A5998C"/>
    <a:srgbClr val="998F59"/>
    <a:srgbClr val="B84578"/>
    <a:srgbClr val="3EA4A5"/>
    <a:srgbClr val="C8A388"/>
    <a:srgbClr val="F4C633"/>
    <a:srgbClr val="EC9D60"/>
    <a:srgbClr val="DA10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30" autoAdjust="0"/>
    <p:restoredTop sz="94660"/>
  </p:normalViewPr>
  <p:slideViewPr>
    <p:cSldViewPr snapToGrid="0">
      <p:cViewPr>
        <p:scale>
          <a:sx n="100" d="100"/>
          <a:sy n="100" d="100"/>
        </p:scale>
        <p:origin x="-762" y="-2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gs" Target="tags/tag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47D1F-1600-4AFE-8B02-A106C63AB68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71D6AB-A5F1-46D4-9D7A-9D246DFF629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71D6AB-A5F1-46D4-9D7A-9D246DFF62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71D6AB-A5F1-46D4-9D7A-9D246DFF62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71D6AB-A5F1-46D4-9D7A-9D246DFF62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71D6AB-A5F1-46D4-9D7A-9D246DFF62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71D6AB-A5F1-46D4-9D7A-9D246DFF62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94D0-2DB3-4616-B507-45822DA567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FB480-B7FA-45D7-964F-0C2E91971F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E94D0-2DB3-4616-B507-45822DA567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FB480-B7FA-45D7-964F-0C2E91971F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竖排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158755" y="689570"/>
            <a:ext cx="509088" cy="7636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577C3-9B6E-4FC0-9FEB-92939BACB5F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DFCD-05EC-48A1-8960-74142340058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E94D0-2DB3-4616-B507-45822DA56769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FB480-B7FA-45D7-964F-0C2E91971F1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4.png"/><Relationship Id="rId1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microsoft.com/office/2007/relationships/hdphoto" Target="../media/image5.wdp"/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8505443" y="3943350"/>
            <a:ext cx="3619882" cy="2798482"/>
            <a:chOff x="6253044" y="2327707"/>
            <a:chExt cx="6131107" cy="4822133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6253044" y="2327707"/>
              <a:ext cx="3896489" cy="4651928"/>
            </a:xfrm>
            <a:prstGeom prst="rect">
              <a:avLst/>
            </a:prstGeom>
          </p:spPr>
        </p:pic>
        <p:pic>
          <p:nvPicPr>
            <p:cNvPr id="54" name="图片 53" descr="图片包含 人员, 室内&#10;&#10;已生成高可信度的说明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8415501" y="2497912"/>
              <a:ext cx="3968650" cy="4651928"/>
            </a:xfrm>
            <a:prstGeom prst="rect">
              <a:avLst/>
            </a:prstGeom>
          </p:spPr>
        </p:pic>
      </p:grpSp>
      <p:sp>
        <p:nvSpPr>
          <p:cNvPr id="60" name="TextBox 3"/>
          <p:cNvSpPr txBox="1"/>
          <p:nvPr/>
        </p:nvSpPr>
        <p:spPr>
          <a:xfrm>
            <a:off x="3417130" y="2233353"/>
            <a:ext cx="5010728" cy="1446550"/>
          </a:xfrm>
          <a:prstGeom prst="rect">
            <a:avLst/>
          </a:prstGeom>
          <a:noFill/>
          <a:effectLst>
            <a:outerShdw dist="1270000" dir="5400000" sx="134000" sy="134000" algn="t" rotWithShape="0">
              <a:schemeClr val="bg1">
                <a:alpha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b="1" dirty="0" smtClean="0">
                <a:ln w="15875">
                  <a:noFill/>
                </a:ln>
                <a:solidFill>
                  <a:srgbClr val="736B62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掌  声</a:t>
            </a:r>
            <a:endParaRPr lang="zh-CN" altLang="en-US" sz="8800" b="1" dirty="0">
              <a:ln w="15875">
                <a:noFill/>
              </a:ln>
              <a:solidFill>
                <a:srgbClr val="736B62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1" name="TextBox 3"/>
          <p:cNvSpPr txBox="1"/>
          <p:nvPr/>
        </p:nvSpPr>
        <p:spPr>
          <a:xfrm>
            <a:off x="2766332" y="1075998"/>
            <a:ext cx="6312325" cy="584775"/>
          </a:xfrm>
          <a:prstGeom prst="rect">
            <a:avLst/>
          </a:prstGeom>
          <a:noFill/>
          <a:effectLst>
            <a:outerShdw dist="1270000" dir="5400000" sx="134000" sy="134000" algn="t" rotWithShape="0">
              <a:schemeClr val="bg1">
                <a:alpha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小学三年级语文上册课件</a:t>
            </a:r>
            <a:endParaRPr lang="zh-CN" altLang="en-US" sz="3200" dirty="0">
              <a:solidFill>
                <a:schemeClr val="accent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cxnSp>
        <p:nvCxnSpPr>
          <p:cNvPr id="64" name="直接连接符 63"/>
          <p:cNvCxnSpPr/>
          <p:nvPr/>
        </p:nvCxnSpPr>
        <p:spPr>
          <a:xfrm>
            <a:off x="3406221" y="1998230"/>
            <a:ext cx="5032547" cy="0"/>
          </a:xfrm>
          <a:prstGeom prst="line">
            <a:avLst/>
          </a:prstGeom>
          <a:ln>
            <a:solidFill>
              <a:srgbClr val="998F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图片 6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175140" y="4457700"/>
            <a:ext cx="2896130" cy="22442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232367" y="1734793"/>
            <a:ext cx="731193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	</a:t>
            </a:r>
            <a:r>
              <a:rPr lang="zh-CN" altLang="en-US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上小学的时候，我们班有位叫英子的同学。她很文静，总是默默地坐在教室的一角。上课前，她早早地就来到教室，下课后，她又总是最后一个离开。因为她小时候生过病，腿脚落下了残疾，不愿意让别人看见她走路的姿势。</a:t>
            </a:r>
            <a:endParaRPr lang="zh-CN" altLang="en-US" spc="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	</a:t>
            </a:r>
            <a:r>
              <a:rPr lang="zh-CN" altLang="en-US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一天，老师让同学们轮流上讲台讲故事。轮到英子的时候，全班的目光一齐投向了那个角落，英子立刻把头低了下去。老师是刚调来的，还不知道英子的情况。</a:t>
            </a:r>
            <a:endParaRPr lang="en-US" altLang="zh-CN" spc="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67843" y="929982"/>
            <a:ext cx="2142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课文讲解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1667843" y="2476871"/>
            <a:ext cx="1902117" cy="3468925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019550" y="1605602"/>
            <a:ext cx="7599925" cy="452625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672032" y="2647810"/>
            <a:ext cx="64436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英子犹豫了一会儿，慢吞吞地站了起来，眼圈红红的。在全班同学的注视下，她终于一摇一晃地走上了讲台。就在英子刚刚站定的那一刻，教室里骤然间响起了掌声，那掌声热烈而持久。在掌声里，我们看到，英子的泪水流了下来。</a:t>
            </a:r>
            <a:endParaRPr lang="zh-CN" altLang="en-US" spc="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67843" y="929982"/>
            <a:ext cx="2142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课文讲解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1476375" y="2851651"/>
            <a:ext cx="3669214" cy="3076367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21287555">
            <a:off x="4355236" y="477660"/>
            <a:ext cx="7321931" cy="6596444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5613778" y="2140755"/>
            <a:ext cx="480484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掌声渐渐平息，英子也镇定了情绪，开始讲述自己的一个小故事。她的普通话说得很好，声音也十分动听。故事讲完了，教室里又响起了热烈的掌声。英子向大家深深地鞠了一躬，然后，在掌声里一摇一晃地走下了讲台。</a:t>
            </a:r>
            <a:endParaRPr lang="zh-CN" altLang="en-US" sz="2000" spc="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67843" y="929982"/>
            <a:ext cx="2142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拓展阅读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4967" y="2690810"/>
            <a:ext cx="4459141" cy="2945571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832597" y="1997765"/>
            <a:ext cx="57969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6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	</a:t>
            </a:r>
            <a:r>
              <a:rPr lang="zh-CN" altLang="en-US" sz="16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从那以后，英子就像变了一个人似的，不再像以前那么忧郁。她和同学们一起游戏说笑，甚至在一次联欢会上，还让同学们教她跳舞。</a:t>
            </a:r>
            <a:endParaRPr lang="en-US" altLang="zh-CN" sz="1600" spc="3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16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	</a:t>
            </a:r>
            <a:r>
              <a:rPr lang="zh-CN" altLang="en-US" sz="1600" spc="3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几年以后，我们上了不同的中学。英子给我来信说：“我永远不会忘记那掌声，因为它使我明白，同学们并没有歧视我。大家的掌声给了我极大的鼓励，使我鼓起勇气微笑着面对生活。</a:t>
            </a:r>
            <a:endParaRPr lang="zh-CN" altLang="en-US" sz="1600" spc="3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933739" y="1997765"/>
            <a:ext cx="3379688" cy="3863213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667843" y="929982"/>
            <a:ext cx="2142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课文讲解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3"/>
          <p:cNvSpPr txBox="1"/>
          <p:nvPr/>
        </p:nvSpPr>
        <p:spPr>
          <a:xfrm>
            <a:off x="3603198" y="2973539"/>
            <a:ext cx="5010728" cy="1446550"/>
          </a:xfrm>
          <a:prstGeom prst="rect">
            <a:avLst/>
          </a:prstGeom>
          <a:noFill/>
          <a:effectLst>
            <a:outerShdw dist="1270000" dir="5400000" sx="134000" sy="134000" algn="t" rotWithShape="0">
              <a:schemeClr val="bg1">
                <a:alpha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dirty="0">
                <a:ln w="15875">
                  <a:noFill/>
                </a:ln>
                <a:solidFill>
                  <a:srgbClr val="736B62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课后练习</a:t>
            </a:r>
            <a:endParaRPr lang="zh-CN" altLang="en-US" sz="8800" dirty="0">
              <a:ln w="15875">
                <a:noFill/>
              </a:ln>
              <a:solidFill>
                <a:srgbClr val="736B62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" name="TextBox 3"/>
          <p:cNvSpPr txBox="1"/>
          <p:nvPr/>
        </p:nvSpPr>
        <p:spPr>
          <a:xfrm>
            <a:off x="2952400" y="1646321"/>
            <a:ext cx="6312325" cy="707886"/>
          </a:xfrm>
          <a:prstGeom prst="rect">
            <a:avLst/>
          </a:prstGeom>
          <a:noFill/>
          <a:effectLst>
            <a:outerShdw dist="1270000" dir="5400000" sx="134000" sy="134000" algn="t" rotWithShape="0">
              <a:schemeClr val="bg1">
                <a:alpha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dirty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KE HOU LIAN XI</a:t>
            </a:r>
            <a:endParaRPr lang="en-US" altLang="zh-CN" sz="4000" dirty="0">
              <a:solidFill>
                <a:schemeClr val="accent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7832193" y="3429000"/>
            <a:ext cx="4359807" cy="3429000"/>
            <a:chOff x="6253044" y="2327707"/>
            <a:chExt cx="6131107" cy="4822133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6253044" y="2327707"/>
              <a:ext cx="3896489" cy="4651928"/>
            </a:xfrm>
            <a:prstGeom prst="rect">
              <a:avLst/>
            </a:prstGeom>
          </p:spPr>
        </p:pic>
        <p:pic>
          <p:nvPicPr>
            <p:cNvPr id="54" name="图片 53" descr="图片包含 人员, 室内&#10;&#10;已生成高可信度的说明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8415501" y="2497912"/>
              <a:ext cx="3968650" cy="4651928"/>
            </a:xfrm>
            <a:prstGeom prst="rect">
              <a:avLst/>
            </a:prstGeom>
          </p:spPr>
        </p:pic>
      </p:grpSp>
      <p:pic>
        <p:nvPicPr>
          <p:cNvPr id="60" name="图片 59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93093" y="3875016"/>
            <a:ext cx="3430032" cy="2657999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>
            <a:off x="9417862" y="1257656"/>
            <a:ext cx="1662957" cy="1383859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6" cstate="email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>
          <a:xfrm>
            <a:off x="1195425" y="963727"/>
            <a:ext cx="1389463" cy="1677788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3406221" y="2687120"/>
            <a:ext cx="5032547" cy="0"/>
          </a:xfrm>
          <a:prstGeom prst="line">
            <a:avLst/>
          </a:prstGeom>
          <a:ln>
            <a:solidFill>
              <a:srgbClr val="998F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031082" y="1722253"/>
            <a:ext cx="1063704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根据课文内容填空。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457200" indent="-457200">
              <a:lnSpc>
                <a:spcPct val="200000"/>
              </a:lnSpc>
              <a:buAutoNum type="arabicPeriod"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同学们两次用掌声鼓励英子，第一次的掌声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__________________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，英子感动得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______________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，也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______________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；</a:t>
            </a:r>
            <a:endParaRPr lang="en-US" altLang="zh-CN" sz="24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 marL="457200" indent="-457200">
              <a:lnSpc>
                <a:spcPct val="200000"/>
              </a:lnSpc>
              <a:buAutoNum type="arabicPeriod"/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第二次的掌， 英子向大家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___________________________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 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英子给我来信说：“我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____________________________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，因为   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______________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，同学们并没有歧视我。大家的掌声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_________________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，使我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________________________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67843" y="929982"/>
            <a:ext cx="2142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课后练习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3"/>
          <p:cNvSpPr txBox="1"/>
          <p:nvPr/>
        </p:nvSpPr>
        <p:spPr>
          <a:xfrm>
            <a:off x="3603198" y="2973539"/>
            <a:ext cx="5010728" cy="1446550"/>
          </a:xfrm>
          <a:prstGeom prst="rect">
            <a:avLst/>
          </a:prstGeom>
          <a:noFill/>
          <a:effectLst>
            <a:outerShdw dist="1270000" dir="5400000" sx="134000" sy="134000" algn="t" rotWithShape="0">
              <a:schemeClr val="bg1">
                <a:alpha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dirty="0">
                <a:ln w="15875">
                  <a:noFill/>
                </a:ln>
                <a:solidFill>
                  <a:srgbClr val="736B62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教学目标</a:t>
            </a:r>
            <a:endParaRPr lang="zh-CN" altLang="en-US" sz="8800" dirty="0">
              <a:ln w="15875">
                <a:noFill/>
              </a:ln>
              <a:solidFill>
                <a:srgbClr val="736B62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" name="TextBox 3"/>
          <p:cNvSpPr txBox="1"/>
          <p:nvPr/>
        </p:nvSpPr>
        <p:spPr>
          <a:xfrm>
            <a:off x="2952400" y="1646321"/>
            <a:ext cx="6312325" cy="707886"/>
          </a:xfrm>
          <a:prstGeom prst="rect">
            <a:avLst/>
          </a:prstGeom>
          <a:noFill/>
          <a:effectLst>
            <a:outerShdw dist="1270000" dir="5400000" sx="134000" sy="134000" algn="t" rotWithShape="0">
              <a:schemeClr val="bg1">
                <a:alpha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dirty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JIAO XUE MU BIAO</a:t>
            </a:r>
            <a:endParaRPr lang="en-US" altLang="zh-CN" sz="4000" dirty="0">
              <a:solidFill>
                <a:schemeClr val="accent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7832193" y="3429000"/>
            <a:ext cx="4359807" cy="3429000"/>
            <a:chOff x="6253044" y="2327707"/>
            <a:chExt cx="6131107" cy="4822133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6253044" y="2327707"/>
              <a:ext cx="3896489" cy="4651928"/>
            </a:xfrm>
            <a:prstGeom prst="rect">
              <a:avLst/>
            </a:prstGeom>
          </p:spPr>
        </p:pic>
        <p:pic>
          <p:nvPicPr>
            <p:cNvPr id="54" name="图片 53" descr="图片包含 人员, 室内&#10;&#10;已生成高可信度的说明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8415501" y="2497912"/>
              <a:ext cx="3968650" cy="4651928"/>
            </a:xfrm>
            <a:prstGeom prst="rect">
              <a:avLst/>
            </a:prstGeom>
          </p:spPr>
        </p:pic>
      </p:grpSp>
      <p:pic>
        <p:nvPicPr>
          <p:cNvPr id="60" name="图片 59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93093" y="3875016"/>
            <a:ext cx="3430032" cy="2657999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>
            <a:off x="9417862" y="1257656"/>
            <a:ext cx="1662957" cy="1383859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6" cstate="email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>
          <a:xfrm>
            <a:off x="1195425" y="963727"/>
            <a:ext cx="1389463" cy="1677788"/>
          </a:xfrm>
          <a:prstGeom prst="rect">
            <a:avLst/>
          </a:prstGeom>
        </p:spPr>
      </p:pic>
      <p:cxnSp>
        <p:nvCxnSpPr>
          <p:cNvPr id="63" name="直接连接符 62"/>
          <p:cNvCxnSpPr/>
          <p:nvPr/>
        </p:nvCxnSpPr>
        <p:spPr>
          <a:xfrm>
            <a:off x="3406221" y="2687120"/>
            <a:ext cx="5032547" cy="0"/>
          </a:xfrm>
          <a:prstGeom prst="line">
            <a:avLst/>
          </a:prstGeom>
          <a:ln>
            <a:solidFill>
              <a:srgbClr val="998F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7780" y="929982"/>
            <a:ext cx="8150349" cy="5338052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31662" y="2298456"/>
            <a:ext cx="563864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zh-CN" altLang="en-US" spc="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1.</a:t>
            </a:r>
            <a:r>
              <a:rPr lang="zh-CN" altLang="en-US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认识“麻、症”等</a:t>
            </a:r>
            <a:r>
              <a:rPr lang="en-US" altLang="zh-CN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10</a:t>
            </a:r>
            <a:r>
              <a:rPr lang="zh-CN" altLang="en-US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个生字。会写“愿、姿”等</a:t>
            </a:r>
            <a:r>
              <a:rPr lang="en-US" altLang="zh-CN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13</a:t>
            </a:r>
            <a:r>
              <a:rPr lang="zh-CN" altLang="en-US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个字；能正确读写“掌声、文静、愿意”等</a:t>
            </a:r>
            <a:r>
              <a:rPr lang="en-US" altLang="zh-CN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16</a:t>
            </a:r>
            <a:r>
              <a:rPr lang="zh-CN" altLang="en-US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个词语。</a:t>
            </a:r>
            <a:endParaRPr lang="zh-CN" altLang="en-US" spc="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2.</a:t>
            </a:r>
            <a:r>
              <a:rPr lang="zh-CN" altLang="en-US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正确、流利、有感情地朗读课文。</a:t>
            </a:r>
            <a:endParaRPr lang="zh-CN" altLang="en-US" spc="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3.</a:t>
            </a:r>
            <a:r>
              <a:rPr lang="zh-CN" altLang="en-US" spc="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学会尊重别人、关爱别人。特别是给身处困境的人鼓励与帮助。</a:t>
            </a:r>
            <a:endParaRPr lang="zh-CN" altLang="en-US" spc="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67843" y="929982"/>
            <a:ext cx="2142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教学目标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787841" y="1913786"/>
            <a:ext cx="4316379" cy="4014232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872707" y="1707815"/>
            <a:ext cx="2458443" cy="1545221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181666" y="2568412"/>
            <a:ext cx="1840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词语练习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822685" y="611719"/>
            <a:ext cx="1461461" cy="219219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667843" y="929982"/>
            <a:ext cx="2142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教学目标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5725963" y="3145308"/>
            <a:ext cx="4386050" cy="2805950"/>
          </a:xfrm>
          <a:prstGeom prst="rect">
            <a:avLst/>
          </a:prstGeom>
        </p:spPr>
        <p:txBody>
          <a:bodyPr/>
          <a:lstStyle>
            <a:lvl1pPr marL="457200" indent="-4572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4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默默       麻痹症   落下   </a:t>
            </a:r>
            <a:endParaRPr lang="en-US" altLang="zh-CN" sz="2400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buFontTx/>
              <a:buNone/>
            </a:pPr>
            <a:r>
              <a: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残疾       姿势      情况  </a:t>
            </a:r>
            <a:endParaRPr lang="en-US" altLang="zh-CN" sz="2400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buFontTx/>
              <a:buNone/>
            </a:pPr>
            <a:r>
              <a: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慢吞吞    犹豫      骤然    </a:t>
            </a:r>
            <a:endParaRPr lang="en-US" altLang="zh-CN" sz="2400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buFontTx/>
              <a:buNone/>
            </a:pPr>
            <a:r>
              <a: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镇定       情绪      讲述</a:t>
            </a:r>
            <a:endParaRPr lang="en-US" altLang="zh-CN" sz="2400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  <a:p>
            <a:pPr>
              <a:buFontTx/>
              <a:buNone/>
            </a:pPr>
            <a:r>
              <a:rPr lang="zh-CN" altLang="en-US" sz="24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忧郁       歧视       鼓励</a:t>
            </a:r>
            <a:endParaRPr lang="zh-CN" altLang="en-US" sz="2400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3" cstate="email"/>
          <a:srcRect/>
          <a:stretch>
            <a:fillRect/>
          </a:stretch>
        </p:blipFill>
        <p:spPr>
          <a:xfrm>
            <a:off x="1686995" y="3166203"/>
            <a:ext cx="3669214" cy="3076367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703698" y="2707973"/>
            <a:ext cx="2250398" cy="580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掌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[</a:t>
            </a:r>
            <a:r>
              <a:rPr lang="en-US" altLang="zh-CN" sz="2400" spc="600" dirty="0" err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zhǎng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]</a:t>
            </a:r>
            <a:endParaRPr lang="zh-CN" altLang="en-US" sz="2400" spc="6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03698" y="3390353"/>
            <a:ext cx="2250398" cy="580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默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[</a:t>
            </a:r>
            <a:r>
              <a:rPr lang="en-US" altLang="zh-CN" sz="2400" spc="600" dirty="0" err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mò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]</a:t>
            </a:r>
            <a:endParaRPr lang="zh-CN" altLang="en-US" sz="2400" spc="6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03698" y="4068012"/>
            <a:ext cx="2250398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轮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[</a:t>
            </a:r>
            <a:r>
              <a:rPr lang="en-US" altLang="zh-CN" sz="2400" spc="600" dirty="0" err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lún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]</a:t>
            </a:r>
            <a:endParaRPr lang="zh-CN" altLang="en-US" sz="2400" spc="6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754071" y="2707973"/>
            <a:ext cx="2250398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班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[</a:t>
            </a:r>
            <a:r>
              <a:rPr lang="en-US" altLang="zh-CN" sz="2400" spc="600" dirty="0" err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bān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]</a:t>
            </a:r>
            <a:endParaRPr lang="zh-CN" altLang="en-US" sz="2400" spc="6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754071" y="3359480"/>
            <a:ext cx="2250398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腿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[</a:t>
            </a:r>
            <a:r>
              <a:rPr lang="en-US" altLang="zh-CN" sz="2400" spc="600" dirty="0" err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tuǐ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] </a:t>
            </a:r>
            <a:endParaRPr lang="zh-CN" altLang="en-US" sz="2400" spc="6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754071" y="4010987"/>
            <a:ext cx="2250398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投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[</a:t>
            </a:r>
            <a:r>
              <a:rPr lang="en-US" altLang="zh-CN" sz="2400" spc="600" dirty="0" err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tóu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] </a:t>
            </a:r>
            <a:endParaRPr lang="zh-CN" altLang="en-US" sz="2400" spc="6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67843" y="929982"/>
            <a:ext cx="2142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教学目标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703698" y="4750392"/>
            <a:ext cx="2250398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调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[</a:t>
            </a:r>
            <a:r>
              <a:rPr lang="en-US" altLang="zh-CN" sz="2400" spc="600" dirty="0" err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diào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]</a:t>
            </a:r>
            <a:endParaRPr lang="zh-CN" altLang="en-US" sz="2400" spc="6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4071" y="4750392"/>
            <a:ext cx="2250398" cy="580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摇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[</a:t>
            </a:r>
            <a:r>
              <a:rPr lang="en-US" altLang="zh-CN" sz="2400" spc="600" dirty="0" err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yáo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]</a:t>
            </a:r>
            <a:endParaRPr lang="zh-CN" altLang="en-US" sz="2400" spc="6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446586" y="2707973"/>
            <a:ext cx="2250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晃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[</a:t>
            </a:r>
            <a:r>
              <a:rPr lang="en-US" altLang="zh-CN" sz="2400" spc="600" dirty="0" err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huàng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]</a:t>
            </a:r>
            <a:endParaRPr lang="zh-CN" altLang="en-US" sz="2400" spc="6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446586" y="3359480"/>
            <a:ext cx="2250398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烈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[</a:t>
            </a:r>
            <a:r>
              <a:rPr lang="en-US" altLang="zh-CN" sz="2400" spc="600" dirty="0" err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liè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]</a:t>
            </a:r>
            <a:endParaRPr lang="zh-CN" altLang="en-US" sz="2400" spc="6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446586" y="4010987"/>
            <a:ext cx="2250398" cy="581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勇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[</a:t>
            </a:r>
            <a:r>
              <a:rPr lang="en-US" altLang="zh-CN" sz="2400" spc="600" dirty="0" err="1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yǒng</a:t>
            </a:r>
            <a:r>
              <a:rPr lang="en-US" altLang="zh-CN" sz="2400" spc="600" dirty="0"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]</a:t>
            </a:r>
            <a:endParaRPr lang="zh-CN" altLang="en-US" sz="2400" spc="600" dirty="0"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361068" y="1498502"/>
            <a:ext cx="4105204" cy="4345700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1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  <p:bldP spid="18" grpId="0"/>
      <p:bldP spid="19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3"/>
          <p:cNvSpPr txBox="1"/>
          <p:nvPr/>
        </p:nvSpPr>
        <p:spPr>
          <a:xfrm>
            <a:off x="3603198" y="2973539"/>
            <a:ext cx="5010728" cy="1446550"/>
          </a:xfrm>
          <a:prstGeom prst="rect">
            <a:avLst/>
          </a:prstGeom>
          <a:noFill/>
          <a:effectLst>
            <a:outerShdw dist="1270000" dir="5400000" sx="134000" sy="134000" algn="t" rotWithShape="0">
              <a:schemeClr val="bg1">
                <a:alpha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dirty="0">
                <a:ln w="15875">
                  <a:noFill/>
                </a:ln>
                <a:solidFill>
                  <a:srgbClr val="736B62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课前辅导</a:t>
            </a:r>
            <a:endParaRPr lang="zh-CN" altLang="en-US" sz="8800" dirty="0">
              <a:ln w="15875">
                <a:noFill/>
              </a:ln>
              <a:solidFill>
                <a:srgbClr val="736B62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" name="TextBox 3"/>
          <p:cNvSpPr txBox="1"/>
          <p:nvPr/>
        </p:nvSpPr>
        <p:spPr>
          <a:xfrm>
            <a:off x="2952400" y="1646321"/>
            <a:ext cx="6312325" cy="707886"/>
          </a:xfrm>
          <a:prstGeom prst="rect">
            <a:avLst/>
          </a:prstGeom>
          <a:noFill/>
          <a:effectLst>
            <a:outerShdw dist="1270000" dir="5400000" sx="134000" sy="134000" algn="t" rotWithShape="0">
              <a:schemeClr val="bg1">
                <a:alpha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dirty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JIAO XUE MU BIAO</a:t>
            </a:r>
            <a:endParaRPr lang="en-US" altLang="zh-CN" sz="4000" dirty="0">
              <a:solidFill>
                <a:schemeClr val="accent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7832193" y="3429000"/>
            <a:ext cx="4359807" cy="3429000"/>
            <a:chOff x="6253044" y="2327707"/>
            <a:chExt cx="6131107" cy="4822133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6253044" y="2327707"/>
              <a:ext cx="3896489" cy="4651928"/>
            </a:xfrm>
            <a:prstGeom prst="rect">
              <a:avLst/>
            </a:prstGeom>
          </p:spPr>
        </p:pic>
        <p:pic>
          <p:nvPicPr>
            <p:cNvPr id="54" name="图片 53" descr="图片包含 人员, 室内&#10;&#10;已生成高可信度的说明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8415501" y="2497912"/>
              <a:ext cx="3968650" cy="4651928"/>
            </a:xfrm>
            <a:prstGeom prst="rect">
              <a:avLst/>
            </a:prstGeom>
          </p:spPr>
        </p:pic>
      </p:grpSp>
      <p:pic>
        <p:nvPicPr>
          <p:cNvPr id="60" name="图片 59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93093" y="3875016"/>
            <a:ext cx="3430032" cy="2657999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>
            <a:off x="9417862" y="1257656"/>
            <a:ext cx="1662957" cy="1383859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6" cstate="email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>
          <a:xfrm>
            <a:off x="1195425" y="963727"/>
            <a:ext cx="1389463" cy="1677788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3406221" y="2687120"/>
            <a:ext cx="5032547" cy="0"/>
          </a:xfrm>
          <a:prstGeom prst="line">
            <a:avLst/>
          </a:prstGeom>
          <a:ln>
            <a:solidFill>
              <a:srgbClr val="998F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667843" y="929982"/>
            <a:ext cx="2142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课前导读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67844" y="2170448"/>
            <a:ext cx="6628712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spcBef>
                <a:spcPct val="50000"/>
              </a:spcBef>
            </a:pPr>
            <a:r>
              <a:rPr lang="zh-CN" altLang="en-US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我们每个人都听过掌声，有些掌声是你给别人的，有些掌声是别人给你的。</a:t>
            </a:r>
            <a:endParaRPr lang="zh-CN" altLang="en-US" sz="2000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200000"/>
              </a:lnSpc>
              <a:spcBef>
                <a:spcPct val="50000"/>
              </a:spcBef>
            </a:pPr>
            <a:r>
              <a:rPr lang="zh-CN" altLang="en-US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 掌声响起来，你的心情怎样</a:t>
            </a:r>
            <a:r>
              <a:rPr lang="en-US" altLang="zh-CN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?</a:t>
            </a:r>
            <a:r>
              <a:rPr lang="zh-CN" altLang="en-US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（让学生自由说说）</a:t>
            </a:r>
            <a:endParaRPr lang="zh-CN" altLang="en-US" sz="2000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200000"/>
              </a:lnSpc>
              <a:spcBef>
                <a:spcPct val="50000"/>
              </a:spcBef>
            </a:pPr>
            <a:r>
              <a:rPr lang="zh-CN" altLang="en-US" sz="2000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今天我们一起来学习一篇课文，出示课题：“掌声”，齐读课题。</a:t>
            </a:r>
            <a:endParaRPr lang="zh-CN" altLang="en-US" sz="2000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503123" y="1866202"/>
            <a:ext cx="8442543" cy="422144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296555" y="2643275"/>
            <a:ext cx="3180157" cy="2935315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24795" y="2299764"/>
            <a:ext cx="7015854" cy="398447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274042" y="1776544"/>
            <a:ext cx="2570942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spc="3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掌声好处</a:t>
            </a:r>
            <a:endParaRPr lang="zh-CN" altLang="en-US" sz="2800" spc="3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65684" y="2625325"/>
            <a:ext cx="61118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掌声可以使人得到一种自我满足，自尊感和成就感；掌声就是让他知道自己的行为，和自己可以给别人的影响，所以人生是需要一些别人肯定自己的掌声。</a:t>
            </a:r>
            <a:endParaRPr lang="zh-CN" altLang="en-US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pc="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掌声就像在黑暗中的一盏灯，指引你到未来的旅程，掌声就像是一位天使，让你重拾信心，并且让你能继续向前行。</a:t>
            </a:r>
            <a:endParaRPr lang="zh-CN" altLang="en-US" spc="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67843" y="929982"/>
            <a:ext cx="21421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微软雅黑" panose="020B0503020204020204" charset="-122"/>
              </a:rPr>
              <a:t>课前导读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微软雅黑" panose="020B050302020402020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90930" y="3023214"/>
            <a:ext cx="3575142" cy="2904804"/>
          </a:xfrm>
          <a:prstGeom prst="rect">
            <a:avLst/>
          </a:prstGeom>
        </p:spPr>
      </p:pic>
    </p:spTree>
  </p:cSld>
  <p:clrMapOvr>
    <a:masterClrMapping/>
  </p:clrMapOvr>
  <p:transition spd="slow" advClick="0" advTm="9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3"/>
          <p:cNvSpPr txBox="1"/>
          <p:nvPr/>
        </p:nvSpPr>
        <p:spPr>
          <a:xfrm>
            <a:off x="3603198" y="2973539"/>
            <a:ext cx="5010728" cy="1446550"/>
          </a:xfrm>
          <a:prstGeom prst="rect">
            <a:avLst/>
          </a:prstGeom>
          <a:noFill/>
          <a:effectLst>
            <a:outerShdw dist="1270000" dir="5400000" sx="134000" sy="134000" algn="t" rotWithShape="0">
              <a:schemeClr val="bg1">
                <a:alpha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zh-CN" altLang="en-US" sz="8800" dirty="0">
                <a:ln w="15875">
                  <a:noFill/>
                </a:ln>
                <a:solidFill>
                  <a:srgbClr val="736B62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课文讲解</a:t>
            </a:r>
            <a:endParaRPr lang="zh-CN" altLang="en-US" sz="8800" dirty="0">
              <a:ln w="15875">
                <a:noFill/>
              </a:ln>
              <a:solidFill>
                <a:srgbClr val="736B62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5" name="TextBox 3"/>
          <p:cNvSpPr txBox="1"/>
          <p:nvPr/>
        </p:nvSpPr>
        <p:spPr>
          <a:xfrm>
            <a:off x="2952400" y="1646321"/>
            <a:ext cx="6312325" cy="707886"/>
          </a:xfrm>
          <a:prstGeom prst="rect">
            <a:avLst/>
          </a:prstGeom>
          <a:noFill/>
          <a:effectLst>
            <a:outerShdw dist="1270000" dir="5400000" sx="134000" sy="134000" algn="t" rotWithShape="0">
              <a:schemeClr val="bg1">
                <a:alpha val="5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en-US" altLang="zh-CN" sz="4000" dirty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KE WEN JIANG JIE</a:t>
            </a:r>
            <a:endParaRPr lang="en-US" altLang="zh-CN" sz="4000" dirty="0">
              <a:solidFill>
                <a:schemeClr val="accent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7832193" y="3429000"/>
            <a:ext cx="4359807" cy="3429000"/>
            <a:chOff x="6253044" y="2327707"/>
            <a:chExt cx="6131107" cy="4822133"/>
          </a:xfrm>
        </p:grpSpPr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6253044" y="2327707"/>
              <a:ext cx="3896489" cy="4651928"/>
            </a:xfrm>
            <a:prstGeom prst="rect">
              <a:avLst/>
            </a:prstGeom>
          </p:spPr>
        </p:pic>
        <p:pic>
          <p:nvPicPr>
            <p:cNvPr id="54" name="图片 53" descr="图片包含 人员, 室内&#10;&#10;已生成高可信度的说明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 flipH="1">
              <a:off x="8415501" y="2497912"/>
              <a:ext cx="3968650" cy="4651928"/>
            </a:xfrm>
            <a:prstGeom prst="rect">
              <a:avLst/>
            </a:prstGeom>
          </p:spPr>
        </p:pic>
      </p:grpSp>
      <p:pic>
        <p:nvPicPr>
          <p:cNvPr id="60" name="图片 59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693093" y="3875016"/>
            <a:ext cx="3430032" cy="2657999"/>
          </a:xfrm>
          <a:prstGeom prst="rect">
            <a:avLst/>
          </a:prstGeom>
        </p:spPr>
      </p:pic>
      <p:pic>
        <p:nvPicPr>
          <p:cNvPr id="61" name="图片 60"/>
          <p:cNvPicPr>
            <a:picLocks noChangeAspect="1"/>
          </p:cNvPicPr>
          <p:nvPr/>
        </p:nvPicPr>
        <p:blipFill>
          <a:blip r:embed="rId5">
            <a:grayscl/>
          </a:blip>
          <a:stretch>
            <a:fillRect/>
          </a:stretch>
        </p:blipFill>
        <p:spPr>
          <a:xfrm>
            <a:off x="9417862" y="1257656"/>
            <a:ext cx="1662957" cy="1383859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 rotWithShape="1">
          <a:blip r:embed="rId6" cstate="email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>
          <a:xfrm>
            <a:off x="1195425" y="963727"/>
            <a:ext cx="1389463" cy="1677788"/>
          </a:xfrm>
          <a:prstGeom prst="rect">
            <a:avLst/>
          </a:prstGeom>
        </p:spPr>
      </p:pic>
      <p:cxnSp>
        <p:nvCxnSpPr>
          <p:cNvPr id="10" name="直接连接符 9"/>
          <p:cNvCxnSpPr/>
          <p:nvPr/>
        </p:nvCxnSpPr>
        <p:spPr>
          <a:xfrm>
            <a:off x="3406221" y="2687120"/>
            <a:ext cx="5032547" cy="0"/>
          </a:xfrm>
          <a:prstGeom prst="line">
            <a:avLst/>
          </a:prstGeom>
          <a:ln>
            <a:solidFill>
              <a:srgbClr val="998F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1378</Words>
  <Application>WPS 演示</Application>
  <PresentationFormat>自定义</PresentationFormat>
  <Paragraphs>98</Paragraphs>
  <Slides>15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Arial</vt:lpstr>
      <vt:lpstr>宋体</vt:lpstr>
      <vt:lpstr>Wingdings</vt:lpstr>
      <vt:lpstr>微软雅黑</vt:lpstr>
      <vt:lpstr>Arial</vt:lpstr>
      <vt:lpstr>Arial Unicode MS</vt:lpstr>
      <vt:lpstr>等线 Light</vt:lpstr>
      <vt:lpstr>等线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第一PPT模板网-WWW.1PPT.COM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206</cp:revision>
  <dcterms:created xsi:type="dcterms:W3CDTF">2021-06-24T10:08:00Z</dcterms:created>
  <dcterms:modified xsi:type="dcterms:W3CDTF">2023-10-22T06:55:08Z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57AE7421B429455091C7F9084FBBA500_12</vt:lpwstr>
  </property>
  <property fmtid="{D5CDD505-2E9C-101B-9397-08002B2CF9AE}" pid="3" name="KSOProductBuildVer">
    <vt:lpwstr>2052-12.1.0.15712</vt:lpwstr>
  </property>
</Properties>
</file>