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07" r:id="rId3"/>
    <p:sldId id="308" r:id="rId5"/>
    <p:sldId id="309" r:id="rId6"/>
    <p:sldId id="280" r:id="rId7"/>
    <p:sldId id="282" r:id="rId8"/>
    <p:sldId id="310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291" r:id="rId18"/>
    <p:sldId id="292" r:id="rId19"/>
    <p:sldId id="293" r:id="rId20"/>
    <p:sldId id="294" r:id="rId21"/>
    <p:sldId id="311" r:id="rId22"/>
    <p:sldId id="295" r:id="rId23"/>
    <p:sldId id="296" r:id="rId24"/>
    <p:sldId id="297" r:id="rId25"/>
    <p:sldId id="312" r:id="rId26"/>
    <p:sldId id="298" r:id="rId27"/>
    <p:sldId id="299" r:id="rId28"/>
    <p:sldId id="300" r:id="rId29"/>
  </p:sldIdLst>
  <p:sldSz cx="12192000" cy="6858000"/>
  <p:notesSz cx="6858000" cy="9144000"/>
  <p:custDataLst>
    <p:tags r:id="rId33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124"/>
    <a:srgbClr val="EF7509"/>
    <a:srgbClr val="8CC5B1"/>
    <a:srgbClr val="202E4A"/>
    <a:srgbClr val="68BC9E"/>
    <a:srgbClr val="FEFEFE"/>
    <a:srgbClr val="009459"/>
    <a:srgbClr val="0086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76" autoAdjust="0"/>
  </p:normalViewPr>
  <p:slideViewPr>
    <p:cSldViewPr snapToGrid="0">
      <p:cViewPr>
        <p:scale>
          <a:sx n="90" d="100"/>
          <a:sy n="90" d="100"/>
        </p:scale>
        <p:origin x="-1338" y="-522"/>
      </p:cViewPr>
      <p:guideLst>
        <p:guide orient="horz" pos="215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321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3" Type="http://schemas.openxmlformats.org/officeDocument/2006/relationships/tags" Target="tags/tag13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fld id="{49C85078-92D5-4468-9D0C-58775DE82BF4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1946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9B3D8E30-5430-46C7-BBFA-F4DFAEB6B1E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2150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AEF03B2B-9B9B-4DE3-AFE7-09D240C330A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2355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6D7F2B5D-4026-4443-B7FF-8BC278E31CE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2765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25529F9D-6484-4FD5-99CE-CCDC9771D7F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4198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9D4F0CF0-E6A9-4833-BD80-87A381F1CBB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4710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6F528655-ACA1-4A73-81EA-55B12885EC4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50179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522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096C98ED-CAF4-47F8-9D53-9BCB01856DF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CCDD8D99-45A1-4A9B-A0A6-BF376D20B05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74691061-B31F-4DAE-BB9D-CE86178C77F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90E6CEEB-9B40-4E98-A40A-67D3C144F6D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E7548CD4-85B0-4894-A135-66A0BF22099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736C6ED8-D6E6-4333-9F5C-8BC1ED44318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62D2509C-2C78-4D06-B902-1C4D389E7B3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A44A80B0-8BFF-4296-A466-A5B4ED37A48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0F15F38F-642C-4E6C-8019-ACEE829D959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0F9479D9-A084-4F5E-8760-D8771E180BB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A2B077B5-6A48-400A-99DB-C147ED4802A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8611CE1B-7529-4660-9CBE-33126EA5453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BD17FF16-24FE-4B1A-A776-B597A8FD614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995E1131-5AB9-40D2-8676-70A6DEA293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B5828654-9A3C-46DD-AE26-2D5B0BAF446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image" Target="../media/image2.png"/><Relationship Id="rId16" Type="http://schemas.openxmlformats.org/officeDocument/2006/relationships/image" Target="../media/image1.jpeg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8" descr="45"/>
          <p:cNvPicPr>
            <a:picLocks noChangeAspect="1" noChangeArrowheads="1"/>
          </p:cNvPicPr>
          <p:nvPr userDrawn="1"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-9525" y="-31750"/>
            <a:ext cx="12211050" cy="690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组合 12"/>
          <p:cNvGrpSpPr/>
          <p:nvPr userDrawn="1"/>
        </p:nvGrpSpPr>
        <p:grpSpPr bwMode="auto">
          <a:xfrm flipH="1">
            <a:off x="234950" y="217488"/>
            <a:ext cx="11722100" cy="6410325"/>
            <a:chOff x="234950" y="216885"/>
            <a:chExt cx="11722101" cy="6392551"/>
          </a:xfrm>
        </p:grpSpPr>
        <p:sp>
          <p:nvSpPr>
            <p:cNvPr id="14" name="圆角矩形 1"/>
            <p:cNvSpPr/>
            <p:nvPr/>
          </p:nvSpPr>
          <p:spPr>
            <a:xfrm>
              <a:off x="234950" y="216885"/>
              <a:ext cx="11722101" cy="6392551"/>
            </a:xfrm>
            <a:prstGeom prst="roundRect">
              <a:avLst>
                <a:gd name="adj" fmla="val 1474"/>
              </a:avLst>
            </a:prstGeom>
            <a:blipFill dpi="0" rotWithShape="1">
              <a:blip r:embed="rId17" cstate="email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sz="2095" noProof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5" name="圆角矩形 1"/>
            <p:cNvSpPr/>
            <p:nvPr/>
          </p:nvSpPr>
          <p:spPr>
            <a:xfrm>
              <a:off x="382587" y="375195"/>
              <a:ext cx="11426826" cy="6079098"/>
            </a:xfrm>
            <a:prstGeom prst="roundRect">
              <a:avLst>
                <a:gd name="adj" fmla="val 147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sz="2095" noProof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7330" indent="-22733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4530" indent="-22733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30" indent="-22733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930" indent="-22733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0" indent="-22733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4.xml"/><Relationship Id="rId8" Type="http://schemas.openxmlformats.org/officeDocument/2006/relationships/tags" Target="../tags/tag3.xml"/><Relationship Id="rId7" Type="http://schemas.openxmlformats.org/officeDocument/2006/relationships/tags" Target="../tags/tag2.xml"/><Relationship Id="rId6" Type="http://schemas.openxmlformats.org/officeDocument/2006/relationships/tags" Target="../tags/tag1.xml"/><Relationship Id="rId5" Type="http://schemas.openxmlformats.org/officeDocument/2006/relationships/slide" Target="slide19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9" Type="http://schemas.openxmlformats.org/officeDocument/2006/relationships/notesSlide" Target="../notesSlides/notesSlide2.xml"/><Relationship Id="rId18" Type="http://schemas.openxmlformats.org/officeDocument/2006/relationships/slideLayout" Target="../slideLayouts/slideLayout2.xml"/><Relationship Id="rId17" Type="http://schemas.openxmlformats.org/officeDocument/2006/relationships/tags" Target="../tags/tag12.xml"/><Relationship Id="rId16" Type="http://schemas.openxmlformats.org/officeDocument/2006/relationships/tags" Target="../tags/tag11.xml"/><Relationship Id="rId15" Type="http://schemas.openxmlformats.org/officeDocument/2006/relationships/tags" Target="../tags/tag10.xml"/><Relationship Id="rId14" Type="http://schemas.openxmlformats.org/officeDocument/2006/relationships/tags" Target="../tags/tag9.xml"/><Relationship Id="rId13" Type="http://schemas.openxmlformats.org/officeDocument/2006/relationships/tags" Target="../tags/tag8.xml"/><Relationship Id="rId12" Type="http://schemas.openxmlformats.org/officeDocument/2006/relationships/tags" Target="../tags/tag7.xml"/><Relationship Id="rId11" Type="http://schemas.openxmlformats.org/officeDocument/2006/relationships/tags" Target="../tags/tag6.xml"/><Relationship Id="rId10" Type="http://schemas.openxmlformats.org/officeDocument/2006/relationships/tags" Target="../tags/tag5.xml"/><Relationship Id="rId1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3" descr="4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-9525" y="-31750"/>
            <a:ext cx="12211050" cy="690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图片 1" descr="4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6350" y="5654675"/>
            <a:ext cx="1221105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图片 2" descr="4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96975" y="1173163"/>
            <a:ext cx="10085388" cy="406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图片 4" descr="4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95600" y="274638"/>
            <a:ext cx="6688138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图片 6" descr="45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73575" y="3763963"/>
            <a:ext cx="64135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9" name="文本框 9"/>
          <p:cNvSpPr txBox="1">
            <a:spLocks noChangeArrowheads="1"/>
          </p:cNvSpPr>
          <p:nvPr/>
        </p:nvSpPr>
        <p:spPr bwMode="auto">
          <a:xfrm>
            <a:off x="3232150" y="409575"/>
            <a:ext cx="47625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chemeClr val="bg1"/>
                </a:solidFill>
                <a:latin typeface="字魂59号-创粗黑"/>
                <a:ea typeface="字魂59号-创粗黑"/>
                <a:cs typeface="字魂59号-创粗黑"/>
              </a:rPr>
              <a:t>好</a:t>
            </a:r>
            <a:endParaRPr lang="zh-CN" altLang="en-US" sz="2800">
              <a:solidFill>
                <a:schemeClr val="bg1"/>
              </a:solidFill>
              <a:latin typeface="字魂59号-创粗黑"/>
              <a:ea typeface="字魂59号-创粗黑"/>
              <a:cs typeface="字魂59号-创粗黑"/>
            </a:endParaRPr>
          </a:p>
        </p:txBody>
      </p:sp>
      <p:sp>
        <p:nvSpPr>
          <p:cNvPr id="18440" name="文本框 10"/>
          <p:cNvSpPr txBox="1">
            <a:spLocks noChangeArrowheads="1"/>
          </p:cNvSpPr>
          <p:nvPr/>
        </p:nvSpPr>
        <p:spPr bwMode="auto">
          <a:xfrm>
            <a:off x="3927475" y="409575"/>
            <a:ext cx="5461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chemeClr val="bg1"/>
                </a:solidFill>
                <a:latin typeface="字魂59号-创粗黑"/>
                <a:ea typeface="字魂59号-创粗黑"/>
                <a:cs typeface="字魂59号-创粗黑"/>
              </a:rPr>
              <a:t>好</a:t>
            </a:r>
            <a:endParaRPr lang="zh-CN" altLang="en-US" sz="2800">
              <a:solidFill>
                <a:schemeClr val="bg1"/>
              </a:solidFill>
              <a:latin typeface="字魂59号-创粗黑"/>
              <a:ea typeface="字魂59号-创粗黑"/>
              <a:cs typeface="字魂59号-创粗黑"/>
            </a:endParaRPr>
          </a:p>
        </p:txBody>
      </p:sp>
      <p:sp>
        <p:nvSpPr>
          <p:cNvPr id="18441" name="文本框 11"/>
          <p:cNvSpPr txBox="1">
            <a:spLocks noChangeArrowheads="1"/>
          </p:cNvSpPr>
          <p:nvPr/>
        </p:nvSpPr>
        <p:spPr bwMode="auto">
          <a:xfrm>
            <a:off x="4583113" y="409575"/>
            <a:ext cx="5461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chemeClr val="bg1"/>
                </a:solidFill>
                <a:latin typeface="字魂59号-创粗黑"/>
                <a:ea typeface="字魂59号-创粗黑"/>
                <a:cs typeface="字魂59号-创粗黑"/>
              </a:rPr>
              <a:t>学</a:t>
            </a:r>
            <a:endParaRPr lang="zh-CN" altLang="en-US" sz="2800">
              <a:solidFill>
                <a:schemeClr val="bg1"/>
              </a:solidFill>
              <a:latin typeface="字魂59号-创粗黑"/>
              <a:ea typeface="字魂59号-创粗黑"/>
              <a:cs typeface="字魂59号-创粗黑"/>
            </a:endParaRPr>
          </a:p>
        </p:txBody>
      </p:sp>
      <p:sp>
        <p:nvSpPr>
          <p:cNvPr id="18442" name="文本框 12"/>
          <p:cNvSpPr txBox="1">
            <a:spLocks noChangeArrowheads="1"/>
          </p:cNvSpPr>
          <p:nvPr/>
        </p:nvSpPr>
        <p:spPr bwMode="auto">
          <a:xfrm>
            <a:off x="5273675" y="409575"/>
            <a:ext cx="5461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chemeClr val="bg1"/>
                </a:solidFill>
                <a:latin typeface="字魂59号-创粗黑"/>
                <a:ea typeface="字魂59号-创粗黑"/>
                <a:cs typeface="字魂59号-创粗黑"/>
              </a:rPr>
              <a:t>习</a:t>
            </a:r>
            <a:endParaRPr lang="zh-CN" altLang="en-US" sz="2800">
              <a:solidFill>
                <a:schemeClr val="bg1"/>
              </a:solidFill>
              <a:latin typeface="字魂59号-创粗黑"/>
              <a:ea typeface="字魂59号-创粗黑"/>
              <a:cs typeface="字魂59号-创粗黑"/>
            </a:endParaRPr>
          </a:p>
        </p:txBody>
      </p:sp>
      <p:sp>
        <p:nvSpPr>
          <p:cNvPr id="18443" name="文本框 13"/>
          <p:cNvSpPr txBox="1">
            <a:spLocks noChangeArrowheads="1"/>
          </p:cNvSpPr>
          <p:nvPr/>
        </p:nvSpPr>
        <p:spPr bwMode="auto">
          <a:xfrm>
            <a:off x="6675438" y="409575"/>
            <a:ext cx="5476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chemeClr val="bg1"/>
                </a:solidFill>
                <a:latin typeface="字魂59号-创粗黑"/>
                <a:ea typeface="字魂59号-创粗黑"/>
                <a:cs typeface="字魂59号-创粗黑"/>
              </a:rPr>
              <a:t>天</a:t>
            </a:r>
            <a:endParaRPr lang="zh-CN" altLang="en-US" sz="2800">
              <a:solidFill>
                <a:schemeClr val="bg1"/>
              </a:solidFill>
              <a:latin typeface="字魂59号-创粗黑"/>
              <a:ea typeface="字魂59号-创粗黑"/>
              <a:cs typeface="字魂59号-创粗黑"/>
            </a:endParaRPr>
          </a:p>
        </p:txBody>
      </p:sp>
      <p:sp>
        <p:nvSpPr>
          <p:cNvPr id="18444" name="文本框 14"/>
          <p:cNvSpPr txBox="1">
            <a:spLocks noChangeArrowheads="1"/>
          </p:cNvSpPr>
          <p:nvPr/>
        </p:nvSpPr>
        <p:spPr bwMode="auto">
          <a:xfrm>
            <a:off x="7340600" y="409575"/>
            <a:ext cx="5476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chemeClr val="bg1"/>
                </a:solidFill>
                <a:latin typeface="字魂59号-创粗黑"/>
                <a:ea typeface="字魂59号-创粗黑"/>
                <a:cs typeface="字魂59号-创粗黑"/>
              </a:rPr>
              <a:t>天</a:t>
            </a:r>
            <a:endParaRPr lang="zh-CN" altLang="en-US" sz="2800">
              <a:solidFill>
                <a:schemeClr val="bg1"/>
              </a:solidFill>
              <a:latin typeface="字魂59号-创粗黑"/>
              <a:ea typeface="字魂59号-创粗黑"/>
              <a:cs typeface="字魂59号-创粗黑"/>
            </a:endParaRPr>
          </a:p>
        </p:txBody>
      </p:sp>
      <p:sp>
        <p:nvSpPr>
          <p:cNvPr id="18445" name="文本框 15"/>
          <p:cNvSpPr txBox="1">
            <a:spLocks noChangeArrowheads="1"/>
          </p:cNvSpPr>
          <p:nvPr/>
        </p:nvSpPr>
        <p:spPr bwMode="auto">
          <a:xfrm>
            <a:off x="8051800" y="409575"/>
            <a:ext cx="5476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chemeClr val="bg1"/>
                </a:solidFill>
                <a:latin typeface="字魂59号-创粗黑"/>
                <a:ea typeface="字魂59号-创粗黑"/>
                <a:cs typeface="字魂59号-创粗黑"/>
              </a:rPr>
              <a:t>学</a:t>
            </a:r>
            <a:endParaRPr lang="zh-CN" altLang="en-US" sz="2800">
              <a:solidFill>
                <a:schemeClr val="bg1"/>
              </a:solidFill>
              <a:latin typeface="字魂59号-创粗黑"/>
              <a:ea typeface="字魂59号-创粗黑"/>
              <a:cs typeface="字魂59号-创粗黑"/>
            </a:endParaRPr>
          </a:p>
        </p:txBody>
      </p:sp>
      <p:sp>
        <p:nvSpPr>
          <p:cNvPr id="18446" name="文本框 16"/>
          <p:cNvSpPr txBox="1">
            <a:spLocks noChangeArrowheads="1"/>
          </p:cNvSpPr>
          <p:nvPr/>
        </p:nvSpPr>
        <p:spPr bwMode="auto">
          <a:xfrm>
            <a:off x="8743950" y="409575"/>
            <a:ext cx="5461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chemeClr val="bg1"/>
                </a:solidFill>
                <a:latin typeface="字魂59号-创粗黑"/>
                <a:ea typeface="字魂59号-创粗黑"/>
                <a:cs typeface="字魂59号-创粗黑"/>
              </a:rPr>
              <a:t>习</a:t>
            </a:r>
            <a:endParaRPr lang="zh-CN" altLang="en-US" sz="2800">
              <a:solidFill>
                <a:schemeClr val="bg1"/>
              </a:solidFill>
              <a:latin typeface="字魂59号-创粗黑"/>
              <a:ea typeface="字魂59号-创粗黑"/>
              <a:cs typeface="字魂59号-创粗黑"/>
            </a:endParaRPr>
          </a:p>
        </p:txBody>
      </p:sp>
      <p:sp>
        <p:nvSpPr>
          <p:cNvPr id="18447" name="文本框 6"/>
          <p:cNvSpPr txBox="1">
            <a:spLocks noChangeArrowheads="1"/>
          </p:cNvSpPr>
          <p:nvPr/>
        </p:nvSpPr>
        <p:spPr bwMode="auto">
          <a:xfrm>
            <a:off x="2101850" y="1797050"/>
            <a:ext cx="82772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7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那次玩得真高兴</a:t>
            </a:r>
            <a:endParaRPr lang="zh-CN" altLang="en-US" sz="7200" b="1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414838" y="3243263"/>
            <a:ext cx="3225800" cy="452437"/>
          </a:xfrm>
          <a:prstGeom prst="rect">
            <a:avLst/>
          </a:prstGeom>
          <a:solidFill>
            <a:srgbClr val="CECB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8449" name="文本框 19"/>
          <p:cNvSpPr txBox="1">
            <a:spLocks noChangeArrowheads="1"/>
          </p:cNvSpPr>
          <p:nvPr/>
        </p:nvSpPr>
        <p:spPr bwMode="auto">
          <a:xfrm>
            <a:off x="4457700" y="3305175"/>
            <a:ext cx="31400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16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人教版三年级语文上册课件</a:t>
            </a:r>
            <a:endParaRPr lang="zh-CN" altLang="en-US" sz="160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文本框 99"/>
          <p:cNvSpPr txBox="1">
            <a:spLocks noChangeArrowheads="1"/>
          </p:cNvSpPr>
          <p:nvPr/>
        </p:nvSpPr>
        <p:spPr bwMode="auto">
          <a:xfrm>
            <a:off x="573088" y="1152525"/>
            <a:ext cx="11012487" cy="424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zh-CN" sz="2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我把沙包扔进了第一个方块，然后身轻如燕地接连跳过了第一个和第二大方块，又跳进了第三个、第四个、第五个——返回时，跳过第二个方块时，我先稳住身子，慢慢地弯下腰，捡起沙包来，再跳回起点。这样跳了几个来回，我真的很累。由于我心里着急，结果没有瞄准，扔出了方块，只好把沙包递给妈妈。我“悲喜交集”，高兴的是我可以休息一会儿，不高兴的是，只要妈妈一上，我胜利的机会几乎就要消失。我心里默默的祈祷：老天爷，赶快让妈妈扔不准吧！老天爷好像听到了我的“祷告”。这一轮，妈妈果然没扔着。我站在起点，静下心来，瞄准方块，一扔。后面几次，我全部都扔进了方块。</a:t>
            </a:r>
            <a:endParaRPr lang="zh-CN" altLang="zh-CN" sz="2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这件事虽然过去了很久，但它就像是发生在昨天一样历历在目。这就是我玩得最开心的事。</a:t>
            </a:r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文本框 99"/>
          <p:cNvSpPr txBox="1">
            <a:spLocks noChangeArrowheads="1"/>
          </p:cNvSpPr>
          <p:nvPr/>
        </p:nvSpPr>
        <p:spPr bwMode="auto">
          <a:xfrm>
            <a:off x="509588" y="1960563"/>
            <a:ext cx="5800725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3.</a:t>
            </a:r>
            <a:r>
              <a:rPr lang="zh-CN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玩的真高兴</a:t>
            </a:r>
            <a:endParaRPr lang="zh-CN" altLang="zh-CN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“啊，玩的真高兴！”我不由自主的发出赞叹。现在想想还记忆犹新。</a:t>
            </a:r>
            <a:endParaRPr lang="en-US" altLang="zh-CN" sz="2000" b="1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sz="20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那一次，上海下了一场大雪。我小时候，最喜欢出门玩雪，于是我叫了附近好些同学来玩打雪仗。我们分成两个队。分别叫“无畏”队和“飞鹰”队。</a:t>
            </a:r>
            <a:endParaRPr lang="zh-CN" altLang="zh-CN" sz="2000" b="1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771" name="图片 46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125" y="2049463"/>
            <a:ext cx="4699000" cy="333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文本框 99"/>
          <p:cNvSpPr txBox="1">
            <a:spLocks noChangeArrowheads="1"/>
          </p:cNvSpPr>
          <p:nvPr/>
        </p:nvSpPr>
        <p:spPr bwMode="auto">
          <a:xfrm>
            <a:off x="557213" y="950913"/>
            <a:ext cx="11077575" cy="517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zh-CN" sz="2000" b="1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我们在一个小山举行。打雪仗开始了。我被分到了“无畏队”。我们两个人造雪球，其余三个人则冲向“敌人”，“敌人”发现时已经晚了。我们已经进入了他们的“老巢”。可还是顾一帆眼疾手快，忙用鞋踢雪，可正在这时鞋带没系好，结果不但摔跤了，而且鞋也“飞”了。正好打在自己队员——王一豪身上。结果我们大家都哈哈大笑起来。我们只见王一豪真是哭笑不得，最后脑凶成怒，和顾一帆打了起来。我们趁这个机会，直接扔出所有“子弹”。把人家打的屁滚尿流。王一豪和顾一帆这才回过神来，继续战斗。可惜我们射击技术比对手烂一些，所以浪费了很多“子弹”。人家为了报仇，也冲了过来。我们个个下的惊慌失措。我们只好使出绝招之——滚地功</a:t>
            </a:r>
            <a:r>
              <a:rPr lang="zh-CN" altLang="en-US" sz="20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zh-CN" sz="20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我们两个人滚了出去。把对方的人压下了“悬崖”。正巧有一个路人经过，我们把他压倒了。我们又大笑起来，肚子也笑疼了。可正在这时，家长叫我们回家吃饭，我们只好散了。</a:t>
            </a:r>
            <a:r>
              <a:rPr lang="en-US" altLang="zh-CN" sz="20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sz="20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“啊，玩的真高兴！”</a:t>
            </a:r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46150" y="1266825"/>
            <a:ext cx="10383838" cy="3600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266700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en-US" sz="2000" b="1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4.</a:t>
            </a:r>
            <a:r>
              <a:rPr lang="zh-CN" sz="2000" b="1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玩得真高兴</a:t>
            </a:r>
            <a:endParaRPr lang="zh-CN" sz="2000" b="1" noProof="1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266700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sz="2000" b="1" noProof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国庆节前，我一直盼望着快快到国庆节，因为国庆节可以放一个星期的假，放假期间我可以痛痛快快地玩。果然不出我所料，这个假期我玩得真高兴。因为我和爸爸妈妈去了共青森林公园。一下车，我就觉得公园非常大，游乐项目特别多，岂不是天助我也！里面的游乐项目使我们玩得真高兴，但是令我印象最深刻的项目还是勇敢者道路。</a:t>
            </a:r>
            <a:endParaRPr lang="zh-CN" sz="2000" b="1" noProof="1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266700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sz="2000" b="1" noProof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我们开始了勇敢者道路的旅行。一进门，我就发现了里面有一个小花园，花园里有这似乎走不完的路。</a:t>
            </a:r>
            <a:endParaRPr lang="zh-CN" sz="1050" noProof="1">
              <a:solidFill>
                <a:srgbClr val="333333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文本框 99"/>
          <p:cNvSpPr txBox="1">
            <a:spLocks noChangeArrowheads="1"/>
          </p:cNvSpPr>
          <p:nvPr/>
        </p:nvSpPr>
        <p:spPr bwMode="auto">
          <a:xfrm>
            <a:off x="936625" y="1116013"/>
            <a:ext cx="6440488" cy="471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zh-CN" sz="2000" b="1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我们开始走了，眼前看见的是要我们爬上一堵墙，再扶着梯子爬下去，最后从一个小洞里钻出来。我看完之后，惊讶地说：“这恐怕有生命危险吧？”但妈妈鼓励我说：“没事的，你一定能 成功，走吧！”我叫妈妈看着我，自己走了过去。我们过了一关又一关，不满意的就是最后不让儿童过河。只能眼睁睁地看着爸爸坐着皮筏艇过去，踩着水上踏板高高兴兴地回来。</a:t>
            </a:r>
            <a:endParaRPr lang="zh-CN" altLang="zh-CN" sz="2000" b="1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我觉得这个公园使我玩得非常高兴，但我盼望着下次能玩得更痛快一些。</a:t>
            </a:r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C3C3C3">
                  <a:alpha val="100000"/>
                </a:srgbClr>
              </a:clrFrom>
              <a:clrTo>
                <a:srgbClr val="C3C3C3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747241" y="1795628"/>
            <a:ext cx="3560444" cy="2839082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文本框 99"/>
          <p:cNvSpPr txBox="1">
            <a:spLocks noChangeArrowheads="1"/>
          </p:cNvSpPr>
          <p:nvPr/>
        </p:nvSpPr>
        <p:spPr bwMode="auto">
          <a:xfrm>
            <a:off x="4083050" y="1681163"/>
            <a:ext cx="7791450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6700" indent="-2667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5.</a:t>
            </a:r>
            <a:r>
              <a:rPr lang="zh-CN" altLang="zh-CN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玩得真高兴</a:t>
            </a:r>
            <a:endParaRPr lang="zh-CN" altLang="zh-CN" sz="20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我给你们讲讲我们那一天在申隆生态园的游玩情景吧！</a:t>
            </a:r>
            <a:endParaRPr lang="zh-CN" altLang="zh-CN" sz="2000" b="1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秋游的前一天晚上我差了很多很多有关申隆生态园的资料，那里有</a:t>
            </a:r>
            <a:r>
              <a:rPr lang="en-US" altLang="zh-CN" sz="20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b="1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滑草，鸟类表演，采摘桔子等游玩项目。</a:t>
            </a:r>
            <a:endParaRPr lang="zh-CN" altLang="zh-CN" sz="2000" b="1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秋游那一天，我兴奋得很早就从床上跳了起来，八点钟到了，我</a:t>
            </a:r>
            <a:r>
              <a:rPr lang="en-US" altLang="zh-CN" sz="20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2000" b="1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们随着车子出发了。终于熬过了漫长的一个小时时间，到达了申隆</a:t>
            </a:r>
            <a:endParaRPr lang="en-US" altLang="zh-CN" sz="2000" b="1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生态园。</a:t>
            </a:r>
            <a:endParaRPr lang="zh-CN" altLang="zh-CN" sz="2000" b="1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6867" name="图片 46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60438" y="2522538"/>
            <a:ext cx="2714625" cy="192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文本框 99"/>
          <p:cNvSpPr txBox="1">
            <a:spLocks noChangeArrowheads="1"/>
          </p:cNvSpPr>
          <p:nvPr/>
        </p:nvSpPr>
        <p:spPr bwMode="auto">
          <a:xfrm>
            <a:off x="688975" y="2252663"/>
            <a:ext cx="11080750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6700" indent="-2667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zh-CN" sz="2000" b="1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20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zh-CN" sz="20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一天，我觉得最开心的游乐项目就是坐快艇了。快艇在水面上一起一浮，溅起了一大片水花，还直往我身上飞来。冰凉的水洒在我的身体上，简直是无比的凉爽。快艇在风平浪静的水面上飞驰，两岸的景色一会儿迎面扑来，一会儿又快速退去。这时，一丝丝阳光照在水面上，粼粼的波光分外美丽，一下子就把我迷住了。这是多么的美妙啊！</a:t>
            </a:r>
            <a:endParaRPr lang="zh-CN" altLang="zh-CN" sz="2000" b="1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20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zh-CN" sz="20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除了坐快艇，我们还看了鸟类“表演”，鸟类表演了骑自行车、跳舞等等。后来我们还走了“勇敢者之路”，进行了摘桔子的活动。</a:t>
            </a:r>
            <a:endParaRPr lang="zh-CN" altLang="zh-CN" sz="2000" b="1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zh-CN" sz="20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今天，我们玩得可真高兴啊！</a:t>
            </a:r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4447496" y="437566"/>
            <a:ext cx="3563621" cy="2094228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587500" y="2298700"/>
            <a:ext cx="5080000" cy="1754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266700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en-US" sz="2000" b="1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6.</a:t>
            </a:r>
            <a:r>
              <a:rPr lang="zh-CN" sz="2000" b="1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玩得真高兴</a:t>
            </a:r>
            <a:r>
              <a:rPr lang="en-US" sz="2000" b="1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sz="2000" b="1" noProof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　</a:t>
            </a:r>
            <a:endParaRPr lang="zh-CN" sz="2000" b="1" noProof="1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266700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2000" b="1" noProof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</a:t>
            </a:r>
            <a:r>
              <a:rPr lang="zh-CN" sz="2000" b="1" noProof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秋游的日子到了，一大早我们兴奋地跳上车，不一会儿就来到奉贤申隆生态园。</a:t>
            </a:r>
            <a:endParaRPr lang="zh-CN" sz="1050" noProof="1">
              <a:solidFill>
                <a:srgbClr val="333333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C3C3C3">
                  <a:alpha val="100000"/>
                </a:srgbClr>
              </a:clrFrom>
              <a:clrTo>
                <a:srgbClr val="C3C3C3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569812" y="1933992"/>
            <a:ext cx="3560446" cy="2839082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文本框 99"/>
          <p:cNvSpPr txBox="1">
            <a:spLocks noChangeArrowheads="1"/>
          </p:cNvSpPr>
          <p:nvPr/>
        </p:nvSpPr>
        <p:spPr bwMode="auto">
          <a:xfrm>
            <a:off x="788988" y="625475"/>
            <a:ext cx="10525125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zh-CN" sz="2000" b="1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我们来到草坪。我和倪政浩一组。我们小心翼翼的拼装风筝，准备飞行。第一次，我用力投出风筝，倪政浩飞冲向陡坡时，只听“啪”的一声，风筝从空中掉了下来。这次失败的原因是在冲向陡坡时，会很吃力，速度就减慢了。第二次，我们选择先爬山，再从山上跑下来，这样就加快了速度。投风筝时可能太用力，所以风筝飞得不稳定。第二次开始了，我用中速的力量投出风筝，倪政浩向下坡冲去，终于风筝飞起来了，只见风筝在空中翱翔了两圈，就急速往下“降落”。哎！又失败了。我们愁眉苦脸地看着别人已经放得非常高的风筝，心里别提多焦急。这次经过我们商量，决定我拉风筝线，倪政浩投风筝。第三次开始了，倪政浩投出风筝，随后，我拼命向前跑，风筝慢慢飞上天空，它像一只自由自在的小小鸟在碧蓝的天空飞翔。我们的心情就像风筝一样快乐地飞上了天。</a:t>
            </a:r>
            <a:endParaRPr lang="zh-CN" altLang="zh-CN" sz="2000" b="1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我们玩了滑草，滑梯等很多项目。时间过得真快，一会儿就要上车回学校了。我现在只能看那天拍的照片，怀念着那天秋游的美好时光。</a:t>
            </a:r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图片 3" descr="4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-9525" y="-31750"/>
            <a:ext cx="12211050" cy="690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3" name="图片 1" descr="4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6350" y="5654675"/>
            <a:ext cx="1221105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4" name="图片 2" descr="4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96975" y="1173163"/>
            <a:ext cx="10085388" cy="406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5" name="图片 4" descr="4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95600" y="274638"/>
            <a:ext cx="6688138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6" name="图片 6" descr="45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73575" y="3763963"/>
            <a:ext cx="64135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7" name="文本框 9"/>
          <p:cNvSpPr txBox="1">
            <a:spLocks noChangeArrowheads="1"/>
          </p:cNvSpPr>
          <p:nvPr/>
        </p:nvSpPr>
        <p:spPr bwMode="auto">
          <a:xfrm>
            <a:off x="3232150" y="409575"/>
            <a:ext cx="47625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chemeClr val="bg1"/>
                </a:solidFill>
                <a:latin typeface="字魂59号-创粗黑"/>
                <a:ea typeface="字魂59号-创粗黑"/>
                <a:cs typeface="字魂59号-创粗黑"/>
              </a:rPr>
              <a:t>好</a:t>
            </a:r>
            <a:endParaRPr lang="zh-CN" altLang="en-US" sz="2800">
              <a:solidFill>
                <a:schemeClr val="bg1"/>
              </a:solidFill>
              <a:latin typeface="字魂59号-创粗黑"/>
              <a:ea typeface="字魂59号-创粗黑"/>
              <a:cs typeface="字魂59号-创粗黑"/>
            </a:endParaRPr>
          </a:p>
        </p:txBody>
      </p:sp>
      <p:sp>
        <p:nvSpPr>
          <p:cNvPr id="40968" name="文本框 10"/>
          <p:cNvSpPr txBox="1">
            <a:spLocks noChangeArrowheads="1"/>
          </p:cNvSpPr>
          <p:nvPr/>
        </p:nvSpPr>
        <p:spPr bwMode="auto">
          <a:xfrm>
            <a:off x="3927475" y="409575"/>
            <a:ext cx="5461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chemeClr val="bg1"/>
                </a:solidFill>
                <a:latin typeface="字魂59号-创粗黑"/>
                <a:ea typeface="字魂59号-创粗黑"/>
                <a:cs typeface="字魂59号-创粗黑"/>
              </a:rPr>
              <a:t>好</a:t>
            </a:r>
            <a:endParaRPr lang="zh-CN" altLang="en-US" sz="2800">
              <a:solidFill>
                <a:schemeClr val="bg1"/>
              </a:solidFill>
              <a:latin typeface="字魂59号-创粗黑"/>
              <a:ea typeface="字魂59号-创粗黑"/>
              <a:cs typeface="字魂59号-创粗黑"/>
            </a:endParaRPr>
          </a:p>
        </p:txBody>
      </p:sp>
      <p:sp>
        <p:nvSpPr>
          <p:cNvPr id="40969" name="文本框 11"/>
          <p:cNvSpPr txBox="1">
            <a:spLocks noChangeArrowheads="1"/>
          </p:cNvSpPr>
          <p:nvPr/>
        </p:nvSpPr>
        <p:spPr bwMode="auto">
          <a:xfrm>
            <a:off x="4583113" y="409575"/>
            <a:ext cx="5461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chemeClr val="bg1"/>
                </a:solidFill>
                <a:latin typeface="字魂59号-创粗黑"/>
                <a:ea typeface="字魂59号-创粗黑"/>
                <a:cs typeface="字魂59号-创粗黑"/>
              </a:rPr>
              <a:t>学</a:t>
            </a:r>
            <a:endParaRPr lang="zh-CN" altLang="en-US" sz="2800">
              <a:solidFill>
                <a:schemeClr val="bg1"/>
              </a:solidFill>
              <a:latin typeface="字魂59号-创粗黑"/>
              <a:ea typeface="字魂59号-创粗黑"/>
              <a:cs typeface="字魂59号-创粗黑"/>
            </a:endParaRPr>
          </a:p>
        </p:txBody>
      </p:sp>
      <p:sp>
        <p:nvSpPr>
          <p:cNvPr id="40970" name="文本框 12"/>
          <p:cNvSpPr txBox="1">
            <a:spLocks noChangeArrowheads="1"/>
          </p:cNvSpPr>
          <p:nvPr/>
        </p:nvSpPr>
        <p:spPr bwMode="auto">
          <a:xfrm>
            <a:off x="5273675" y="409575"/>
            <a:ext cx="5461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chemeClr val="bg1"/>
                </a:solidFill>
                <a:latin typeface="字魂59号-创粗黑"/>
                <a:ea typeface="字魂59号-创粗黑"/>
                <a:cs typeface="字魂59号-创粗黑"/>
              </a:rPr>
              <a:t>习</a:t>
            </a:r>
            <a:endParaRPr lang="zh-CN" altLang="en-US" sz="2800">
              <a:solidFill>
                <a:schemeClr val="bg1"/>
              </a:solidFill>
              <a:latin typeface="字魂59号-创粗黑"/>
              <a:ea typeface="字魂59号-创粗黑"/>
              <a:cs typeface="字魂59号-创粗黑"/>
            </a:endParaRPr>
          </a:p>
        </p:txBody>
      </p:sp>
      <p:sp>
        <p:nvSpPr>
          <p:cNvPr id="40971" name="文本框 13"/>
          <p:cNvSpPr txBox="1">
            <a:spLocks noChangeArrowheads="1"/>
          </p:cNvSpPr>
          <p:nvPr/>
        </p:nvSpPr>
        <p:spPr bwMode="auto">
          <a:xfrm>
            <a:off x="6675438" y="409575"/>
            <a:ext cx="5476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chemeClr val="bg1"/>
                </a:solidFill>
                <a:latin typeface="字魂59号-创粗黑"/>
                <a:ea typeface="字魂59号-创粗黑"/>
                <a:cs typeface="字魂59号-创粗黑"/>
              </a:rPr>
              <a:t>天</a:t>
            </a:r>
            <a:endParaRPr lang="zh-CN" altLang="en-US" sz="2800">
              <a:solidFill>
                <a:schemeClr val="bg1"/>
              </a:solidFill>
              <a:latin typeface="字魂59号-创粗黑"/>
              <a:ea typeface="字魂59号-创粗黑"/>
              <a:cs typeface="字魂59号-创粗黑"/>
            </a:endParaRPr>
          </a:p>
        </p:txBody>
      </p:sp>
      <p:sp>
        <p:nvSpPr>
          <p:cNvPr id="40972" name="文本框 14"/>
          <p:cNvSpPr txBox="1">
            <a:spLocks noChangeArrowheads="1"/>
          </p:cNvSpPr>
          <p:nvPr/>
        </p:nvSpPr>
        <p:spPr bwMode="auto">
          <a:xfrm>
            <a:off x="7340600" y="409575"/>
            <a:ext cx="5476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chemeClr val="bg1"/>
                </a:solidFill>
                <a:latin typeface="字魂59号-创粗黑"/>
                <a:ea typeface="字魂59号-创粗黑"/>
                <a:cs typeface="字魂59号-创粗黑"/>
              </a:rPr>
              <a:t>天</a:t>
            </a:r>
            <a:endParaRPr lang="zh-CN" altLang="en-US" sz="2800">
              <a:solidFill>
                <a:schemeClr val="bg1"/>
              </a:solidFill>
              <a:latin typeface="字魂59号-创粗黑"/>
              <a:ea typeface="字魂59号-创粗黑"/>
              <a:cs typeface="字魂59号-创粗黑"/>
            </a:endParaRPr>
          </a:p>
        </p:txBody>
      </p:sp>
      <p:sp>
        <p:nvSpPr>
          <p:cNvPr id="40973" name="文本框 15"/>
          <p:cNvSpPr txBox="1">
            <a:spLocks noChangeArrowheads="1"/>
          </p:cNvSpPr>
          <p:nvPr/>
        </p:nvSpPr>
        <p:spPr bwMode="auto">
          <a:xfrm>
            <a:off x="8051800" y="409575"/>
            <a:ext cx="5476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chemeClr val="bg1"/>
                </a:solidFill>
                <a:latin typeface="字魂59号-创粗黑"/>
                <a:ea typeface="字魂59号-创粗黑"/>
                <a:cs typeface="字魂59号-创粗黑"/>
              </a:rPr>
              <a:t>学</a:t>
            </a:r>
            <a:endParaRPr lang="zh-CN" altLang="en-US" sz="2800">
              <a:solidFill>
                <a:schemeClr val="bg1"/>
              </a:solidFill>
              <a:latin typeface="字魂59号-创粗黑"/>
              <a:ea typeface="字魂59号-创粗黑"/>
              <a:cs typeface="字魂59号-创粗黑"/>
            </a:endParaRPr>
          </a:p>
        </p:txBody>
      </p:sp>
      <p:sp>
        <p:nvSpPr>
          <p:cNvPr id="40974" name="文本框 16"/>
          <p:cNvSpPr txBox="1">
            <a:spLocks noChangeArrowheads="1"/>
          </p:cNvSpPr>
          <p:nvPr/>
        </p:nvSpPr>
        <p:spPr bwMode="auto">
          <a:xfrm>
            <a:off x="8743950" y="409575"/>
            <a:ext cx="5461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chemeClr val="bg1"/>
                </a:solidFill>
                <a:latin typeface="字魂59号-创粗黑"/>
                <a:ea typeface="字魂59号-创粗黑"/>
                <a:cs typeface="字魂59号-创粗黑"/>
              </a:rPr>
              <a:t>习</a:t>
            </a:r>
            <a:endParaRPr lang="zh-CN" altLang="en-US" sz="2800">
              <a:solidFill>
                <a:schemeClr val="bg1"/>
              </a:solidFill>
              <a:latin typeface="字魂59号-创粗黑"/>
              <a:ea typeface="字魂59号-创粗黑"/>
              <a:cs typeface="字魂59号-创粗黑"/>
            </a:endParaRPr>
          </a:p>
        </p:txBody>
      </p:sp>
      <p:sp>
        <p:nvSpPr>
          <p:cNvPr id="40975" name="文本框 6"/>
          <p:cNvSpPr txBox="1">
            <a:spLocks noChangeArrowheads="1"/>
          </p:cNvSpPr>
          <p:nvPr/>
        </p:nvSpPr>
        <p:spPr bwMode="auto">
          <a:xfrm>
            <a:off x="3960813" y="2640013"/>
            <a:ext cx="45577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7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课堂讨论</a:t>
            </a:r>
            <a:endParaRPr lang="zh-CN" altLang="en-US" sz="7200" b="1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5881688" y="1604963"/>
            <a:ext cx="977900" cy="895350"/>
          </a:xfrm>
          <a:prstGeom prst="ellipse">
            <a:avLst/>
          </a:prstGeom>
          <a:solidFill>
            <a:srgbClr val="CECB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40977" name="文本框 6"/>
          <p:cNvSpPr txBox="1">
            <a:spLocks noChangeArrowheads="1"/>
          </p:cNvSpPr>
          <p:nvPr/>
        </p:nvSpPr>
        <p:spPr bwMode="auto">
          <a:xfrm>
            <a:off x="5924550" y="1604963"/>
            <a:ext cx="8921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en-US" altLang="zh-CN" sz="48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03</a:t>
            </a:r>
            <a:endParaRPr lang="zh-CN" altLang="en-US" sz="4800" b="1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4" descr="9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-4763"/>
            <a:ext cx="12195175" cy="687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图片 6" descr="9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56775" y="-4763"/>
            <a:ext cx="2438400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 descr="9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284788"/>
            <a:ext cx="3302000" cy="158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图片 8" descr="9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66150" y="5238750"/>
            <a:ext cx="3629025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MH_Entry_4">
            <a:hlinkClick r:id="rId5" action="ppaction://hlinksldjump"/>
          </p:cNvPr>
          <p:cNvSpPr txBox="1"/>
          <p:nvPr>
            <p:custDataLst>
              <p:tags r:id="rId6"/>
            </p:custDataLst>
          </p:nvPr>
        </p:nvSpPr>
        <p:spPr>
          <a:xfrm>
            <a:off x="1701800" y="1665288"/>
            <a:ext cx="4205288" cy="633412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/>
          <a:p>
            <a:pPr algn="ctr" eaLnBrk="1" hangingPunct="1">
              <a:defRPr/>
            </a:pPr>
            <a:r>
              <a:rPr lang="zh-CN" altLang="en-US" sz="3600" spc="600" dirty="0">
                <a:solidFill>
                  <a:schemeClr val="bg1"/>
                </a:solidFill>
                <a:latin typeface="字魂17号-萌趣果冻体" panose="02000000000000000000" pitchFamily="2" charset="-122"/>
                <a:ea typeface="字魂17号-萌趣果冻体" panose="02000000000000000000" pitchFamily="2" charset="-122"/>
                <a:cs typeface="+mn-ea"/>
                <a:sym typeface="字魂17号-萌趣果冻体" panose="02000000000000000000" pitchFamily="2" charset="-122"/>
              </a:rPr>
              <a:t>学习目标</a:t>
            </a:r>
            <a:endParaRPr lang="zh-CN" altLang="en-US" sz="3600" spc="600" dirty="0">
              <a:solidFill>
                <a:schemeClr val="bg1"/>
              </a:solidFill>
              <a:latin typeface="字魂17号-萌趣果冻体" panose="02000000000000000000" pitchFamily="2" charset="-122"/>
              <a:ea typeface="字魂17号-萌趣果冻体" panose="02000000000000000000" pitchFamily="2" charset="-122"/>
              <a:cs typeface="+mn-ea"/>
              <a:sym typeface="字魂17号-萌趣果冻体" panose="02000000000000000000" pitchFamily="2" charset="-122"/>
            </a:endParaRPr>
          </a:p>
        </p:txBody>
      </p:sp>
      <p:sp>
        <p:nvSpPr>
          <p:cNvPr id="29" name="MH_Number_4" descr="#wm#_48_07_*Z">
            <a:hlinkClick r:id="rId5" action="ppaction://hlinksldjump"/>
          </p:cNvPr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871538" y="1719263"/>
            <a:ext cx="542925" cy="542925"/>
          </a:xfrm>
          <a:prstGeom prst="ellipse">
            <a:avLst/>
          </a:prstGeom>
          <a:solidFill>
            <a:srgbClr val="F6EB6B">
              <a:alpha val="80000"/>
            </a:srgbClr>
          </a:solidFill>
          <a:ln>
            <a:noFill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zh-CN" sz="2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7号-萌趣果冻体" panose="02000000000000000000" pitchFamily="2" charset="-122"/>
                <a:ea typeface="字魂17号-萌趣果冻体" panose="02000000000000000000" pitchFamily="2" charset="-122"/>
                <a:cs typeface="+mn-ea"/>
                <a:sym typeface="字魂17号-萌趣果冻体" panose="02000000000000000000" pitchFamily="2" charset="-122"/>
              </a:rPr>
              <a:t>1</a:t>
            </a:r>
            <a:endParaRPr lang="zh-CN" altLang="zh-CN" sz="2800" b="1" kern="0" dirty="0">
              <a:solidFill>
                <a:schemeClr val="tx1">
                  <a:lumMod val="75000"/>
                  <a:lumOff val="25000"/>
                </a:schemeClr>
              </a:solidFill>
              <a:latin typeface="字魂17号-萌趣果冻体" panose="02000000000000000000" pitchFamily="2" charset="-122"/>
              <a:ea typeface="字魂17号-萌趣果冻体" panose="02000000000000000000" pitchFamily="2" charset="-122"/>
              <a:cs typeface="+mn-ea"/>
              <a:sym typeface="字魂17号-萌趣果冻体" panose="02000000000000000000" pitchFamily="2" charset="-122"/>
            </a:endParaRPr>
          </a:p>
        </p:txBody>
      </p:sp>
      <p:sp>
        <p:nvSpPr>
          <p:cNvPr id="31" name="MH_Others_4" descr="#wm#_48_07_*Z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830263" y="2103438"/>
            <a:ext cx="242887" cy="244475"/>
          </a:xfrm>
          <a:prstGeom prst="ellipse">
            <a:avLst/>
          </a:prstGeom>
          <a:solidFill>
            <a:srgbClr val="F6EB6B">
              <a:alpha val="59000"/>
            </a:srgbClr>
          </a:solidFill>
          <a:ln>
            <a:noFill/>
          </a:ln>
          <a:effectLst/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zh-CN" altLang="zh-CN" sz="1100" kern="0">
              <a:solidFill>
                <a:schemeClr val="tx1">
                  <a:lumMod val="75000"/>
                  <a:lumOff val="25000"/>
                </a:schemeClr>
              </a:solidFill>
              <a:latin typeface="字魂17号-萌趣果冻体" panose="02000000000000000000" pitchFamily="2" charset="-122"/>
              <a:ea typeface="字魂17号-萌趣果冻体" panose="02000000000000000000" pitchFamily="2" charset="-122"/>
              <a:cs typeface="+mn-ea"/>
              <a:sym typeface="字魂17号-萌趣果冻体" panose="02000000000000000000" pitchFamily="2" charset="-122"/>
            </a:endParaRPr>
          </a:p>
        </p:txBody>
      </p:sp>
      <p:sp>
        <p:nvSpPr>
          <p:cNvPr id="33" name="MH_Entry_4">
            <a:hlinkClick r:id="rId5" action="ppaction://hlinksldjump"/>
          </p:cNvPr>
          <p:cNvSpPr txBox="1"/>
          <p:nvPr>
            <p:custDataLst>
              <p:tags r:id="rId9"/>
            </p:custDataLst>
          </p:nvPr>
        </p:nvSpPr>
        <p:spPr>
          <a:xfrm>
            <a:off x="1743075" y="3073400"/>
            <a:ext cx="4205288" cy="633413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/>
          <a:p>
            <a:pPr algn="ctr" eaLnBrk="1" hangingPunct="1">
              <a:defRPr/>
            </a:pPr>
            <a:r>
              <a:rPr lang="zh-CN" altLang="en-US" sz="3600" spc="600" dirty="0">
                <a:solidFill>
                  <a:schemeClr val="bg1"/>
                </a:solidFill>
                <a:latin typeface="字魂17号-萌趣果冻体" panose="02000000000000000000" pitchFamily="2" charset="-122"/>
                <a:ea typeface="字魂17号-萌趣果冻体" panose="02000000000000000000" pitchFamily="2" charset="-122"/>
                <a:cs typeface="+mn-ea"/>
                <a:sym typeface="字魂17号-萌趣果冻体" panose="02000000000000000000" pitchFamily="2" charset="-122"/>
              </a:rPr>
              <a:t>字词学习</a:t>
            </a:r>
            <a:endParaRPr lang="zh-CN" altLang="en-US" sz="3600" spc="600" dirty="0">
              <a:solidFill>
                <a:schemeClr val="bg1"/>
              </a:solidFill>
              <a:latin typeface="字魂17号-萌趣果冻体" panose="02000000000000000000" pitchFamily="2" charset="-122"/>
              <a:ea typeface="字魂17号-萌趣果冻体" panose="02000000000000000000" pitchFamily="2" charset="-122"/>
              <a:cs typeface="+mn-ea"/>
              <a:sym typeface="字魂17号-萌趣果冻体" panose="02000000000000000000" pitchFamily="2" charset="-122"/>
            </a:endParaRPr>
          </a:p>
        </p:txBody>
      </p:sp>
      <p:sp>
        <p:nvSpPr>
          <p:cNvPr id="35" name="MH_Number_4" descr="#wm#_48_07_*Z">
            <a:hlinkClick r:id="rId5" action="ppaction://hlinksldjump"/>
          </p:cNvPr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914400" y="3127375"/>
            <a:ext cx="541338" cy="542925"/>
          </a:xfrm>
          <a:prstGeom prst="ellipse">
            <a:avLst/>
          </a:prstGeom>
          <a:solidFill>
            <a:srgbClr val="F6EB6B">
              <a:alpha val="80000"/>
            </a:srgbClr>
          </a:solidFill>
          <a:ln>
            <a:noFill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zh-CN" sz="2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7号-萌趣果冻体" panose="02000000000000000000" pitchFamily="2" charset="-122"/>
                <a:ea typeface="字魂17号-萌趣果冻体" panose="02000000000000000000" pitchFamily="2" charset="-122"/>
                <a:cs typeface="+mn-ea"/>
                <a:sym typeface="字魂17号-萌趣果冻体" panose="02000000000000000000" pitchFamily="2" charset="-122"/>
              </a:rPr>
              <a:t>2</a:t>
            </a:r>
            <a:endParaRPr lang="zh-CN" altLang="zh-CN" sz="2800" b="1" kern="0" dirty="0">
              <a:solidFill>
                <a:schemeClr val="tx1">
                  <a:lumMod val="75000"/>
                  <a:lumOff val="25000"/>
                </a:schemeClr>
              </a:solidFill>
              <a:latin typeface="字魂17号-萌趣果冻体" panose="02000000000000000000" pitchFamily="2" charset="-122"/>
              <a:ea typeface="字魂17号-萌趣果冻体" panose="02000000000000000000" pitchFamily="2" charset="-122"/>
              <a:cs typeface="+mn-ea"/>
              <a:sym typeface="字魂17号-萌趣果冻体" panose="02000000000000000000" pitchFamily="2" charset="-122"/>
            </a:endParaRPr>
          </a:p>
        </p:txBody>
      </p:sp>
      <p:sp>
        <p:nvSpPr>
          <p:cNvPr id="37" name="MH_Others_4" descr="#wm#_48_07_*Z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871538" y="3511550"/>
            <a:ext cx="242887" cy="244475"/>
          </a:xfrm>
          <a:prstGeom prst="ellipse">
            <a:avLst/>
          </a:prstGeom>
          <a:solidFill>
            <a:srgbClr val="F6EB6B">
              <a:alpha val="59000"/>
            </a:srgbClr>
          </a:solidFill>
          <a:ln>
            <a:noFill/>
          </a:ln>
          <a:effectLst/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zh-CN" altLang="zh-CN" sz="1100" kern="0">
              <a:solidFill>
                <a:schemeClr val="tx1">
                  <a:lumMod val="75000"/>
                  <a:lumOff val="25000"/>
                </a:schemeClr>
              </a:solidFill>
              <a:latin typeface="字魂17号-萌趣果冻体" panose="02000000000000000000" pitchFamily="2" charset="-122"/>
              <a:ea typeface="字魂17号-萌趣果冻体" panose="02000000000000000000" pitchFamily="2" charset="-122"/>
              <a:cs typeface="+mn-ea"/>
              <a:sym typeface="字魂17号-萌趣果冻体" panose="02000000000000000000" pitchFamily="2" charset="-122"/>
            </a:endParaRPr>
          </a:p>
        </p:txBody>
      </p:sp>
      <p:sp>
        <p:nvSpPr>
          <p:cNvPr id="51" name="MH_Entry_4">
            <a:hlinkClick r:id="rId5" action="ppaction://hlinksldjump"/>
          </p:cNvPr>
          <p:cNvSpPr txBox="1"/>
          <p:nvPr>
            <p:custDataLst>
              <p:tags r:id="rId12"/>
            </p:custDataLst>
          </p:nvPr>
        </p:nvSpPr>
        <p:spPr>
          <a:xfrm>
            <a:off x="7361238" y="1719263"/>
            <a:ext cx="4205287" cy="633412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/>
          <a:p>
            <a:pPr algn="ctr" eaLnBrk="1" hangingPunct="1">
              <a:defRPr/>
            </a:pPr>
            <a:r>
              <a:rPr lang="zh-CN" altLang="en-US" sz="3600" spc="600" dirty="0">
                <a:solidFill>
                  <a:schemeClr val="bg1"/>
                </a:solidFill>
                <a:latin typeface="字魂17号-萌趣果冻体" panose="02000000000000000000" pitchFamily="2" charset="-122"/>
                <a:ea typeface="字魂17号-萌趣果冻体" panose="02000000000000000000" pitchFamily="2" charset="-122"/>
                <a:cs typeface="+mn-ea"/>
                <a:sym typeface="字魂17号-萌趣果冻体" panose="02000000000000000000" pitchFamily="2" charset="-122"/>
              </a:rPr>
              <a:t>课文解读</a:t>
            </a:r>
            <a:endParaRPr lang="zh-CN" altLang="en-US" sz="3600" spc="600" dirty="0">
              <a:solidFill>
                <a:schemeClr val="bg1"/>
              </a:solidFill>
              <a:latin typeface="字魂17号-萌趣果冻体" panose="02000000000000000000" pitchFamily="2" charset="-122"/>
              <a:ea typeface="字魂17号-萌趣果冻体" panose="02000000000000000000" pitchFamily="2" charset="-122"/>
              <a:cs typeface="+mn-ea"/>
              <a:sym typeface="字魂17号-萌趣果冻体" panose="02000000000000000000" pitchFamily="2" charset="-122"/>
            </a:endParaRPr>
          </a:p>
        </p:txBody>
      </p:sp>
      <p:sp>
        <p:nvSpPr>
          <p:cNvPr id="53" name="MH_Number_4" descr="#wm#_48_07_*Z">
            <a:hlinkClick r:id="rId5" action="ppaction://hlinksldjump"/>
          </p:cNvPr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6530975" y="1773238"/>
            <a:ext cx="541338" cy="542925"/>
          </a:xfrm>
          <a:prstGeom prst="ellipse">
            <a:avLst/>
          </a:prstGeom>
          <a:solidFill>
            <a:srgbClr val="F6EB6B">
              <a:alpha val="80000"/>
            </a:srgbClr>
          </a:solidFill>
          <a:ln>
            <a:noFill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zh-CN" sz="2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7号-萌趣果冻体" panose="02000000000000000000" pitchFamily="2" charset="-122"/>
                <a:ea typeface="字魂17号-萌趣果冻体" panose="02000000000000000000" pitchFamily="2" charset="-122"/>
                <a:cs typeface="+mn-ea"/>
                <a:sym typeface="字魂17号-萌趣果冻体" panose="02000000000000000000" pitchFamily="2" charset="-122"/>
              </a:rPr>
              <a:t>3</a:t>
            </a:r>
            <a:endParaRPr lang="zh-CN" altLang="zh-CN" sz="2800" b="1" kern="0" dirty="0">
              <a:solidFill>
                <a:schemeClr val="tx1">
                  <a:lumMod val="75000"/>
                  <a:lumOff val="25000"/>
                </a:schemeClr>
              </a:solidFill>
              <a:latin typeface="字魂17号-萌趣果冻体" panose="02000000000000000000" pitchFamily="2" charset="-122"/>
              <a:ea typeface="字魂17号-萌趣果冻体" panose="02000000000000000000" pitchFamily="2" charset="-122"/>
              <a:cs typeface="+mn-ea"/>
              <a:sym typeface="字魂17号-萌趣果冻体" panose="02000000000000000000" pitchFamily="2" charset="-122"/>
            </a:endParaRPr>
          </a:p>
        </p:txBody>
      </p:sp>
      <p:sp>
        <p:nvSpPr>
          <p:cNvPr id="55" name="MH_Others_4" descr="#wm#_48_07_*Z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6489700" y="2157413"/>
            <a:ext cx="242888" cy="244475"/>
          </a:xfrm>
          <a:prstGeom prst="ellipse">
            <a:avLst/>
          </a:prstGeom>
          <a:solidFill>
            <a:srgbClr val="F6EB6B">
              <a:alpha val="59000"/>
            </a:srgbClr>
          </a:solidFill>
          <a:ln>
            <a:noFill/>
          </a:ln>
          <a:effectLst/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zh-CN" altLang="zh-CN" sz="1100" kern="0">
              <a:solidFill>
                <a:schemeClr val="tx1">
                  <a:lumMod val="75000"/>
                  <a:lumOff val="25000"/>
                </a:schemeClr>
              </a:solidFill>
              <a:latin typeface="字魂17号-萌趣果冻体" panose="02000000000000000000" pitchFamily="2" charset="-122"/>
              <a:ea typeface="字魂17号-萌趣果冻体" panose="02000000000000000000" pitchFamily="2" charset="-122"/>
              <a:cs typeface="+mn-ea"/>
              <a:sym typeface="字魂17号-萌趣果冻体" panose="02000000000000000000" pitchFamily="2" charset="-122"/>
            </a:endParaRPr>
          </a:p>
        </p:txBody>
      </p:sp>
      <p:sp>
        <p:nvSpPr>
          <p:cNvPr id="57" name="MH_Entry_4">
            <a:hlinkClick r:id="rId5" action="ppaction://hlinksldjump"/>
          </p:cNvPr>
          <p:cNvSpPr txBox="1"/>
          <p:nvPr>
            <p:custDataLst>
              <p:tags r:id="rId15"/>
            </p:custDataLst>
          </p:nvPr>
        </p:nvSpPr>
        <p:spPr>
          <a:xfrm>
            <a:off x="7402513" y="3127375"/>
            <a:ext cx="4205287" cy="633413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/>
          <a:p>
            <a:pPr algn="ctr" eaLnBrk="1" hangingPunct="1">
              <a:defRPr/>
            </a:pPr>
            <a:r>
              <a:rPr lang="zh-CN" altLang="en-US" sz="3600" spc="600" dirty="0">
                <a:solidFill>
                  <a:schemeClr val="bg1"/>
                </a:solidFill>
                <a:latin typeface="字魂17号-萌趣果冻体" panose="02000000000000000000" pitchFamily="2" charset="-122"/>
                <a:ea typeface="字魂17号-萌趣果冻体" panose="02000000000000000000" pitchFamily="2" charset="-122"/>
                <a:cs typeface="+mn-ea"/>
                <a:sym typeface="字魂17号-萌趣果冻体" panose="02000000000000000000" pitchFamily="2" charset="-122"/>
              </a:rPr>
              <a:t>延伸拓展</a:t>
            </a:r>
            <a:endParaRPr lang="zh-CN" altLang="en-US" sz="3600" spc="600" dirty="0">
              <a:solidFill>
                <a:schemeClr val="bg1"/>
              </a:solidFill>
              <a:latin typeface="字魂17号-萌趣果冻体" panose="02000000000000000000" pitchFamily="2" charset="-122"/>
              <a:ea typeface="字魂17号-萌趣果冻体" panose="02000000000000000000" pitchFamily="2" charset="-122"/>
              <a:cs typeface="+mn-ea"/>
              <a:sym typeface="字魂17号-萌趣果冻体" panose="02000000000000000000" pitchFamily="2" charset="-122"/>
            </a:endParaRPr>
          </a:p>
        </p:txBody>
      </p:sp>
      <p:sp>
        <p:nvSpPr>
          <p:cNvPr id="59" name="MH_Number_4" descr="#wm#_48_07_*Z">
            <a:hlinkClick r:id="rId5" action="ppaction://hlinksldjump"/>
          </p:cNvPr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6573838" y="3181350"/>
            <a:ext cx="541337" cy="542925"/>
          </a:xfrm>
          <a:prstGeom prst="ellipse">
            <a:avLst/>
          </a:prstGeom>
          <a:solidFill>
            <a:srgbClr val="F6EB6B">
              <a:alpha val="80000"/>
            </a:srgbClr>
          </a:solidFill>
          <a:ln>
            <a:noFill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zh-CN" sz="28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字魂17号-萌趣果冻体" panose="02000000000000000000" pitchFamily="2" charset="-122"/>
                <a:ea typeface="字魂17号-萌趣果冻体" panose="02000000000000000000" pitchFamily="2" charset="-122"/>
                <a:cs typeface="+mn-ea"/>
                <a:sym typeface="字魂17号-萌趣果冻体" panose="02000000000000000000" pitchFamily="2" charset="-122"/>
              </a:rPr>
              <a:t>4</a:t>
            </a:r>
            <a:endParaRPr lang="zh-CN" altLang="zh-CN" sz="2800" b="1" kern="0" dirty="0">
              <a:solidFill>
                <a:schemeClr val="tx1">
                  <a:lumMod val="75000"/>
                  <a:lumOff val="25000"/>
                </a:schemeClr>
              </a:solidFill>
              <a:latin typeface="字魂17号-萌趣果冻体" panose="02000000000000000000" pitchFamily="2" charset="-122"/>
              <a:ea typeface="字魂17号-萌趣果冻体" panose="02000000000000000000" pitchFamily="2" charset="-122"/>
              <a:cs typeface="+mn-ea"/>
              <a:sym typeface="字魂17号-萌趣果冻体" panose="02000000000000000000" pitchFamily="2" charset="-122"/>
            </a:endParaRPr>
          </a:p>
        </p:txBody>
      </p:sp>
      <p:sp>
        <p:nvSpPr>
          <p:cNvPr id="61" name="MH_Others_4" descr="#wm#_48_07_*Z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6530975" y="3565525"/>
            <a:ext cx="242888" cy="244475"/>
          </a:xfrm>
          <a:prstGeom prst="ellipse">
            <a:avLst/>
          </a:prstGeom>
          <a:solidFill>
            <a:srgbClr val="F6EB6B">
              <a:alpha val="59000"/>
            </a:srgbClr>
          </a:solidFill>
          <a:ln>
            <a:noFill/>
          </a:ln>
          <a:effectLst/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  <a:sym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zh-CN" altLang="zh-CN" sz="1100" kern="0">
              <a:solidFill>
                <a:schemeClr val="tx1">
                  <a:lumMod val="75000"/>
                  <a:lumOff val="25000"/>
                </a:schemeClr>
              </a:solidFill>
              <a:latin typeface="字魂17号-萌趣果冻体" panose="02000000000000000000" pitchFamily="2" charset="-122"/>
              <a:ea typeface="字魂17号-萌趣果冻体" panose="02000000000000000000" pitchFamily="2" charset="-122"/>
              <a:cs typeface="+mn-ea"/>
              <a:sym typeface="字魂17号-萌趣果冻体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文本框 99"/>
          <p:cNvSpPr txBox="1">
            <a:spLocks noChangeArrowheads="1"/>
          </p:cNvSpPr>
          <p:nvPr/>
        </p:nvSpPr>
        <p:spPr bwMode="auto">
          <a:xfrm>
            <a:off x="1054100" y="1355725"/>
            <a:ext cx="9994900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你会写</a:t>
            </a:r>
            <a:r>
              <a:rPr lang="zh-CN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开头吗？</a:t>
            </a:r>
            <a:endParaRPr lang="zh-CN" altLang="zh-CN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参考答案。</a:t>
            </a:r>
            <a:endParaRPr lang="zh-CN" altLang="zh-CN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1.去年暑假，我在乡下大舅家度过了一段欢快的时光，其中最有趣的要数与表弟在草丛中捉蟋蟀了。</a:t>
            </a:r>
            <a:endParaRPr lang="zh-CN" altLang="zh-CN" sz="20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2.生活中快乐的事情就像大海里的一颗颗珍珠，今天我就来挑一颗最闪亮的给大家看看吧！</a:t>
            </a:r>
            <a:endParaRPr lang="zh-CN" altLang="zh-CN" sz="20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3.“啊，玩的真高兴！”我不由自主的发出赞叹。现在想想还记忆犹新。</a:t>
            </a:r>
            <a:endParaRPr lang="zh-CN" altLang="zh-CN" sz="20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4.秋游的日子到了，一大早我们兴奋地跳上车，不一会儿就来到奉贤申隆生态园。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5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5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5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5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5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99"/>
          <p:cNvSpPr txBox="1">
            <a:spLocks noChangeArrowheads="1"/>
          </p:cNvSpPr>
          <p:nvPr/>
        </p:nvSpPr>
        <p:spPr bwMode="auto">
          <a:xfrm>
            <a:off x="976313" y="1216025"/>
            <a:ext cx="10371137" cy="424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你会写</a:t>
            </a:r>
            <a:r>
              <a:rPr lang="zh-CN" altLang="zh-CN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结尾吗？</a:t>
            </a:r>
            <a:endParaRPr lang="zh-CN" altLang="zh-CN" sz="20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参考答案。</a:t>
            </a:r>
            <a:endParaRPr lang="zh-CN" altLang="zh-CN" sz="2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1.双人自行车真是既好玩又有趣，我玩得高兴极了！</a:t>
            </a:r>
            <a:endParaRPr lang="zh-CN" altLang="zh-CN" sz="2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2.上岸时，我们的衣服都有些湿，可心里还是乐滋滋的。不知不觉中，老师已喊集合，我们意犹未尽地踏上回家的路。</a:t>
            </a:r>
            <a:endParaRPr lang="zh-CN" altLang="zh-CN" sz="2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3.我永远忘不了那一次快乐的记忆，在痛痛快快放松身心的同时，我还体会到了挑战自我极限的乐趣！</a:t>
            </a:r>
            <a:endParaRPr lang="zh-CN" altLang="zh-CN" sz="2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4.之后我们还玩了滑草，滑梯等很多项目。时间过得真快，一会儿就要上车回学校了。我现在只能看那天拍的照片，怀念着那次秋游的美好时光。</a:t>
            </a:r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C3C3C3">
                  <a:alpha val="100000"/>
                </a:srgbClr>
              </a:clrFrom>
              <a:clrTo>
                <a:srgbClr val="C3C3C3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8302840" y="579802"/>
            <a:ext cx="2638963" cy="2104296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文本框 99"/>
          <p:cNvSpPr txBox="1">
            <a:spLocks noChangeArrowheads="1"/>
          </p:cNvSpPr>
          <p:nvPr/>
        </p:nvSpPr>
        <p:spPr bwMode="auto">
          <a:xfrm>
            <a:off x="806450" y="1452563"/>
            <a:ext cx="10436225" cy="42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zh-CN" sz="20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细节描写</a:t>
            </a:r>
            <a:endParaRPr lang="zh-CN" altLang="zh-CN" sz="2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1.踢毽子的女同学手脚轻快，小毽子上下飞舞，就像一只牵在他们脚上的小燕子，飞去又飞回。</a:t>
            </a:r>
            <a:endParaRPr lang="zh-CN" altLang="zh-CN" sz="2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2.你看，爸爸把两手一握，曲成了一个小狗头，两个大拇指一动一动，真像两只狗耳朵在仔细探听周围的动静呢！</a:t>
            </a:r>
            <a:endParaRPr lang="zh-CN" altLang="zh-CN" sz="2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3.转眼间，一堆篝火噼里啪啦燃起来了，松树烧得枝吱吱冒油，高高的火苗像飘动的红旗，随风摇摆呼呼作响。</a:t>
            </a:r>
            <a:endParaRPr lang="zh-CN" altLang="zh-CN" sz="2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4. 这肥皂泡，吹起来很美丽，五色的浮光，在那轻清透明的球面上乱转，像是格格巫手中神秘的水晶球。</a:t>
            </a:r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5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5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图片 3" descr="4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-9525" y="-31750"/>
            <a:ext cx="12211050" cy="690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3" name="图片 1" descr="4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6350" y="5654675"/>
            <a:ext cx="1221105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4" name="图片 2" descr="4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96975" y="1173163"/>
            <a:ext cx="10085388" cy="406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5" name="图片 4" descr="4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95600" y="274638"/>
            <a:ext cx="6688138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6" name="图片 6" descr="45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73575" y="3763963"/>
            <a:ext cx="64135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7" name="文本框 9"/>
          <p:cNvSpPr txBox="1">
            <a:spLocks noChangeArrowheads="1"/>
          </p:cNvSpPr>
          <p:nvPr/>
        </p:nvSpPr>
        <p:spPr bwMode="auto">
          <a:xfrm>
            <a:off x="3232150" y="409575"/>
            <a:ext cx="47625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chemeClr val="bg1"/>
                </a:solidFill>
                <a:latin typeface="字魂59号-创粗黑"/>
                <a:ea typeface="字魂59号-创粗黑"/>
                <a:cs typeface="字魂59号-创粗黑"/>
              </a:rPr>
              <a:t>好</a:t>
            </a:r>
            <a:endParaRPr lang="zh-CN" altLang="en-US" sz="2800">
              <a:solidFill>
                <a:schemeClr val="bg1"/>
              </a:solidFill>
              <a:latin typeface="字魂59号-创粗黑"/>
              <a:ea typeface="字魂59号-创粗黑"/>
              <a:cs typeface="字魂59号-创粗黑"/>
            </a:endParaRPr>
          </a:p>
        </p:txBody>
      </p:sp>
      <p:sp>
        <p:nvSpPr>
          <p:cNvPr id="46088" name="文本框 10"/>
          <p:cNvSpPr txBox="1">
            <a:spLocks noChangeArrowheads="1"/>
          </p:cNvSpPr>
          <p:nvPr/>
        </p:nvSpPr>
        <p:spPr bwMode="auto">
          <a:xfrm>
            <a:off x="3927475" y="409575"/>
            <a:ext cx="5461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chemeClr val="bg1"/>
                </a:solidFill>
                <a:latin typeface="字魂59号-创粗黑"/>
                <a:ea typeface="字魂59号-创粗黑"/>
                <a:cs typeface="字魂59号-创粗黑"/>
              </a:rPr>
              <a:t>好</a:t>
            </a:r>
            <a:endParaRPr lang="zh-CN" altLang="en-US" sz="2800">
              <a:solidFill>
                <a:schemeClr val="bg1"/>
              </a:solidFill>
              <a:latin typeface="字魂59号-创粗黑"/>
              <a:ea typeface="字魂59号-创粗黑"/>
              <a:cs typeface="字魂59号-创粗黑"/>
            </a:endParaRPr>
          </a:p>
        </p:txBody>
      </p:sp>
      <p:sp>
        <p:nvSpPr>
          <p:cNvPr id="46089" name="文本框 11"/>
          <p:cNvSpPr txBox="1">
            <a:spLocks noChangeArrowheads="1"/>
          </p:cNvSpPr>
          <p:nvPr/>
        </p:nvSpPr>
        <p:spPr bwMode="auto">
          <a:xfrm>
            <a:off x="4583113" y="409575"/>
            <a:ext cx="5461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chemeClr val="bg1"/>
                </a:solidFill>
                <a:latin typeface="字魂59号-创粗黑"/>
                <a:ea typeface="字魂59号-创粗黑"/>
                <a:cs typeface="字魂59号-创粗黑"/>
              </a:rPr>
              <a:t>学</a:t>
            </a:r>
            <a:endParaRPr lang="zh-CN" altLang="en-US" sz="2800">
              <a:solidFill>
                <a:schemeClr val="bg1"/>
              </a:solidFill>
              <a:latin typeface="字魂59号-创粗黑"/>
              <a:ea typeface="字魂59号-创粗黑"/>
              <a:cs typeface="字魂59号-创粗黑"/>
            </a:endParaRPr>
          </a:p>
        </p:txBody>
      </p:sp>
      <p:sp>
        <p:nvSpPr>
          <p:cNvPr id="46090" name="文本框 12"/>
          <p:cNvSpPr txBox="1">
            <a:spLocks noChangeArrowheads="1"/>
          </p:cNvSpPr>
          <p:nvPr/>
        </p:nvSpPr>
        <p:spPr bwMode="auto">
          <a:xfrm>
            <a:off x="5273675" y="409575"/>
            <a:ext cx="5461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chemeClr val="bg1"/>
                </a:solidFill>
                <a:latin typeface="字魂59号-创粗黑"/>
                <a:ea typeface="字魂59号-创粗黑"/>
                <a:cs typeface="字魂59号-创粗黑"/>
              </a:rPr>
              <a:t>习</a:t>
            </a:r>
            <a:endParaRPr lang="zh-CN" altLang="en-US" sz="2800">
              <a:solidFill>
                <a:schemeClr val="bg1"/>
              </a:solidFill>
              <a:latin typeface="字魂59号-创粗黑"/>
              <a:ea typeface="字魂59号-创粗黑"/>
              <a:cs typeface="字魂59号-创粗黑"/>
            </a:endParaRPr>
          </a:p>
        </p:txBody>
      </p:sp>
      <p:sp>
        <p:nvSpPr>
          <p:cNvPr id="46091" name="文本框 13"/>
          <p:cNvSpPr txBox="1">
            <a:spLocks noChangeArrowheads="1"/>
          </p:cNvSpPr>
          <p:nvPr/>
        </p:nvSpPr>
        <p:spPr bwMode="auto">
          <a:xfrm>
            <a:off x="6675438" y="409575"/>
            <a:ext cx="5476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chemeClr val="bg1"/>
                </a:solidFill>
                <a:latin typeface="字魂59号-创粗黑"/>
                <a:ea typeface="字魂59号-创粗黑"/>
                <a:cs typeface="字魂59号-创粗黑"/>
              </a:rPr>
              <a:t>天</a:t>
            </a:r>
            <a:endParaRPr lang="zh-CN" altLang="en-US" sz="2800">
              <a:solidFill>
                <a:schemeClr val="bg1"/>
              </a:solidFill>
              <a:latin typeface="字魂59号-创粗黑"/>
              <a:ea typeface="字魂59号-创粗黑"/>
              <a:cs typeface="字魂59号-创粗黑"/>
            </a:endParaRPr>
          </a:p>
        </p:txBody>
      </p:sp>
      <p:sp>
        <p:nvSpPr>
          <p:cNvPr id="46092" name="文本框 14"/>
          <p:cNvSpPr txBox="1">
            <a:spLocks noChangeArrowheads="1"/>
          </p:cNvSpPr>
          <p:nvPr/>
        </p:nvSpPr>
        <p:spPr bwMode="auto">
          <a:xfrm>
            <a:off x="7340600" y="409575"/>
            <a:ext cx="5476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chemeClr val="bg1"/>
                </a:solidFill>
                <a:latin typeface="字魂59号-创粗黑"/>
                <a:ea typeface="字魂59号-创粗黑"/>
                <a:cs typeface="字魂59号-创粗黑"/>
              </a:rPr>
              <a:t>天</a:t>
            </a:r>
            <a:endParaRPr lang="zh-CN" altLang="en-US" sz="2800">
              <a:solidFill>
                <a:schemeClr val="bg1"/>
              </a:solidFill>
              <a:latin typeface="字魂59号-创粗黑"/>
              <a:ea typeface="字魂59号-创粗黑"/>
              <a:cs typeface="字魂59号-创粗黑"/>
            </a:endParaRPr>
          </a:p>
        </p:txBody>
      </p:sp>
      <p:sp>
        <p:nvSpPr>
          <p:cNvPr id="46093" name="文本框 15"/>
          <p:cNvSpPr txBox="1">
            <a:spLocks noChangeArrowheads="1"/>
          </p:cNvSpPr>
          <p:nvPr/>
        </p:nvSpPr>
        <p:spPr bwMode="auto">
          <a:xfrm>
            <a:off x="8051800" y="409575"/>
            <a:ext cx="5476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chemeClr val="bg1"/>
                </a:solidFill>
                <a:latin typeface="字魂59号-创粗黑"/>
                <a:ea typeface="字魂59号-创粗黑"/>
                <a:cs typeface="字魂59号-创粗黑"/>
              </a:rPr>
              <a:t>学</a:t>
            </a:r>
            <a:endParaRPr lang="zh-CN" altLang="en-US" sz="2800">
              <a:solidFill>
                <a:schemeClr val="bg1"/>
              </a:solidFill>
              <a:latin typeface="字魂59号-创粗黑"/>
              <a:ea typeface="字魂59号-创粗黑"/>
              <a:cs typeface="字魂59号-创粗黑"/>
            </a:endParaRPr>
          </a:p>
        </p:txBody>
      </p:sp>
      <p:sp>
        <p:nvSpPr>
          <p:cNvPr id="46094" name="文本框 16"/>
          <p:cNvSpPr txBox="1">
            <a:spLocks noChangeArrowheads="1"/>
          </p:cNvSpPr>
          <p:nvPr/>
        </p:nvSpPr>
        <p:spPr bwMode="auto">
          <a:xfrm>
            <a:off x="8743950" y="409575"/>
            <a:ext cx="5461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chemeClr val="bg1"/>
                </a:solidFill>
                <a:latin typeface="字魂59号-创粗黑"/>
                <a:ea typeface="字魂59号-创粗黑"/>
                <a:cs typeface="字魂59号-创粗黑"/>
              </a:rPr>
              <a:t>习</a:t>
            </a:r>
            <a:endParaRPr lang="zh-CN" altLang="en-US" sz="2800">
              <a:solidFill>
                <a:schemeClr val="bg1"/>
              </a:solidFill>
              <a:latin typeface="字魂59号-创粗黑"/>
              <a:ea typeface="字魂59号-创粗黑"/>
              <a:cs typeface="字魂59号-创粗黑"/>
            </a:endParaRPr>
          </a:p>
        </p:txBody>
      </p:sp>
      <p:sp>
        <p:nvSpPr>
          <p:cNvPr id="46095" name="文本框 6"/>
          <p:cNvSpPr txBox="1">
            <a:spLocks noChangeArrowheads="1"/>
          </p:cNvSpPr>
          <p:nvPr/>
        </p:nvSpPr>
        <p:spPr bwMode="auto">
          <a:xfrm>
            <a:off x="3960813" y="2640013"/>
            <a:ext cx="45577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7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延伸拓展</a:t>
            </a:r>
            <a:endParaRPr lang="zh-CN" altLang="en-US" sz="7200" b="1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5881688" y="1604963"/>
            <a:ext cx="977900" cy="895350"/>
          </a:xfrm>
          <a:prstGeom prst="ellipse">
            <a:avLst/>
          </a:prstGeom>
          <a:solidFill>
            <a:srgbClr val="CECB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46097" name="文本框 6"/>
          <p:cNvSpPr txBox="1">
            <a:spLocks noChangeArrowheads="1"/>
          </p:cNvSpPr>
          <p:nvPr/>
        </p:nvSpPr>
        <p:spPr bwMode="auto">
          <a:xfrm>
            <a:off x="5924550" y="1604963"/>
            <a:ext cx="8921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en-US" altLang="zh-CN" sz="48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04</a:t>
            </a:r>
            <a:endParaRPr lang="zh-CN" altLang="en-US" sz="4800" b="1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文本框 7"/>
          <p:cNvSpPr txBox="1">
            <a:spLocks noChangeArrowheads="1"/>
          </p:cNvSpPr>
          <p:nvPr/>
        </p:nvSpPr>
        <p:spPr bwMode="auto">
          <a:xfrm>
            <a:off x="2328863" y="1201738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 dirty="0">
                <a:latin typeface="思源黑体 CN Heavy" pitchFamily="34" charset="-122"/>
                <a:ea typeface="思源黑体 CN Heavy" pitchFamily="34" charset="-122"/>
              </a:rPr>
              <a:t>课堂总结</a:t>
            </a:r>
            <a:endParaRPr lang="zh-CN" altLang="en-US" sz="3200" b="1" dirty="0">
              <a:latin typeface="思源黑体 CN Heavy" pitchFamily="34" charset="-122"/>
              <a:ea typeface="思源黑体 CN Heavy" pitchFamily="34" charset="-122"/>
            </a:endParaRPr>
          </a:p>
        </p:txBody>
      </p:sp>
      <p:sp>
        <p:nvSpPr>
          <p:cNvPr id="25604" name="文本框 99"/>
          <p:cNvSpPr txBox="1">
            <a:spLocks noChangeArrowheads="1"/>
          </p:cNvSpPr>
          <p:nvPr/>
        </p:nvSpPr>
        <p:spPr bwMode="auto">
          <a:xfrm>
            <a:off x="1912938" y="2185988"/>
            <a:ext cx="6161087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zh-CN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丰富多彩的集体生活给同学们带来快乐，使同学们增长知识，让同学们变得团结，老师为你们的健康成长感到欣慰。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C3C3C3">
                  <a:alpha val="100000"/>
                </a:srgbClr>
              </a:clrFrom>
              <a:clrTo>
                <a:srgbClr val="C3C3C3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937931" y="2424493"/>
            <a:ext cx="3560445" cy="2839082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文本框 7"/>
          <p:cNvSpPr txBox="1">
            <a:spLocks noChangeArrowheads="1"/>
          </p:cNvSpPr>
          <p:nvPr/>
        </p:nvSpPr>
        <p:spPr bwMode="auto">
          <a:xfrm>
            <a:off x="3028950" y="1511300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200" b="1">
                <a:latin typeface="思源黑体 CN Heavy" pitchFamily="34" charset="-122"/>
                <a:ea typeface="思源黑体 CN Heavy" pitchFamily="34" charset="-122"/>
              </a:rPr>
              <a:t>板书设计</a:t>
            </a:r>
            <a:endParaRPr lang="zh-CN" altLang="en-US" sz="3200" b="1">
              <a:latin typeface="思源黑体 CN Heavy" pitchFamily="34" charset="-122"/>
              <a:ea typeface="思源黑体 CN Heavy" pitchFamily="34" charset="-122"/>
            </a:endParaRPr>
          </a:p>
        </p:txBody>
      </p:sp>
      <p:sp>
        <p:nvSpPr>
          <p:cNvPr id="100" name="文本框 99"/>
          <p:cNvSpPr txBox="1">
            <a:spLocks noChangeArrowheads="1"/>
          </p:cNvSpPr>
          <p:nvPr/>
        </p:nvSpPr>
        <p:spPr bwMode="auto">
          <a:xfrm>
            <a:off x="2781300" y="2759075"/>
            <a:ext cx="5080000" cy="195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80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那次玩得真高兴</a:t>
            </a:r>
            <a:endParaRPr lang="zh-CN" altLang="zh-CN" sz="280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80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确定中心     印象最深 </a:t>
            </a:r>
            <a:endParaRPr lang="zh-CN" altLang="zh-CN" sz="2800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800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突出的人物     写快乐感受</a:t>
            </a:r>
            <a:endParaRPr lang="zh-CN" altLang="en-US" sz="2800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9156" name="图片 46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93025" y="2382838"/>
            <a:ext cx="3814763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文本框 7"/>
          <p:cNvSpPr txBox="1">
            <a:spLocks noChangeArrowheads="1"/>
          </p:cNvSpPr>
          <p:nvPr/>
        </p:nvSpPr>
        <p:spPr bwMode="auto">
          <a:xfrm>
            <a:off x="1060450" y="752475"/>
            <a:ext cx="1422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F7509"/>
                </a:solidFill>
                <a:latin typeface="思源黑体 CN Heavy" pitchFamily="34" charset="-122"/>
                <a:ea typeface="思源黑体 CN Heavy" pitchFamily="34" charset="-122"/>
              </a:rPr>
              <a:t>作业布置</a:t>
            </a:r>
            <a:endParaRPr lang="zh-CN" altLang="en-US" sz="2400" b="1">
              <a:solidFill>
                <a:srgbClr val="EF7509"/>
              </a:solidFill>
              <a:latin typeface="思源黑体 CN Heavy" pitchFamily="34" charset="-122"/>
              <a:ea typeface="思源黑体 CN Heavy" pitchFamily="34" charset="-122"/>
            </a:endParaRPr>
          </a:p>
        </p:txBody>
      </p:sp>
      <p:sp>
        <p:nvSpPr>
          <p:cNvPr id="28676" name="文本框 99"/>
          <p:cNvSpPr txBox="1">
            <a:spLocks noChangeArrowheads="1"/>
          </p:cNvSpPr>
          <p:nvPr/>
        </p:nvSpPr>
        <p:spPr bwMode="auto">
          <a:xfrm>
            <a:off x="1647825" y="4883150"/>
            <a:ext cx="10285413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zh-CN" sz="28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下面时间构思和完成提纲，下一节认真誊抄作文。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C3C3C3">
                  <a:alpha val="100000"/>
                </a:srgbClr>
              </a:clrFrom>
              <a:clrTo>
                <a:srgbClr val="C3C3C3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369509" y="983456"/>
            <a:ext cx="3442970" cy="2995292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3" descr="4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-9525" y="-31750"/>
            <a:ext cx="12211050" cy="690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图片 1" descr="4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6350" y="5654675"/>
            <a:ext cx="1221105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图片 2" descr="4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96975" y="1173163"/>
            <a:ext cx="10085388" cy="406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图片 4" descr="4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95600" y="274638"/>
            <a:ext cx="6688138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图片 6" descr="45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73575" y="3763963"/>
            <a:ext cx="64135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5" name="文本框 9"/>
          <p:cNvSpPr txBox="1">
            <a:spLocks noChangeArrowheads="1"/>
          </p:cNvSpPr>
          <p:nvPr/>
        </p:nvSpPr>
        <p:spPr bwMode="auto">
          <a:xfrm>
            <a:off x="3232150" y="409575"/>
            <a:ext cx="47625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chemeClr val="bg1"/>
                </a:solidFill>
                <a:latin typeface="字魂59号-创粗黑"/>
                <a:ea typeface="字魂59号-创粗黑"/>
                <a:cs typeface="字魂59号-创粗黑"/>
              </a:rPr>
              <a:t>好</a:t>
            </a:r>
            <a:endParaRPr lang="zh-CN" altLang="en-US" sz="2800">
              <a:solidFill>
                <a:schemeClr val="bg1"/>
              </a:solidFill>
              <a:latin typeface="字魂59号-创粗黑"/>
              <a:ea typeface="字魂59号-创粗黑"/>
              <a:cs typeface="字魂59号-创粗黑"/>
            </a:endParaRPr>
          </a:p>
        </p:txBody>
      </p:sp>
      <p:sp>
        <p:nvSpPr>
          <p:cNvPr id="22536" name="文本框 10"/>
          <p:cNvSpPr txBox="1">
            <a:spLocks noChangeArrowheads="1"/>
          </p:cNvSpPr>
          <p:nvPr/>
        </p:nvSpPr>
        <p:spPr bwMode="auto">
          <a:xfrm>
            <a:off x="3927475" y="409575"/>
            <a:ext cx="5461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chemeClr val="bg1"/>
                </a:solidFill>
                <a:latin typeface="字魂59号-创粗黑"/>
                <a:ea typeface="字魂59号-创粗黑"/>
                <a:cs typeface="字魂59号-创粗黑"/>
              </a:rPr>
              <a:t>好</a:t>
            </a:r>
            <a:endParaRPr lang="zh-CN" altLang="en-US" sz="2800">
              <a:solidFill>
                <a:schemeClr val="bg1"/>
              </a:solidFill>
              <a:latin typeface="字魂59号-创粗黑"/>
              <a:ea typeface="字魂59号-创粗黑"/>
              <a:cs typeface="字魂59号-创粗黑"/>
            </a:endParaRPr>
          </a:p>
        </p:txBody>
      </p:sp>
      <p:sp>
        <p:nvSpPr>
          <p:cNvPr id="22537" name="文本框 11"/>
          <p:cNvSpPr txBox="1">
            <a:spLocks noChangeArrowheads="1"/>
          </p:cNvSpPr>
          <p:nvPr/>
        </p:nvSpPr>
        <p:spPr bwMode="auto">
          <a:xfrm>
            <a:off x="4583113" y="409575"/>
            <a:ext cx="5461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chemeClr val="bg1"/>
                </a:solidFill>
                <a:latin typeface="字魂59号-创粗黑"/>
                <a:ea typeface="字魂59号-创粗黑"/>
                <a:cs typeface="字魂59号-创粗黑"/>
              </a:rPr>
              <a:t>学</a:t>
            </a:r>
            <a:endParaRPr lang="zh-CN" altLang="en-US" sz="2800">
              <a:solidFill>
                <a:schemeClr val="bg1"/>
              </a:solidFill>
              <a:latin typeface="字魂59号-创粗黑"/>
              <a:ea typeface="字魂59号-创粗黑"/>
              <a:cs typeface="字魂59号-创粗黑"/>
            </a:endParaRPr>
          </a:p>
        </p:txBody>
      </p:sp>
      <p:sp>
        <p:nvSpPr>
          <p:cNvPr id="22538" name="文本框 12"/>
          <p:cNvSpPr txBox="1">
            <a:spLocks noChangeArrowheads="1"/>
          </p:cNvSpPr>
          <p:nvPr/>
        </p:nvSpPr>
        <p:spPr bwMode="auto">
          <a:xfrm>
            <a:off x="5273675" y="409575"/>
            <a:ext cx="5461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chemeClr val="bg1"/>
                </a:solidFill>
                <a:latin typeface="字魂59号-创粗黑"/>
                <a:ea typeface="字魂59号-创粗黑"/>
                <a:cs typeface="字魂59号-创粗黑"/>
              </a:rPr>
              <a:t>习</a:t>
            </a:r>
            <a:endParaRPr lang="zh-CN" altLang="en-US" sz="2800">
              <a:solidFill>
                <a:schemeClr val="bg1"/>
              </a:solidFill>
              <a:latin typeface="字魂59号-创粗黑"/>
              <a:ea typeface="字魂59号-创粗黑"/>
              <a:cs typeface="字魂59号-创粗黑"/>
            </a:endParaRPr>
          </a:p>
        </p:txBody>
      </p:sp>
      <p:sp>
        <p:nvSpPr>
          <p:cNvPr id="22539" name="文本框 13"/>
          <p:cNvSpPr txBox="1">
            <a:spLocks noChangeArrowheads="1"/>
          </p:cNvSpPr>
          <p:nvPr/>
        </p:nvSpPr>
        <p:spPr bwMode="auto">
          <a:xfrm>
            <a:off x="6675438" y="409575"/>
            <a:ext cx="5476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chemeClr val="bg1"/>
                </a:solidFill>
                <a:latin typeface="字魂59号-创粗黑"/>
                <a:ea typeface="字魂59号-创粗黑"/>
                <a:cs typeface="字魂59号-创粗黑"/>
              </a:rPr>
              <a:t>天</a:t>
            </a:r>
            <a:endParaRPr lang="zh-CN" altLang="en-US" sz="2800">
              <a:solidFill>
                <a:schemeClr val="bg1"/>
              </a:solidFill>
              <a:latin typeface="字魂59号-创粗黑"/>
              <a:ea typeface="字魂59号-创粗黑"/>
              <a:cs typeface="字魂59号-创粗黑"/>
            </a:endParaRPr>
          </a:p>
        </p:txBody>
      </p:sp>
      <p:sp>
        <p:nvSpPr>
          <p:cNvPr id="22540" name="文本框 14"/>
          <p:cNvSpPr txBox="1">
            <a:spLocks noChangeArrowheads="1"/>
          </p:cNvSpPr>
          <p:nvPr/>
        </p:nvSpPr>
        <p:spPr bwMode="auto">
          <a:xfrm>
            <a:off x="7340600" y="409575"/>
            <a:ext cx="5476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chemeClr val="bg1"/>
                </a:solidFill>
                <a:latin typeface="字魂59号-创粗黑"/>
                <a:ea typeface="字魂59号-创粗黑"/>
                <a:cs typeface="字魂59号-创粗黑"/>
              </a:rPr>
              <a:t>天</a:t>
            </a:r>
            <a:endParaRPr lang="zh-CN" altLang="en-US" sz="2800">
              <a:solidFill>
                <a:schemeClr val="bg1"/>
              </a:solidFill>
              <a:latin typeface="字魂59号-创粗黑"/>
              <a:ea typeface="字魂59号-创粗黑"/>
              <a:cs typeface="字魂59号-创粗黑"/>
            </a:endParaRPr>
          </a:p>
        </p:txBody>
      </p:sp>
      <p:sp>
        <p:nvSpPr>
          <p:cNvPr id="22541" name="文本框 15"/>
          <p:cNvSpPr txBox="1">
            <a:spLocks noChangeArrowheads="1"/>
          </p:cNvSpPr>
          <p:nvPr/>
        </p:nvSpPr>
        <p:spPr bwMode="auto">
          <a:xfrm>
            <a:off x="8051800" y="409575"/>
            <a:ext cx="5476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chemeClr val="bg1"/>
                </a:solidFill>
                <a:latin typeface="字魂59号-创粗黑"/>
                <a:ea typeface="字魂59号-创粗黑"/>
                <a:cs typeface="字魂59号-创粗黑"/>
              </a:rPr>
              <a:t>学</a:t>
            </a:r>
            <a:endParaRPr lang="zh-CN" altLang="en-US" sz="2800">
              <a:solidFill>
                <a:schemeClr val="bg1"/>
              </a:solidFill>
              <a:latin typeface="字魂59号-创粗黑"/>
              <a:ea typeface="字魂59号-创粗黑"/>
              <a:cs typeface="字魂59号-创粗黑"/>
            </a:endParaRPr>
          </a:p>
        </p:txBody>
      </p:sp>
      <p:sp>
        <p:nvSpPr>
          <p:cNvPr id="22542" name="文本框 16"/>
          <p:cNvSpPr txBox="1">
            <a:spLocks noChangeArrowheads="1"/>
          </p:cNvSpPr>
          <p:nvPr/>
        </p:nvSpPr>
        <p:spPr bwMode="auto">
          <a:xfrm>
            <a:off x="8743950" y="409575"/>
            <a:ext cx="5461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chemeClr val="bg1"/>
                </a:solidFill>
                <a:latin typeface="字魂59号-创粗黑"/>
                <a:ea typeface="字魂59号-创粗黑"/>
                <a:cs typeface="字魂59号-创粗黑"/>
              </a:rPr>
              <a:t>习</a:t>
            </a:r>
            <a:endParaRPr lang="zh-CN" altLang="en-US" sz="2800">
              <a:solidFill>
                <a:schemeClr val="bg1"/>
              </a:solidFill>
              <a:latin typeface="字魂59号-创粗黑"/>
              <a:ea typeface="字魂59号-创粗黑"/>
              <a:cs typeface="字魂59号-创粗黑"/>
            </a:endParaRPr>
          </a:p>
        </p:txBody>
      </p:sp>
      <p:sp>
        <p:nvSpPr>
          <p:cNvPr id="22543" name="文本框 6"/>
          <p:cNvSpPr txBox="1">
            <a:spLocks noChangeArrowheads="1"/>
          </p:cNvSpPr>
          <p:nvPr/>
        </p:nvSpPr>
        <p:spPr bwMode="auto">
          <a:xfrm>
            <a:off x="3960813" y="2640013"/>
            <a:ext cx="45577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72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学习目标</a:t>
            </a:r>
            <a:endParaRPr lang="zh-CN" altLang="en-US" sz="72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5881688" y="1604963"/>
            <a:ext cx="977900" cy="895350"/>
          </a:xfrm>
          <a:prstGeom prst="ellipse">
            <a:avLst/>
          </a:prstGeom>
          <a:solidFill>
            <a:srgbClr val="CECB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22545" name="文本框 6"/>
          <p:cNvSpPr txBox="1">
            <a:spLocks noChangeArrowheads="1"/>
          </p:cNvSpPr>
          <p:nvPr/>
        </p:nvSpPr>
        <p:spPr bwMode="auto">
          <a:xfrm>
            <a:off x="5924550" y="1604963"/>
            <a:ext cx="8921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en-US" altLang="zh-CN" sz="48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01</a:t>
            </a:r>
            <a:endParaRPr lang="zh-CN" altLang="en-US" sz="4800" b="1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99"/>
          <p:cNvSpPr txBox="1">
            <a:spLocks noChangeArrowheads="1"/>
          </p:cNvSpPr>
          <p:nvPr/>
        </p:nvSpPr>
        <p:spPr bwMode="auto">
          <a:xfrm>
            <a:off x="5781675" y="2184400"/>
            <a:ext cx="508000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zh-CN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我们经历的活动很多，丰富多彩，回味无穷，请以“那次玩得真高兴”为话题写一篇作文，题目自拟。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C3C3C3">
                  <a:alpha val="100000"/>
                </a:srgbClr>
              </a:clrFrom>
              <a:clrTo>
                <a:srgbClr val="C3C3C3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379833" y="2021167"/>
            <a:ext cx="3560445" cy="2839086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文本框 99"/>
          <p:cNvSpPr txBox="1">
            <a:spLocks noChangeArrowheads="1"/>
          </p:cNvSpPr>
          <p:nvPr/>
        </p:nvSpPr>
        <p:spPr bwMode="auto">
          <a:xfrm>
            <a:off x="5091113" y="2005013"/>
            <a:ext cx="8739187" cy="3783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zh-CN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你想到哪些学校和家里的事情？</a:t>
            </a:r>
            <a:endParaRPr lang="zh-CN" altLang="zh-CN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参考答案。</a:t>
            </a:r>
            <a:endParaRPr lang="zh-CN" altLang="zh-CN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地点：校园、家里、野外、公园</a:t>
            </a:r>
            <a:r>
              <a:rPr lang="en-US" altLang="zh-CN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zh-CN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空间：教室内、操场上、动物园、游戏厅</a:t>
            </a:r>
            <a:r>
              <a:rPr lang="en-US" altLang="zh-CN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zh-CN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时间：课堂上、活动课、课间、周末、假期</a:t>
            </a:r>
            <a:r>
              <a:rPr lang="en-US" altLang="zh-CN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zh-CN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人物：同学、老师、家长、陌生人</a:t>
            </a:r>
            <a:r>
              <a:rPr lang="en-US" altLang="zh-CN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zh-CN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事件：讲故事、猜谜语、书法比赛、歌咏比赛、掰</a:t>
            </a:r>
            <a:r>
              <a:rPr lang="en-US" altLang="zh-CN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zh-CN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手腕、拔河比赛、踢毽子比赛、运动会、旅游、野炊</a:t>
            </a:r>
            <a:r>
              <a:rPr lang="en-US" altLang="zh-CN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zh-CN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感受：开心、喜悦、明白了</a:t>
            </a:r>
            <a:r>
              <a:rPr lang="en-US" altLang="zh-CN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223849" y="2685035"/>
            <a:ext cx="4122420" cy="2422525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2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2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2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2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图片 3" descr="4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-9525" y="-31750"/>
            <a:ext cx="12211050" cy="690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图片 1" descr="4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6350" y="5654675"/>
            <a:ext cx="1221105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图片 2" descr="4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96975" y="1173163"/>
            <a:ext cx="10085388" cy="406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图片 4" descr="4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95600" y="274638"/>
            <a:ext cx="6688138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图片 6" descr="45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73575" y="3763963"/>
            <a:ext cx="64135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1" name="文本框 9"/>
          <p:cNvSpPr txBox="1">
            <a:spLocks noChangeArrowheads="1"/>
          </p:cNvSpPr>
          <p:nvPr/>
        </p:nvSpPr>
        <p:spPr bwMode="auto">
          <a:xfrm>
            <a:off x="3232150" y="409575"/>
            <a:ext cx="47625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chemeClr val="bg1"/>
                </a:solidFill>
                <a:latin typeface="字魂59号-创粗黑"/>
                <a:ea typeface="字魂59号-创粗黑"/>
                <a:cs typeface="字魂59号-创粗黑"/>
              </a:rPr>
              <a:t>好</a:t>
            </a:r>
            <a:endParaRPr lang="zh-CN" altLang="en-US" sz="2800">
              <a:solidFill>
                <a:schemeClr val="bg1"/>
              </a:solidFill>
              <a:latin typeface="字魂59号-创粗黑"/>
              <a:ea typeface="字魂59号-创粗黑"/>
              <a:cs typeface="字魂59号-创粗黑"/>
            </a:endParaRPr>
          </a:p>
        </p:txBody>
      </p:sp>
      <p:sp>
        <p:nvSpPr>
          <p:cNvPr id="26632" name="文本框 10"/>
          <p:cNvSpPr txBox="1">
            <a:spLocks noChangeArrowheads="1"/>
          </p:cNvSpPr>
          <p:nvPr/>
        </p:nvSpPr>
        <p:spPr bwMode="auto">
          <a:xfrm>
            <a:off x="3927475" y="409575"/>
            <a:ext cx="5461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chemeClr val="bg1"/>
                </a:solidFill>
                <a:latin typeface="字魂59号-创粗黑"/>
                <a:ea typeface="字魂59号-创粗黑"/>
                <a:cs typeface="字魂59号-创粗黑"/>
              </a:rPr>
              <a:t>好</a:t>
            </a:r>
            <a:endParaRPr lang="zh-CN" altLang="en-US" sz="2800">
              <a:solidFill>
                <a:schemeClr val="bg1"/>
              </a:solidFill>
              <a:latin typeface="字魂59号-创粗黑"/>
              <a:ea typeface="字魂59号-创粗黑"/>
              <a:cs typeface="字魂59号-创粗黑"/>
            </a:endParaRPr>
          </a:p>
        </p:txBody>
      </p:sp>
      <p:sp>
        <p:nvSpPr>
          <p:cNvPr id="26633" name="文本框 11"/>
          <p:cNvSpPr txBox="1">
            <a:spLocks noChangeArrowheads="1"/>
          </p:cNvSpPr>
          <p:nvPr/>
        </p:nvSpPr>
        <p:spPr bwMode="auto">
          <a:xfrm>
            <a:off x="4583113" y="409575"/>
            <a:ext cx="5461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chemeClr val="bg1"/>
                </a:solidFill>
                <a:latin typeface="字魂59号-创粗黑"/>
                <a:ea typeface="字魂59号-创粗黑"/>
                <a:cs typeface="字魂59号-创粗黑"/>
              </a:rPr>
              <a:t>学</a:t>
            </a:r>
            <a:endParaRPr lang="zh-CN" altLang="en-US" sz="2800">
              <a:solidFill>
                <a:schemeClr val="bg1"/>
              </a:solidFill>
              <a:latin typeface="字魂59号-创粗黑"/>
              <a:ea typeface="字魂59号-创粗黑"/>
              <a:cs typeface="字魂59号-创粗黑"/>
            </a:endParaRPr>
          </a:p>
        </p:txBody>
      </p:sp>
      <p:sp>
        <p:nvSpPr>
          <p:cNvPr id="26634" name="文本框 12"/>
          <p:cNvSpPr txBox="1">
            <a:spLocks noChangeArrowheads="1"/>
          </p:cNvSpPr>
          <p:nvPr/>
        </p:nvSpPr>
        <p:spPr bwMode="auto">
          <a:xfrm>
            <a:off x="5273675" y="409575"/>
            <a:ext cx="5461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chemeClr val="bg1"/>
                </a:solidFill>
                <a:latin typeface="字魂59号-创粗黑"/>
                <a:ea typeface="字魂59号-创粗黑"/>
                <a:cs typeface="字魂59号-创粗黑"/>
              </a:rPr>
              <a:t>习</a:t>
            </a:r>
            <a:endParaRPr lang="zh-CN" altLang="en-US" sz="2800">
              <a:solidFill>
                <a:schemeClr val="bg1"/>
              </a:solidFill>
              <a:latin typeface="字魂59号-创粗黑"/>
              <a:ea typeface="字魂59号-创粗黑"/>
              <a:cs typeface="字魂59号-创粗黑"/>
            </a:endParaRPr>
          </a:p>
        </p:txBody>
      </p:sp>
      <p:sp>
        <p:nvSpPr>
          <p:cNvPr id="26635" name="文本框 13"/>
          <p:cNvSpPr txBox="1">
            <a:spLocks noChangeArrowheads="1"/>
          </p:cNvSpPr>
          <p:nvPr/>
        </p:nvSpPr>
        <p:spPr bwMode="auto">
          <a:xfrm>
            <a:off x="6675438" y="409575"/>
            <a:ext cx="5476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chemeClr val="bg1"/>
                </a:solidFill>
                <a:latin typeface="字魂59号-创粗黑"/>
                <a:ea typeface="字魂59号-创粗黑"/>
                <a:cs typeface="字魂59号-创粗黑"/>
              </a:rPr>
              <a:t>天</a:t>
            </a:r>
            <a:endParaRPr lang="zh-CN" altLang="en-US" sz="2800">
              <a:solidFill>
                <a:schemeClr val="bg1"/>
              </a:solidFill>
              <a:latin typeface="字魂59号-创粗黑"/>
              <a:ea typeface="字魂59号-创粗黑"/>
              <a:cs typeface="字魂59号-创粗黑"/>
            </a:endParaRPr>
          </a:p>
        </p:txBody>
      </p:sp>
      <p:sp>
        <p:nvSpPr>
          <p:cNvPr id="26636" name="文本框 14"/>
          <p:cNvSpPr txBox="1">
            <a:spLocks noChangeArrowheads="1"/>
          </p:cNvSpPr>
          <p:nvPr/>
        </p:nvSpPr>
        <p:spPr bwMode="auto">
          <a:xfrm>
            <a:off x="7340600" y="409575"/>
            <a:ext cx="5476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chemeClr val="bg1"/>
                </a:solidFill>
                <a:latin typeface="字魂59号-创粗黑"/>
                <a:ea typeface="字魂59号-创粗黑"/>
                <a:cs typeface="字魂59号-创粗黑"/>
              </a:rPr>
              <a:t>天</a:t>
            </a:r>
            <a:endParaRPr lang="zh-CN" altLang="en-US" sz="2800">
              <a:solidFill>
                <a:schemeClr val="bg1"/>
              </a:solidFill>
              <a:latin typeface="字魂59号-创粗黑"/>
              <a:ea typeface="字魂59号-创粗黑"/>
              <a:cs typeface="字魂59号-创粗黑"/>
            </a:endParaRPr>
          </a:p>
        </p:txBody>
      </p:sp>
      <p:sp>
        <p:nvSpPr>
          <p:cNvPr id="26637" name="文本框 15"/>
          <p:cNvSpPr txBox="1">
            <a:spLocks noChangeArrowheads="1"/>
          </p:cNvSpPr>
          <p:nvPr/>
        </p:nvSpPr>
        <p:spPr bwMode="auto">
          <a:xfrm>
            <a:off x="8051800" y="409575"/>
            <a:ext cx="5476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chemeClr val="bg1"/>
                </a:solidFill>
                <a:latin typeface="字魂59号-创粗黑"/>
                <a:ea typeface="字魂59号-创粗黑"/>
                <a:cs typeface="字魂59号-创粗黑"/>
              </a:rPr>
              <a:t>学</a:t>
            </a:r>
            <a:endParaRPr lang="zh-CN" altLang="en-US" sz="2800">
              <a:solidFill>
                <a:schemeClr val="bg1"/>
              </a:solidFill>
              <a:latin typeface="字魂59号-创粗黑"/>
              <a:ea typeface="字魂59号-创粗黑"/>
              <a:cs typeface="字魂59号-创粗黑"/>
            </a:endParaRPr>
          </a:p>
        </p:txBody>
      </p:sp>
      <p:sp>
        <p:nvSpPr>
          <p:cNvPr id="26638" name="文本框 16"/>
          <p:cNvSpPr txBox="1">
            <a:spLocks noChangeArrowheads="1"/>
          </p:cNvSpPr>
          <p:nvPr/>
        </p:nvSpPr>
        <p:spPr bwMode="auto">
          <a:xfrm>
            <a:off x="8743950" y="409575"/>
            <a:ext cx="5461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>
                <a:solidFill>
                  <a:schemeClr val="bg1"/>
                </a:solidFill>
                <a:latin typeface="字魂59号-创粗黑"/>
                <a:ea typeface="字魂59号-创粗黑"/>
                <a:cs typeface="字魂59号-创粗黑"/>
              </a:rPr>
              <a:t>习</a:t>
            </a:r>
            <a:endParaRPr lang="zh-CN" altLang="en-US" sz="2800">
              <a:solidFill>
                <a:schemeClr val="bg1"/>
              </a:solidFill>
              <a:latin typeface="字魂59号-创粗黑"/>
              <a:ea typeface="字魂59号-创粗黑"/>
              <a:cs typeface="字魂59号-创粗黑"/>
            </a:endParaRPr>
          </a:p>
        </p:txBody>
      </p:sp>
      <p:sp>
        <p:nvSpPr>
          <p:cNvPr id="26639" name="文本框 6"/>
          <p:cNvSpPr txBox="1">
            <a:spLocks noChangeArrowheads="1"/>
          </p:cNvSpPr>
          <p:nvPr/>
        </p:nvSpPr>
        <p:spPr bwMode="auto">
          <a:xfrm>
            <a:off x="3960813" y="2640013"/>
            <a:ext cx="45577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7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习作例文</a:t>
            </a:r>
            <a:endParaRPr lang="zh-CN" altLang="en-US" sz="7200" b="1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5881688" y="1604963"/>
            <a:ext cx="977900" cy="895350"/>
          </a:xfrm>
          <a:prstGeom prst="ellipse">
            <a:avLst/>
          </a:prstGeom>
          <a:solidFill>
            <a:srgbClr val="CECB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26641" name="文本框 6"/>
          <p:cNvSpPr txBox="1">
            <a:spLocks noChangeArrowheads="1"/>
          </p:cNvSpPr>
          <p:nvPr/>
        </p:nvSpPr>
        <p:spPr bwMode="auto">
          <a:xfrm>
            <a:off x="5924550" y="1604963"/>
            <a:ext cx="8921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en-US" altLang="zh-CN" sz="48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02</a:t>
            </a:r>
            <a:endParaRPr lang="zh-CN" altLang="en-US" sz="4800" b="1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文本框 99"/>
          <p:cNvSpPr txBox="1">
            <a:spLocks noChangeArrowheads="1"/>
          </p:cNvSpPr>
          <p:nvPr/>
        </p:nvSpPr>
        <p:spPr bwMode="auto">
          <a:xfrm>
            <a:off x="546100" y="2100263"/>
            <a:ext cx="10534650" cy="42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欣赏范文</a:t>
            </a:r>
            <a:endParaRPr lang="zh-CN" altLang="zh-CN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1. 那次我们玩得真高兴</a:t>
            </a:r>
            <a:endParaRPr lang="zh-CN" altLang="zh-CN" sz="2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体育课上，老师让我们自由活动，我和一些同学玩起了“冰冻游戏”。</a:t>
            </a:r>
            <a:endParaRPr lang="zh-CN" altLang="zh-CN" sz="20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“冰冻游戏”，首先得确定一位同学当“猫”，来抓其它人，然后在游戏中，只要双手交叉搭肩，就算“冰冻”了，“猫”就抓不了了，但也不能随意奔跑走动了，必须等一位同学拍他一下，他才能“解冻”，继续奔跑。最后被抓到的人继续当“猫”。</a:t>
            </a:r>
            <a:endParaRPr lang="zh-CN" altLang="zh-CN" sz="20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第一轮杨子乐当“猫”，大家像无头苍蝇似的到处乱窜。突然，“猫”快要追上年年了，说时急那时快，年年双手交叉搭肩，大喊一声“冰冻！”“猫”也拿她没办法了。</a:t>
            </a:r>
            <a:endParaRPr lang="zh-CN" altLang="zh-CN" sz="20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8675" name="图片 3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13675" y="819150"/>
            <a:ext cx="3538538" cy="211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文本框 99"/>
          <p:cNvSpPr txBox="1">
            <a:spLocks noChangeArrowheads="1"/>
          </p:cNvSpPr>
          <p:nvPr/>
        </p:nvSpPr>
        <p:spPr bwMode="auto">
          <a:xfrm>
            <a:off x="1277938" y="1506538"/>
            <a:ext cx="6364287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zh-CN" sz="20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才过了一会儿，许多同学都“冰冻”了。只听得年年和小月大喊：“救命啊！快来解冻我啊！”我飞奔而去，边跑边喊：“我来救你们啦！”她们愣了一下哈哈大笑。哦！差点忘记“猫”就在附近，要赶快逃命呢！</a:t>
            </a:r>
            <a:endParaRPr lang="zh-CN" altLang="zh-CN" sz="20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“叮呤呤”下课铃响了，欢乐的四十分钟结束了。虽然我们都满头大汗，但每个人脸上都洋溢着灿烂的笑容。快乐在空气中涌动，笑声在操场上回荡！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C3C3C3">
                  <a:alpha val="100000"/>
                </a:srgbClr>
              </a:clrFrom>
              <a:clrTo>
                <a:srgbClr val="C3C3C3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8015238" y="2422751"/>
            <a:ext cx="3166109" cy="2432684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5133975" y="1965325"/>
            <a:ext cx="5988050" cy="3140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266700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en-US" sz="2000" b="1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en-US" sz="2000" b="1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2.</a:t>
            </a:r>
            <a:r>
              <a:rPr lang="zh-CN" sz="2000" b="1" noProof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那次玩得真高兴</a:t>
            </a:r>
            <a:endParaRPr lang="zh-CN" sz="2000" b="1" noProof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266700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sz="2000" b="1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童年如同一场五彩斑斓的梦，在每个人的童年中，一定会发生不计其数开心的事，我也不例外。</a:t>
            </a:r>
            <a:endParaRPr lang="zh-CN" sz="2000" b="1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266700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sz="2000" b="1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那是一天阳光明媚的早上，小鸟站在枝头歌唱。我和妈妈拿了一个沙包和一只粉笔便出了门。我们用粉笔在地上划了几个方块，准备玩跳房子。</a:t>
            </a:r>
            <a:endParaRPr lang="zh-CN" sz="1050" noProof="1">
              <a:solidFill>
                <a:srgbClr val="000000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noProof="1"/>
          </a:p>
        </p:txBody>
      </p:sp>
      <p:pic>
        <p:nvPicPr>
          <p:cNvPr id="30723" name="图片 46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4575" y="1965325"/>
            <a:ext cx="3836988" cy="272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tags/tag1.xml><?xml version="1.0" encoding="utf-8"?>
<p:tagLst xmlns:p="http://schemas.openxmlformats.org/presentationml/2006/main">
  <p:tag name="MH" val="20170801223402"/>
  <p:tag name="MH_LIBRARY" val="CONTENTS"/>
  <p:tag name="MH_TYPE" val="ENTRY"/>
  <p:tag name="ID" val="626765"/>
  <p:tag name="MH_ORDER" val="4"/>
</p:tagLst>
</file>

<file path=ppt/tags/tag10.xml><?xml version="1.0" encoding="utf-8"?>
<p:tagLst xmlns:p="http://schemas.openxmlformats.org/presentationml/2006/main">
  <p:tag name="MH" val="20170801223402"/>
  <p:tag name="MH_LIBRARY" val="CONTENTS"/>
  <p:tag name="MH_TYPE" val="ENTRY"/>
  <p:tag name="ID" val="626765"/>
  <p:tag name="MH_ORDER" val="4"/>
</p:tagLst>
</file>

<file path=ppt/tags/tag11.xml><?xml version="1.0" encoding="utf-8"?>
<p:tagLst xmlns:p="http://schemas.openxmlformats.org/presentationml/2006/main">
  <p:tag name="MH" val="20170801223402"/>
  <p:tag name="MH_LIBRARY" val="CONTENTS"/>
  <p:tag name="MH_TYPE" val="NUMBER"/>
  <p:tag name="ID" val="626765"/>
  <p:tag name="MH_ORDER" val="4"/>
</p:tagLst>
</file>

<file path=ppt/tags/tag12.xml><?xml version="1.0" encoding="utf-8"?>
<p:tagLst xmlns:p="http://schemas.openxmlformats.org/presentationml/2006/main">
  <p:tag name="MH" val="20170801223402"/>
  <p:tag name="MH_LIBRARY" val="CONTENTS"/>
  <p:tag name="MH_TYPE" val="OTHERS"/>
  <p:tag name="ID" val="626765"/>
</p:tagLst>
</file>

<file path=ppt/tags/tag13.xml><?xml version="1.0" encoding="utf-8"?>
<p:tagLst xmlns:p="http://schemas.openxmlformats.org/presentationml/2006/main">
  <p:tag name="commondata" val="eyJoZGlkIjoiN2YzNjBkOTgyNWQ1YTMxYzM3MzMwNWFiODNmOWIzYWMifQ=="/>
</p:tagLst>
</file>

<file path=ppt/tags/tag2.xml><?xml version="1.0" encoding="utf-8"?>
<p:tagLst xmlns:p="http://schemas.openxmlformats.org/presentationml/2006/main">
  <p:tag name="MH" val="20170801223402"/>
  <p:tag name="MH_LIBRARY" val="CONTENTS"/>
  <p:tag name="MH_TYPE" val="NUMBER"/>
  <p:tag name="ID" val="626765"/>
  <p:tag name="MH_ORDER" val="4"/>
</p:tagLst>
</file>

<file path=ppt/tags/tag3.xml><?xml version="1.0" encoding="utf-8"?>
<p:tagLst xmlns:p="http://schemas.openxmlformats.org/presentationml/2006/main">
  <p:tag name="MH" val="20170801223402"/>
  <p:tag name="MH_LIBRARY" val="CONTENTS"/>
  <p:tag name="MH_TYPE" val="OTHERS"/>
  <p:tag name="ID" val="626765"/>
</p:tagLst>
</file>

<file path=ppt/tags/tag4.xml><?xml version="1.0" encoding="utf-8"?>
<p:tagLst xmlns:p="http://schemas.openxmlformats.org/presentationml/2006/main">
  <p:tag name="MH" val="20170801223402"/>
  <p:tag name="MH_LIBRARY" val="CONTENTS"/>
  <p:tag name="MH_TYPE" val="ENTRY"/>
  <p:tag name="ID" val="626765"/>
  <p:tag name="MH_ORDER" val="4"/>
</p:tagLst>
</file>

<file path=ppt/tags/tag5.xml><?xml version="1.0" encoding="utf-8"?>
<p:tagLst xmlns:p="http://schemas.openxmlformats.org/presentationml/2006/main">
  <p:tag name="MH" val="20170801223402"/>
  <p:tag name="MH_LIBRARY" val="CONTENTS"/>
  <p:tag name="MH_TYPE" val="NUMBER"/>
  <p:tag name="ID" val="626765"/>
  <p:tag name="MH_ORDER" val="4"/>
</p:tagLst>
</file>

<file path=ppt/tags/tag6.xml><?xml version="1.0" encoding="utf-8"?>
<p:tagLst xmlns:p="http://schemas.openxmlformats.org/presentationml/2006/main">
  <p:tag name="MH" val="20170801223402"/>
  <p:tag name="MH_LIBRARY" val="CONTENTS"/>
  <p:tag name="MH_TYPE" val="OTHERS"/>
  <p:tag name="ID" val="626765"/>
</p:tagLst>
</file>

<file path=ppt/tags/tag7.xml><?xml version="1.0" encoding="utf-8"?>
<p:tagLst xmlns:p="http://schemas.openxmlformats.org/presentationml/2006/main">
  <p:tag name="MH" val="20170801223402"/>
  <p:tag name="MH_LIBRARY" val="CONTENTS"/>
  <p:tag name="MH_TYPE" val="ENTRY"/>
  <p:tag name="ID" val="626765"/>
  <p:tag name="MH_ORDER" val="4"/>
</p:tagLst>
</file>

<file path=ppt/tags/tag8.xml><?xml version="1.0" encoding="utf-8"?>
<p:tagLst xmlns:p="http://schemas.openxmlformats.org/presentationml/2006/main">
  <p:tag name="MH" val="20170801223402"/>
  <p:tag name="MH_LIBRARY" val="CONTENTS"/>
  <p:tag name="MH_TYPE" val="NUMBER"/>
  <p:tag name="ID" val="626765"/>
  <p:tag name="MH_ORDER" val="4"/>
</p:tagLst>
</file>

<file path=ppt/tags/tag9.xml><?xml version="1.0" encoding="utf-8"?>
<p:tagLst xmlns:p="http://schemas.openxmlformats.org/presentationml/2006/main">
  <p:tag name="MH" val="20170801223402"/>
  <p:tag name="MH_LIBRARY" val="CONTENTS"/>
  <p:tag name="MH_TYPE" val="OTHERS"/>
  <p:tag name="ID" val="626765"/>
</p:tagLst>
</file>

<file path=ppt/theme/theme1.xml><?xml version="1.0" encoding="utf-8"?>
<a:theme xmlns:a="http://schemas.openxmlformats.org/drawingml/2006/main" name="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3769</Words>
  <Application>WPS 演示</Application>
  <PresentationFormat>自定义</PresentationFormat>
  <Paragraphs>215</Paragraphs>
  <Slides>26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40" baseType="lpstr">
      <vt:lpstr>Arial</vt:lpstr>
      <vt:lpstr>宋体</vt:lpstr>
      <vt:lpstr>Wingdings</vt:lpstr>
      <vt:lpstr>Calibri</vt:lpstr>
      <vt:lpstr>Calibri Light</vt:lpstr>
      <vt:lpstr>Calibri</vt:lpstr>
      <vt:lpstr>字魂59号-创粗黑</vt:lpstr>
      <vt:lpstr>黑体</vt:lpstr>
      <vt:lpstr>微软雅黑</vt:lpstr>
      <vt:lpstr>字魂17号-萌趣果冻体</vt:lpstr>
      <vt:lpstr>Arial Unicode MS</vt:lpstr>
      <vt:lpstr>思源黑体 CN Heavy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1</cp:revision>
  <dcterms:created xsi:type="dcterms:W3CDTF">2023-10-22T06:59:40Z</dcterms:created>
  <dcterms:modified xsi:type="dcterms:W3CDTF">2023-10-22T06:59:40Z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19CD7D588A3E4195BA1EAF3EB94320D2_12</vt:lpwstr>
  </property>
</Properties>
</file>