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6"/>
  </p:notesMasterIdLst>
  <p:sldIdLst>
    <p:sldId id="337" r:id="rId3"/>
    <p:sldId id="290" r:id="rId4"/>
    <p:sldId id="291" r:id="rId5"/>
    <p:sldId id="302" r:id="rId7"/>
    <p:sldId id="306" r:id="rId8"/>
    <p:sldId id="307" r:id="rId9"/>
    <p:sldId id="308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20" r:id="rId20"/>
    <p:sldId id="330" r:id="rId21"/>
    <p:sldId id="331" r:id="rId22"/>
    <p:sldId id="332" r:id="rId23"/>
    <p:sldId id="333" r:id="rId24"/>
  </p:sldIdLst>
  <p:sldSz cx="9144000" cy="5143500" type="screen16x9"/>
  <p:notesSz cx="6858000" cy="9144000"/>
  <p:embeddedFontLst>
    <p:embeddedFont>
      <p:font typeface="汉仪中宋简" panose="02010609000101010101" pitchFamily="49" charset="-122"/>
      <p:regular r:id="rId28"/>
    </p:embeddedFont>
    <p:embeddedFont>
      <p:font typeface="楷体" panose="02010609060101010101" pitchFamily="49" charset="-122"/>
      <p:regular r:id="rId29"/>
    </p:embeddedFont>
    <p:embeddedFont>
      <p:font typeface="黑体" panose="02010609060101010101" pitchFamily="49" charset="-122"/>
      <p:regular r:id="rId30"/>
    </p:embeddedFon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Calibri Light" panose="020F0302020204030204" charset="0"/>
      <p:regular r:id="rId35"/>
      <p:italic r:id="rId36"/>
    </p:embeddedFont>
  </p:embeddedFontLst>
  <p:custDataLst>
    <p:tags r:id="rId3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55" autoAdjust="0"/>
    <p:restoredTop sz="94694" autoAdjust="0"/>
  </p:normalViewPr>
  <p:slideViewPr>
    <p:cSldViewPr>
      <p:cViewPr>
        <p:scale>
          <a:sx n="130" d="100"/>
          <a:sy n="130" d="100"/>
        </p:scale>
        <p:origin x="-1266" y="-3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7" Type="http://schemas.openxmlformats.org/officeDocument/2006/relationships/tags" Target="tags/tag1.xml"/><Relationship Id="rId36" Type="http://schemas.openxmlformats.org/officeDocument/2006/relationships/font" Target="fonts/font9.fntdata"/><Relationship Id="rId35" Type="http://schemas.openxmlformats.org/officeDocument/2006/relationships/font" Target="fonts/font8.fntdata"/><Relationship Id="rId34" Type="http://schemas.openxmlformats.org/officeDocument/2006/relationships/font" Target="fonts/font7.fntdata"/><Relationship Id="rId33" Type="http://schemas.openxmlformats.org/officeDocument/2006/relationships/font" Target="fonts/font6.fntdata"/><Relationship Id="rId32" Type="http://schemas.openxmlformats.org/officeDocument/2006/relationships/font" Target="fonts/font5.fntdata"/><Relationship Id="rId31" Type="http://schemas.openxmlformats.org/officeDocument/2006/relationships/font" Target="fonts/font4.fntdata"/><Relationship Id="rId30" Type="http://schemas.openxmlformats.org/officeDocument/2006/relationships/font" Target="fonts/font3.fntdata"/><Relationship Id="rId3" Type="http://schemas.openxmlformats.org/officeDocument/2006/relationships/slide" Target="slides/slide1.xml"/><Relationship Id="rId29" Type="http://schemas.openxmlformats.org/officeDocument/2006/relationships/font" Target="fonts/font2.fntdata"/><Relationship Id="rId28" Type="http://schemas.openxmlformats.org/officeDocument/2006/relationships/font" Target="fonts/font1.fntdata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1665A-8881-43AB-A19F-80D77E4756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296A3-D8E1-4537-8BE4-01A1B713DCB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3296A3-D8E1-4537-8BE4-01A1B713DC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file:///D:\qq&#25991;&#20214;\712321467\Image\C2C\Image2\%7b75232B38-A165-1FB7-499C-2E1C792CACB5%7d.png" TargetMode="External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5" r:link="rId1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0" y="1623579"/>
            <a:ext cx="9144000" cy="3108411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2699792" y="687589"/>
            <a:ext cx="4032250" cy="93599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6000" b="1" dirty="0" smtClean="0">
                <a:solidFill>
                  <a:schemeClr val="accent2"/>
                </a:solidFill>
                <a:latin typeface="汉仪中宋简" panose="02010609000101010101" pitchFamily="49" charset="-122"/>
                <a:ea typeface="汉仪中宋简" panose="02010609000101010101" pitchFamily="49" charset="-122"/>
              </a:rPr>
              <a:t>观</a:t>
            </a:r>
            <a:r>
              <a:rPr lang="en-US" altLang="zh-CN" sz="6000" b="1" dirty="0" smtClean="0">
                <a:solidFill>
                  <a:schemeClr val="accent2"/>
                </a:solidFill>
                <a:latin typeface="汉仪中宋简" panose="02010609000101010101" pitchFamily="49" charset="-122"/>
                <a:ea typeface="汉仪中宋简" panose="02010609000101010101" pitchFamily="49" charset="-122"/>
              </a:rPr>
              <a:t> </a:t>
            </a:r>
            <a:r>
              <a:rPr lang="zh-CN" altLang="zh-CN" sz="6000" b="1" dirty="0" smtClean="0">
                <a:solidFill>
                  <a:schemeClr val="accent2"/>
                </a:solidFill>
                <a:latin typeface="汉仪中宋简" panose="02010609000101010101" pitchFamily="49" charset="-122"/>
                <a:ea typeface="汉仪中宋简" panose="02010609000101010101" pitchFamily="49" charset="-122"/>
              </a:rPr>
              <a:t>潮</a:t>
            </a:r>
            <a:endParaRPr lang="zh-CN" altLang="zh-CN" sz="6000" b="1" dirty="0">
              <a:solidFill>
                <a:schemeClr val="accent2"/>
              </a:solidFill>
              <a:latin typeface="汉仪中宋简" panose="02010609000101010101" pitchFamily="49" charset="-122"/>
              <a:ea typeface="汉仪中宋简" panose="0201060900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00100" y="1059582"/>
            <a:ext cx="7244308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    读最后一个自然段，思考：潮过后，江面是一番怎样的景象？试着找出重点词语进行分析。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355976" y="1059582"/>
            <a:ext cx="792088" cy="526298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70816" y="2481956"/>
            <a:ext cx="8239304" cy="2316519"/>
            <a:chOff x="670816" y="2481956"/>
            <a:chExt cx="8239304" cy="2316519"/>
          </a:xfrm>
        </p:grpSpPr>
        <p:grpSp>
          <p:nvGrpSpPr>
            <p:cNvPr id="7" name="组合 6"/>
            <p:cNvGrpSpPr/>
            <p:nvPr/>
          </p:nvGrpSpPr>
          <p:grpSpPr>
            <a:xfrm>
              <a:off x="670816" y="2481956"/>
              <a:ext cx="7902876" cy="1745978"/>
              <a:chOff x="670816" y="2283718"/>
              <a:chExt cx="7902876" cy="1745978"/>
            </a:xfrm>
          </p:grpSpPr>
          <p:sp>
            <p:nvSpPr>
              <p:cNvPr id="4" name="圆角矩形 3"/>
              <p:cNvSpPr/>
              <p:nvPr/>
            </p:nvSpPr>
            <p:spPr>
              <a:xfrm>
                <a:off x="670816" y="2283718"/>
                <a:ext cx="7902876" cy="174597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 2"/>
              <p:cNvSpPr/>
              <p:nvPr/>
            </p:nvSpPr>
            <p:spPr>
              <a:xfrm>
                <a:off x="1010955" y="2446237"/>
                <a:ext cx="7244878" cy="15327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240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    </a:t>
                </a:r>
                <a:r>
                  <a:rPr lang="zh-CN" altLang="en-US" sz="240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霎时，潮头奔腾西去，可是余波还在漫天卷地般涌来，江面上依旧风号浪吼。过了好久，钱塘江才恢复了平静。看看堤下，江水已经涨了两丈来高了。</a:t>
                </a:r>
                <a:endParaRPr lang="zh-CN" altLang="en-US" sz="24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601546" y="3489901"/>
              <a:ext cx="1308574" cy="1308574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76546" y="915566"/>
            <a:ext cx="8190908" cy="4083918"/>
            <a:chOff x="476546" y="915566"/>
            <a:chExt cx="8190908" cy="4083918"/>
          </a:xfrm>
        </p:grpSpPr>
        <p:grpSp>
          <p:nvGrpSpPr>
            <p:cNvPr id="5" name="组合 4"/>
            <p:cNvGrpSpPr/>
            <p:nvPr/>
          </p:nvGrpSpPr>
          <p:grpSpPr>
            <a:xfrm>
              <a:off x="476546" y="915566"/>
              <a:ext cx="8190908" cy="3744416"/>
              <a:chOff x="476546" y="915566"/>
              <a:chExt cx="8190908" cy="3744416"/>
            </a:xfrm>
          </p:grpSpPr>
          <p:sp>
            <p:nvSpPr>
              <p:cNvPr id="3" name="圆角矩形 2"/>
              <p:cNvSpPr/>
              <p:nvPr/>
            </p:nvSpPr>
            <p:spPr>
              <a:xfrm>
                <a:off x="476546" y="915566"/>
                <a:ext cx="8190908" cy="3744416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圆角矩形 3"/>
              <p:cNvSpPr/>
              <p:nvPr/>
            </p:nvSpPr>
            <p:spPr>
              <a:xfrm>
                <a:off x="623417" y="915566"/>
                <a:ext cx="7880523" cy="3744416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156326" y="3651870"/>
              <a:ext cx="1347614" cy="1347614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623417" y="1131590"/>
            <a:ext cx="7892380" cy="637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mtClean="0">
                <a:solidFill>
                  <a:srgbClr val="0000CC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霎时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”表明时间很短，点明潮涌速度之快。</a:t>
            </a:r>
            <a:endParaRPr lang="en-US" altLang="zh-CN" sz="280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1560" y="1819513"/>
            <a:ext cx="7892380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mtClean="0">
                <a:solidFill>
                  <a:srgbClr val="0000CC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奔腾西去、漫天卷地、风号浪吼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”等词语体现出潮头汹涌，余威犹在。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1560" y="3153767"/>
            <a:ext cx="7892380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smtClean="0">
                <a:latin typeface="宋体" panose="02010600030101010101" pitchFamily="2" charset="-122"/>
              </a:rPr>
              <a:t>    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依旧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”写出了“潮前静</a:t>
            </a:r>
            <a:r>
              <a:rPr lang="zh-CN" altLang="en-US" sz="2800" smtClean="0">
                <a:latin typeface="+mn-ea"/>
              </a:rPr>
              <a:t>→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潮来动</a:t>
            </a:r>
            <a:r>
              <a:rPr lang="zh-CN" altLang="en-US" sz="2800" smtClean="0">
                <a:latin typeface="+mn-ea"/>
              </a:rPr>
              <a:t>→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潮过静</a:t>
            </a:r>
            <a:r>
              <a:rPr lang="zh-CN" altLang="en-US" sz="2800" smtClean="0">
                <a:latin typeface="宋体" panose="02010600030101010101" pitchFamily="2" charset="-122"/>
              </a:rPr>
              <a:t>”</a:t>
            </a:r>
            <a:r>
              <a:rPr lang="zh-CN" altLang="en-US" sz="2800" smtClean="0">
                <a:latin typeface="楷体" panose="02010609060101010101" pitchFamily="49" charset="-122"/>
                <a:ea typeface="楷体" panose="02010609060101010101" pitchFamily="49" charset="-122"/>
              </a:rPr>
              <a:t>的变化。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763688" y="539379"/>
            <a:ext cx="5472608" cy="4107165"/>
          </a:xfrm>
          <a:prstGeom prst="roundRect">
            <a:avLst>
              <a:gd name="adj" fmla="val 12699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31640" y="495946"/>
            <a:ext cx="6234164" cy="4138791"/>
          </a:xfrm>
          <a:prstGeom prst="roundRect">
            <a:avLst>
              <a:gd name="adj" fmla="val 1434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31640" y="550771"/>
            <a:ext cx="6192688" cy="4241567"/>
          </a:xfrm>
          <a:prstGeom prst="roundRect">
            <a:avLst>
              <a:gd name="adj" fmla="val 12699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579743"/>
            <a:ext cx="7488833" cy="4157067"/>
          </a:xfrm>
          <a:prstGeom prst="roundRect">
            <a:avLst>
              <a:gd name="adj" fmla="val 11152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76546" y="627534"/>
            <a:ext cx="8190908" cy="4371950"/>
            <a:chOff x="476546" y="627534"/>
            <a:chExt cx="8190908" cy="4371950"/>
          </a:xfrm>
        </p:grpSpPr>
        <p:grpSp>
          <p:nvGrpSpPr>
            <p:cNvPr id="8" name="组合 7"/>
            <p:cNvGrpSpPr/>
            <p:nvPr/>
          </p:nvGrpSpPr>
          <p:grpSpPr>
            <a:xfrm>
              <a:off x="476546" y="627534"/>
              <a:ext cx="8190908" cy="4032448"/>
              <a:chOff x="476546" y="627534"/>
              <a:chExt cx="8190908" cy="4032448"/>
            </a:xfrm>
          </p:grpSpPr>
          <p:sp>
            <p:nvSpPr>
              <p:cNvPr id="10" name="圆角矩形 9"/>
              <p:cNvSpPr/>
              <p:nvPr/>
            </p:nvSpPr>
            <p:spPr>
              <a:xfrm>
                <a:off x="476546" y="627534"/>
                <a:ext cx="8190908" cy="4032448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>
                <a:off x="623417" y="627534"/>
                <a:ext cx="7880523" cy="4032448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156326" y="3839394"/>
              <a:ext cx="1160090" cy="1160090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1401901" y="849287"/>
            <a:ext cx="63401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钱塘江秋潮为什么比其他地方的秋潮更壮观？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8636" y="1419622"/>
            <a:ext cx="77153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◇钱塘江秋潮比其他地方的秋潮更壮观，这和当地的特殊地形有关。钱塘江入海的地方叫杭州湾。杭州湾外宽内窄，呈喇叭形，东面的湾口</a:t>
            </a:r>
            <a:r>
              <a:rPr lang="zh-CN" altLang="en-US" sz="2200" dirty="0">
                <a:latin typeface="楷体" panose="02010609060101010101" pitchFamily="49" charset="-122"/>
                <a:ea typeface="楷体" panose="02010609060101010101" pitchFamily="49" charset="-122"/>
              </a:rPr>
              <a:t>宽达一百千米，而西门的海宁市盐官镇附近，却只有三千米。涨潮时，潮水从湾口涌入，向西奔来，受渐狭江面的约束，潮越来越高，形成了汹涌澎湃的壮观景象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448" y="555526"/>
            <a:ext cx="9144000" cy="420748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448" y="555526"/>
            <a:ext cx="9144000" cy="4207489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03040" y="860906"/>
            <a:ext cx="7344816" cy="2415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浪淘沙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40000"/>
              </a:lnSpc>
            </a:pPr>
            <a:r>
              <a:rPr lang="en-US" altLang="zh-CN" sz="2800" dirty="0">
                <a:latin typeface="+mn-ea"/>
              </a:rPr>
              <a:t>[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sz="2800" dirty="0">
                <a:latin typeface="+mn-ea"/>
              </a:rPr>
              <a:t>]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刘禹锡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八月涛声吼地来，头高数丈触山回。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4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须臾却入海门去，卷起沙堆似雪堆。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4010" y="3324585"/>
            <a:ext cx="8123327" cy="1078389"/>
            <a:chOff x="624010" y="3324585"/>
            <a:chExt cx="8123327" cy="1078389"/>
          </a:xfrm>
        </p:grpSpPr>
        <p:grpSp>
          <p:nvGrpSpPr>
            <p:cNvPr id="9" name="组合 8"/>
            <p:cNvGrpSpPr/>
            <p:nvPr/>
          </p:nvGrpSpPr>
          <p:grpSpPr>
            <a:xfrm>
              <a:off x="624010" y="3608552"/>
              <a:ext cx="7902876" cy="794422"/>
              <a:chOff x="624010" y="3608552"/>
              <a:chExt cx="7902876" cy="794422"/>
            </a:xfrm>
          </p:grpSpPr>
          <p:sp>
            <p:nvSpPr>
              <p:cNvPr id="7" name="圆角矩形 6"/>
              <p:cNvSpPr/>
              <p:nvPr/>
            </p:nvSpPr>
            <p:spPr>
              <a:xfrm>
                <a:off x="624010" y="3608552"/>
                <a:ext cx="7902876" cy="794422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115616" y="3744153"/>
                <a:ext cx="71322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>
                    <a:latin typeface="楷体" panose="02010609060101010101" pitchFamily="49" charset="-122"/>
                    <a:ea typeface="楷体" panose="02010609060101010101" pitchFamily="49" charset="-122"/>
                  </a:rPr>
                  <a:t>请在课文中勾画出与诗的内容相关的句子</a:t>
                </a:r>
                <a:r>
                  <a:rPr lang="zh-CN" altLang="en-US" sz="2800" smtClean="0">
                    <a:latin typeface="楷体" panose="02010609060101010101" pitchFamily="49" charset="-122"/>
                    <a:ea typeface="楷体" panose="02010609060101010101" pitchFamily="49" charset="-122"/>
                  </a:rPr>
                  <a:t>。</a:t>
                </a:r>
                <a:endParaRPr lang="zh-CN" altLang="en-US" sz="28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668948" y="3324585"/>
              <a:ext cx="1078389" cy="1078389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76546" y="627534"/>
            <a:ext cx="8190908" cy="4032448"/>
            <a:chOff x="476546" y="627534"/>
            <a:chExt cx="8190908" cy="4032448"/>
          </a:xfrm>
        </p:grpSpPr>
        <p:sp>
          <p:nvSpPr>
            <p:cNvPr id="4" name="圆角矩形 3"/>
            <p:cNvSpPr/>
            <p:nvPr/>
          </p:nvSpPr>
          <p:spPr>
            <a:xfrm>
              <a:off x="476546" y="627534"/>
              <a:ext cx="8190908" cy="403244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623417" y="627534"/>
              <a:ext cx="7880523" cy="403244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755576" y="3203994"/>
            <a:ext cx="7602638" cy="141269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200" smtClean="0">
                <a:latin typeface="楷体" panose="02010609060101010101" pitchFamily="49" charset="-122"/>
                <a:ea typeface="楷体" panose="02010609060101010101" pitchFamily="49" charset="-122"/>
              </a:rPr>
              <a:t>    ◇诗句“须臾却入海门去，卷起沙堆似雪堆”写潮头过后的情形，对应文中的“霎时，潮头奔腾西去，可是余波还在漫天卷地般涌来”。</a:t>
            </a:r>
            <a:endParaRPr lang="zh-CN" altLang="en-US" sz="220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55576" y="627534"/>
            <a:ext cx="7602638" cy="135030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◇诗句“八月涛声吼地来”写出大潮巨大的响声，突出潮来的气势。对应文中“那声音如同山崩地裂，好像大地都被震得颤动起来”。</a:t>
            </a:r>
            <a:endParaRPr lang="zh-CN" altLang="en-US" sz="2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55576" y="1915764"/>
            <a:ext cx="7602638" cy="135030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◇诗句“头高数丈触山回”写出大潮的形态，体现了大潮的壮观。对应文中“只见白浪翻滚，形成一堵两丈多高的水墙”。</a:t>
            </a:r>
            <a:endParaRPr lang="zh-CN" altLang="en-US" sz="2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95536" y="843558"/>
            <a:ext cx="8292842" cy="3905738"/>
            <a:chOff x="395536" y="915566"/>
            <a:chExt cx="8292842" cy="3905738"/>
          </a:xfrm>
        </p:grpSpPr>
        <p:sp>
          <p:nvSpPr>
            <p:cNvPr id="11" name="圆角矩形 10"/>
            <p:cNvSpPr/>
            <p:nvPr/>
          </p:nvSpPr>
          <p:spPr>
            <a:xfrm>
              <a:off x="395536" y="915566"/>
              <a:ext cx="8250140" cy="3776360"/>
            </a:xfrm>
            <a:prstGeom prst="roundRect">
              <a:avLst>
                <a:gd name="adj" fmla="val 10866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Rectangle 2"/>
            <p:cNvSpPr>
              <a:spLocks noChangeArrowheads="1"/>
            </p:cNvSpPr>
            <p:nvPr/>
          </p:nvSpPr>
          <p:spPr bwMode="auto">
            <a:xfrm>
              <a:off x="448686" y="1635646"/>
              <a:ext cx="8239692" cy="293618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lvl="0" defTabSz="9144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000" dirty="0" smtClean="0"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    </a:t>
              </a:r>
              <a:r>
                <a:rPr kumimoji="0" lang="en-US" altLang="zh-CN" sz="2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1.</a:t>
              </a:r>
              <a:r>
                <a:rPr kumimoji="0" lang="zh-CN" altLang="en-US" sz="2200" b="0" i="0" u="none" strike="noStrike" cap="none" normalizeH="0" baseline="0" dirty="0" smtClean="0">
                  <a:ln>
                    <a:noFill/>
                  </a:ln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用填空法背诵</a:t>
              </a:r>
              <a:r>
                <a:rPr kumimoji="0" lang="zh-CN" altLang="en-US" sz="2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endParaRPr>
            </a:p>
            <a:p>
              <a:pPr lvl="0" algn="just" defTabSz="9144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那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条白线</a:t>
              </a:r>
              <a:r>
                <a:rPr lang="en-US" altLang="zh-CN" sz="2200" u="sng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_________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。再近些，</a:t>
              </a:r>
              <a:r>
                <a:rPr lang="en-US" altLang="zh-CN" sz="2200" u="sng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_____</a:t>
              </a:r>
              <a:r>
                <a:rPr lang="en-US" altLang="zh-CN" sz="2200" u="sng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_</a:t>
              </a:r>
              <a:r>
                <a:rPr lang="en-US" altLang="zh-CN" sz="2200" u="sng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____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。浪潮越来越</a:t>
              </a:r>
              <a:r>
                <a:rPr lang="zh-CN" altLang="en-US" sz="22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近，</a:t>
              </a:r>
              <a:endPara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lvl="0" algn="just" defTabSz="9144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200" u="sng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；那声音</a:t>
              </a:r>
              <a:r>
                <a:rPr lang="en-US" altLang="zh-CN" sz="2200" u="sng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en-US" sz="22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en-US" altLang="zh-CN" sz="22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lvl="0" algn="just" defTabSz="9144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200" dirty="0" smtClean="0"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    2</a:t>
              </a:r>
              <a:r>
                <a:rPr lang="en-US" altLang="zh-CN" sz="2200" dirty="0"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.</a:t>
              </a:r>
              <a:r>
                <a:rPr lang="zh-CN" altLang="en-US" sz="2200" dirty="0"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用提取关键词法背诵</a:t>
              </a:r>
              <a:r>
                <a:rPr lang="zh-CN" altLang="en-US" sz="2200" dirty="0" smtClean="0"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：</a:t>
              </a:r>
              <a:endParaRPr lang="en-US" altLang="zh-CN" sz="22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endParaRPr>
            </a:p>
            <a:p>
              <a:pPr lvl="0" algn="just" defTabSz="9144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第</a:t>
              </a:r>
              <a:r>
                <a:rPr lang="en-US" altLang="zh-CN" sz="2200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自然段：隆隆的响声</a:t>
              </a:r>
              <a:r>
                <a:rPr lang="zh-CN" altLang="en-US" sz="2200" dirty="0">
                  <a:latin typeface="+mn-ea"/>
                  <a:cs typeface="Times New Roman" panose="02020603050405020304" pitchFamily="18" charset="0"/>
                </a:rPr>
                <a:t>→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潮来</a:t>
              </a:r>
              <a:r>
                <a:rPr lang="zh-CN" altLang="en-US" sz="22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了</a:t>
              </a:r>
              <a:r>
                <a:rPr lang="zh-CN" altLang="en-US" sz="2200" dirty="0">
                  <a:latin typeface="+mn-ea"/>
                  <a:cs typeface="Times New Roman" panose="02020603050405020304" pitchFamily="18" charset="0"/>
                </a:rPr>
                <a:t>→</a:t>
              </a:r>
              <a:r>
                <a:rPr lang="zh-CN" altLang="en-US" sz="22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踮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着</a:t>
              </a:r>
              <a:r>
                <a:rPr lang="zh-CN" altLang="en-US" sz="22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脚</a:t>
              </a:r>
              <a:r>
                <a:rPr lang="zh-CN" altLang="en-US" sz="2200" dirty="0">
                  <a:latin typeface="+mn-ea"/>
                  <a:cs typeface="Times New Roman" panose="02020603050405020304" pitchFamily="18" charset="0"/>
                </a:rPr>
                <a:t>→</a:t>
              </a:r>
              <a:r>
                <a:rPr lang="zh-CN" altLang="en-US" sz="22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风平浪静</a:t>
              </a:r>
              <a:r>
                <a:rPr lang="zh-CN" altLang="en-US" sz="2200" dirty="0">
                  <a:latin typeface="+mn-ea"/>
                  <a:cs typeface="Times New Roman" panose="02020603050405020304" pitchFamily="18" charset="0"/>
                </a:rPr>
                <a:t>→</a:t>
              </a:r>
              <a:r>
                <a:rPr lang="zh-CN" altLang="en-US" sz="22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一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条白线。</a:t>
              </a:r>
              <a:endParaRPr lang="zh-CN" altLang="en-US" sz="22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lvl="0" algn="just" defTabSz="9144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第</a:t>
              </a:r>
              <a:r>
                <a:rPr lang="en-US" altLang="zh-CN" sz="2200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4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自然段：很快</a:t>
              </a:r>
              <a:r>
                <a:rPr lang="zh-CN" altLang="en-US" sz="22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地</a:t>
              </a:r>
              <a:r>
                <a:rPr lang="zh-CN" altLang="en-US" sz="2200" dirty="0">
                  <a:latin typeface="+mn-ea"/>
                  <a:cs typeface="Times New Roman" panose="02020603050405020304" pitchFamily="18" charset="0"/>
                </a:rPr>
                <a:t>→</a:t>
              </a:r>
              <a:r>
                <a:rPr lang="zh-CN" altLang="en-US" sz="22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水墙</a:t>
              </a:r>
              <a:r>
                <a:rPr lang="zh-CN" altLang="en-US" sz="2200" dirty="0">
                  <a:latin typeface="+mn-ea"/>
                  <a:cs typeface="Times New Roman" panose="02020603050405020304" pitchFamily="18" charset="0"/>
                </a:rPr>
                <a:t>→</a:t>
              </a:r>
              <a:r>
                <a:rPr lang="zh-CN" altLang="en-US" sz="22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白色战马</a:t>
              </a:r>
              <a:r>
                <a:rPr lang="zh-CN" altLang="en-US" sz="2200" dirty="0">
                  <a:latin typeface="+mn-ea"/>
                  <a:cs typeface="Times New Roman" panose="02020603050405020304" pitchFamily="18" charset="0"/>
                </a:rPr>
                <a:t>→</a:t>
              </a:r>
              <a:r>
                <a:rPr lang="zh-CN" altLang="en-US" sz="22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山崩地裂</a:t>
              </a:r>
              <a:r>
                <a:rPr lang="zh-CN" altLang="en-US" sz="2200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34882" y="3651869"/>
              <a:ext cx="1169435" cy="1169435"/>
            </a:xfrm>
            <a:prstGeom prst="rect">
              <a:avLst/>
            </a:prstGeom>
          </p:spPr>
        </p:pic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2504382" y="1073187"/>
              <a:ext cx="4032448" cy="44467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lvl="0" algn="ctr" defTabSz="9144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dirty="0" smtClean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学习</a:t>
              </a:r>
              <a:r>
                <a:rPr lang="zh-CN" altLang="en-US" sz="2200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背诵方法，尝试背诵</a:t>
              </a:r>
              <a:r>
                <a:rPr lang="zh-CN" altLang="en-US" sz="2200" dirty="0" smtClean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kumimoji="0" lang="zh-CN" altLang="en-US" sz="2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箭头连接符 1"/>
          <p:cNvCxnSpPr/>
          <p:nvPr/>
        </p:nvCxnSpPr>
        <p:spPr>
          <a:xfrm flipH="1">
            <a:off x="879769" y="2799398"/>
            <a:ext cx="6932591" cy="0"/>
          </a:xfrm>
          <a:prstGeom prst="straightConnector1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892927" y="842113"/>
            <a:ext cx="231092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200">
                <a:latin typeface="黑体" panose="02010609060101010101" pitchFamily="49" charset="-122"/>
                <a:ea typeface="黑体" panose="02010609060101010101" pitchFamily="49" charset="-122"/>
              </a:rPr>
              <a:t>借助图示</a:t>
            </a:r>
            <a:r>
              <a:rPr lang="zh-CN" altLang="en-US" sz="2200" smtClean="0">
                <a:latin typeface="黑体" panose="02010609060101010101" pitchFamily="49" charset="-122"/>
                <a:ea typeface="黑体" panose="02010609060101010101" pitchFamily="49" charset="-122"/>
              </a:rPr>
              <a:t>背诵。</a:t>
            </a:r>
            <a:endParaRPr lang="zh-CN" altLang="en-US" sz="2200">
              <a:latin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65380" y="1967727"/>
            <a:ext cx="597930" cy="357067"/>
            <a:chOff x="805212" y="1697038"/>
            <a:chExt cx="597930" cy="338554"/>
          </a:xfrm>
        </p:grpSpPr>
        <p:sp>
          <p:nvSpPr>
            <p:cNvPr id="5" name="圆角矩形 4"/>
            <p:cNvSpPr/>
            <p:nvPr/>
          </p:nvSpPr>
          <p:spPr>
            <a:xfrm>
              <a:off x="821111" y="1707654"/>
              <a:ext cx="542137" cy="301187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05212" y="1697038"/>
              <a:ext cx="5979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latin typeface="楷体" panose="02010609060101010101" pitchFamily="49" charset="-122"/>
                  <a:ea typeface="楷体" panose="02010609060101010101" pitchFamily="49" charset="-122"/>
                </a:rPr>
                <a:t>样子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" name="圆角矩形 6"/>
          <p:cNvSpPr/>
          <p:nvPr/>
        </p:nvSpPr>
        <p:spPr>
          <a:xfrm>
            <a:off x="1672749" y="1699720"/>
            <a:ext cx="936104" cy="6257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8" name="文本框 7"/>
          <p:cNvSpPr txBox="1"/>
          <p:nvPr/>
        </p:nvSpPr>
        <p:spPr>
          <a:xfrm>
            <a:off x="1635703" y="1711563"/>
            <a:ext cx="1018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齐头并进</a:t>
            </a:r>
            <a:endParaRPr lang="en-US" altLang="zh-CN" sz="1600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16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飞奔而来</a:t>
            </a:r>
            <a:endParaRPr lang="zh-CN" altLang="en-US" sz="1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859073" y="1700790"/>
            <a:ext cx="995884" cy="625738"/>
            <a:chOff x="2804692" y="1569297"/>
            <a:chExt cx="995884" cy="625738"/>
          </a:xfrm>
        </p:grpSpPr>
        <p:sp>
          <p:nvSpPr>
            <p:cNvPr id="10" name="圆角矩形 9"/>
            <p:cNvSpPr/>
            <p:nvPr/>
          </p:nvSpPr>
          <p:spPr>
            <a:xfrm>
              <a:off x="2850033" y="1569297"/>
              <a:ext cx="936104" cy="625738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804692" y="1580313"/>
              <a:ext cx="9958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latin typeface="楷体" panose="02010609060101010101" pitchFamily="49" charset="-122"/>
                  <a:ea typeface="楷体" panose="02010609060101010101" pitchFamily="49" charset="-122"/>
                </a:rPr>
                <a:t>白浪翻滚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/>
              <a:r>
                <a:rPr lang="zh-CN" altLang="en-US" sz="1600">
                  <a:latin typeface="楷体" panose="02010609060101010101" pitchFamily="49" charset="-122"/>
                  <a:ea typeface="楷体" panose="02010609060101010101" pitchFamily="49" charset="-122"/>
                </a:rPr>
                <a:t>形成水墙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077846" y="1962536"/>
            <a:ext cx="1287276" cy="366617"/>
            <a:chOff x="4022544" y="1701077"/>
            <a:chExt cx="1287276" cy="366617"/>
          </a:xfrm>
        </p:grpSpPr>
        <p:sp>
          <p:nvSpPr>
            <p:cNvPr id="13" name="圆角矩形 12"/>
            <p:cNvSpPr/>
            <p:nvPr/>
          </p:nvSpPr>
          <p:spPr>
            <a:xfrm>
              <a:off x="4022544" y="1707654"/>
              <a:ext cx="1287276" cy="36004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031203" y="1701077"/>
              <a:ext cx="12599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mtClean="0">
                  <a:latin typeface="楷体" panose="02010609060101010101" pitchFamily="49" charset="-122"/>
                  <a:ea typeface="楷体" panose="02010609060101010101" pitchFamily="49" charset="-122"/>
                </a:rPr>
                <a:t>拉长，变粗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" name="圆角矩形 14"/>
          <p:cNvSpPr/>
          <p:nvPr/>
        </p:nvSpPr>
        <p:spPr>
          <a:xfrm>
            <a:off x="5568750" y="1969113"/>
            <a:ext cx="1452465" cy="36004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C0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575169" y="1969113"/>
            <a:ext cx="14460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出现一条白线</a:t>
            </a:r>
            <a:endParaRPr lang="zh-CN" altLang="en-US" sz="1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224845" y="1963965"/>
            <a:ext cx="999199" cy="365188"/>
            <a:chOff x="7176143" y="1702506"/>
            <a:chExt cx="999199" cy="365188"/>
          </a:xfrm>
        </p:grpSpPr>
        <p:sp>
          <p:nvSpPr>
            <p:cNvPr id="18" name="圆角矩形 17"/>
            <p:cNvSpPr/>
            <p:nvPr/>
          </p:nvSpPr>
          <p:spPr>
            <a:xfrm>
              <a:off x="7176143" y="1707654"/>
              <a:ext cx="996257" cy="36004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176143" y="1702506"/>
              <a:ext cx="9991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mtClean="0">
                  <a:latin typeface="楷体" panose="02010609060101010101" pitchFamily="49" charset="-122"/>
                  <a:ea typeface="楷体" panose="02010609060101010101" pitchFamily="49" charset="-122"/>
                </a:rPr>
                <a:t>风平浪静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663701" y="2607936"/>
            <a:ext cx="1003848" cy="360040"/>
            <a:chOff x="7168552" y="1707654"/>
            <a:chExt cx="1003848" cy="360040"/>
          </a:xfrm>
        </p:grpSpPr>
        <p:sp>
          <p:nvSpPr>
            <p:cNvPr id="21" name="圆角矩形 20"/>
            <p:cNvSpPr/>
            <p:nvPr/>
          </p:nvSpPr>
          <p:spPr>
            <a:xfrm>
              <a:off x="7176143" y="1707654"/>
              <a:ext cx="996257" cy="36004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168552" y="1715475"/>
              <a:ext cx="9991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mtClean="0">
                  <a:latin typeface="楷体" panose="02010609060101010101" pitchFamily="49" charset="-122"/>
                  <a:ea typeface="楷体" panose="02010609060101010101" pitchFamily="49" charset="-122"/>
                </a:rPr>
                <a:t>越来越近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3" name="圆角矩形 22"/>
          <p:cNvSpPr/>
          <p:nvPr/>
        </p:nvSpPr>
        <p:spPr>
          <a:xfrm>
            <a:off x="2908385" y="2607936"/>
            <a:ext cx="813622" cy="36004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24" name="文本框 23"/>
          <p:cNvSpPr txBox="1"/>
          <p:nvPr/>
        </p:nvSpPr>
        <p:spPr>
          <a:xfrm>
            <a:off x="2865723" y="2602788"/>
            <a:ext cx="901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再近些</a:t>
            </a:r>
            <a:endParaRPr lang="zh-CN" altLang="en-US" sz="1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996398" y="2602788"/>
            <a:ext cx="1440160" cy="366617"/>
            <a:chOff x="3941096" y="1701077"/>
            <a:chExt cx="1440160" cy="366617"/>
          </a:xfrm>
        </p:grpSpPr>
        <p:sp>
          <p:nvSpPr>
            <p:cNvPr id="26" name="圆角矩形 25"/>
            <p:cNvSpPr/>
            <p:nvPr/>
          </p:nvSpPr>
          <p:spPr>
            <a:xfrm>
              <a:off x="4022544" y="1707654"/>
              <a:ext cx="1287276" cy="36004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941096" y="1701077"/>
              <a:ext cx="14401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mtClean="0">
                  <a:latin typeface="楷体" panose="02010609060101010101" pitchFamily="49" charset="-122"/>
                  <a:ea typeface="楷体" panose="02010609060101010101" pitchFamily="49" charset="-122"/>
                </a:rPr>
                <a:t>白线很快移来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8" name="圆角矩形 27"/>
          <p:cNvSpPr/>
          <p:nvPr/>
        </p:nvSpPr>
        <p:spPr>
          <a:xfrm>
            <a:off x="5568750" y="2599415"/>
            <a:ext cx="1452465" cy="36004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C00000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446570" y="2599415"/>
            <a:ext cx="170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水天相接的地方</a:t>
            </a:r>
            <a:endParaRPr lang="zh-CN" altLang="en-US" sz="1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035460" y="2594267"/>
            <a:ext cx="999199" cy="365188"/>
            <a:chOff x="7176143" y="1702506"/>
            <a:chExt cx="999199" cy="365188"/>
          </a:xfrm>
        </p:grpSpPr>
        <p:sp>
          <p:nvSpPr>
            <p:cNvPr id="31" name="圆角矩形 30"/>
            <p:cNvSpPr/>
            <p:nvPr/>
          </p:nvSpPr>
          <p:spPr>
            <a:xfrm>
              <a:off x="7368861" y="1707654"/>
              <a:ext cx="610822" cy="36004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176143" y="1702506"/>
              <a:ext cx="9991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mtClean="0">
                  <a:latin typeface="楷体" panose="02010609060101010101" pitchFamily="49" charset="-122"/>
                  <a:ea typeface="楷体" panose="02010609060101010101" pitchFamily="49" charset="-122"/>
                </a:rPr>
                <a:t>远处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47354" y="3224569"/>
            <a:ext cx="597930" cy="338554"/>
            <a:chOff x="793214" y="1670287"/>
            <a:chExt cx="597930" cy="338554"/>
          </a:xfrm>
        </p:grpSpPr>
        <p:sp>
          <p:nvSpPr>
            <p:cNvPr id="34" name="圆角矩形 33"/>
            <p:cNvSpPr/>
            <p:nvPr/>
          </p:nvSpPr>
          <p:spPr>
            <a:xfrm>
              <a:off x="821111" y="1707654"/>
              <a:ext cx="542137" cy="301187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93214" y="1670287"/>
              <a:ext cx="5979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mtClean="0">
                  <a:latin typeface="楷体" panose="02010609060101010101" pitchFamily="49" charset="-122"/>
                  <a:ea typeface="楷体" panose="02010609060101010101" pitchFamily="49" charset="-122"/>
                </a:rPr>
                <a:t>声音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6" name="圆角矩形 35"/>
          <p:cNvSpPr/>
          <p:nvPr/>
        </p:nvSpPr>
        <p:spPr>
          <a:xfrm>
            <a:off x="1672841" y="3222709"/>
            <a:ext cx="996257" cy="36004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C00000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672841" y="3217561"/>
            <a:ext cx="999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山崩地裂</a:t>
            </a:r>
            <a:endParaRPr lang="zh-CN" altLang="en-US" sz="1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541773" y="3224569"/>
            <a:ext cx="1506417" cy="625738"/>
            <a:chOff x="2618667" y="1569297"/>
            <a:chExt cx="1506417" cy="625738"/>
          </a:xfrm>
        </p:grpSpPr>
        <p:sp>
          <p:nvSpPr>
            <p:cNvPr id="39" name="圆角矩形 38"/>
            <p:cNvSpPr/>
            <p:nvPr/>
          </p:nvSpPr>
          <p:spPr>
            <a:xfrm>
              <a:off x="2651598" y="1569297"/>
              <a:ext cx="1473486" cy="625738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2618667" y="1580313"/>
              <a:ext cx="15043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mtClean="0">
                  <a:latin typeface="楷体" panose="02010609060101010101" pitchFamily="49" charset="-122"/>
                  <a:ea typeface="楷体" panose="02010609060101010101" pitchFamily="49" charset="-122"/>
                </a:rPr>
                <a:t>响声越来越大又沸腾起来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1" name="圆角矩形 40"/>
          <p:cNvSpPr/>
          <p:nvPr/>
        </p:nvSpPr>
        <p:spPr>
          <a:xfrm>
            <a:off x="7223694" y="3224569"/>
            <a:ext cx="936104" cy="6257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C00000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178353" y="3235585"/>
            <a:ext cx="99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隆隆响</a:t>
            </a:r>
            <a:endParaRPr lang="en-US" altLang="zh-CN" sz="1600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16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人声鼎沸</a:t>
            </a:r>
            <a:endParaRPr lang="zh-CN" altLang="en-US" sz="1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>
            <a:off x="4077256" y="1978924"/>
            <a:ext cx="0" cy="989052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2908385" y="1978924"/>
            <a:ext cx="0" cy="989052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1674809" y="1978924"/>
            <a:ext cx="0" cy="1511975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5568750" y="1978924"/>
            <a:ext cx="0" cy="1806167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H="1">
            <a:off x="7224845" y="1978924"/>
            <a:ext cx="0" cy="1806167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左大括号 47"/>
          <p:cNvSpPr/>
          <p:nvPr/>
        </p:nvSpPr>
        <p:spPr>
          <a:xfrm rot="16200000">
            <a:off x="3377018" y="2466702"/>
            <a:ext cx="155448" cy="2522548"/>
          </a:xfrm>
          <a:prstGeom prst="leftBrace">
            <a:avLst>
              <a:gd name="adj1" fmla="val 6348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2733771" y="3850307"/>
            <a:ext cx="14419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mtClean="0">
                <a:latin typeface="楷体" panose="02010609060101010101" pitchFamily="49" charset="-122"/>
                <a:ea typeface="楷体" panose="02010609060101010101" pitchFamily="49" charset="-122"/>
              </a:rPr>
              <a:t>第四自然段</a:t>
            </a:r>
            <a:endParaRPr lang="zh-CN" altLang="en-US" sz="1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左大括号 49"/>
          <p:cNvSpPr/>
          <p:nvPr/>
        </p:nvSpPr>
        <p:spPr>
          <a:xfrm rot="16200000">
            <a:off x="6905143" y="3222879"/>
            <a:ext cx="174334" cy="1528247"/>
          </a:xfrm>
          <a:prstGeom prst="leftBrace">
            <a:avLst>
              <a:gd name="adj1" fmla="val 6348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6314489" y="4119927"/>
            <a:ext cx="14419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mtClean="0">
                <a:latin typeface="楷体" panose="02010609060101010101" pitchFamily="49" charset="-122"/>
                <a:ea typeface="楷体" panose="02010609060101010101" pitchFamily="49" charset="-122"/>
              </a:rPr>
              <a:t>第三自然段</a:t>
            </a:r>
            <a:endParaRPr lang="zh-CN" altLang="en-US" sz="16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  <p:bldP spid="50" grpId="0" animBg="1"/>
      <p:bldP spid="5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488158" y="1494339"/>
            <a:ext cx="8064896" cy="3096344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611560" y="693644"/>
            <a:ext cx="7818092" cy="115802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1"/>
          <p:cNvSpPr txBox="1"/>
          <p:nvPr/>
        </p:nvSpPr>
        <p:spPr>
          <a:xfrm>
            <a:off x="698673" y="785800"/>
            <a:ext cx="7643866" cy="984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    学习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“从远到近”或“从近到远”的写法，学写事物的变化过程。</a:t>
            </a:r>
            <a:endParaRPr lang="zh-CN" altLang="en-US" sz="24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11560" y="2067694"/>
            <a:ext cx="7818092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提示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：回想生活中体现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事物变化的情景内容，如“太阳从地平线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上</a:t>
            </a:r>
            <a:r>
              <a:rPr lang="en-US" altLang="zh-CN" sz="2400" dirty="0" smtClean="0">
                <a:latin typeface="+mn-ea"/>
              </a:rPr>
              <a:t>(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海上</a:t>
            </a:r>
            <a:r>
              <a:rPr lang="en-US" altLang="zh-CN" sz="2400" dirty="0" smtClean="0">
                <a:latin typeface="+mn-ea"/>
              </a:rPr>
              <a:t>)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升起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来”“雨渐渐下起来了”“天边的晚霞烧起来了”等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，然后注意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按照“从远到近”或“从近到远”的观察顺序，借助方位连接词，写清楚变化过程。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364088" y="4110232"/>
            <a:ext cx="2839233" cy="58597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>
            <a:off x="591224" y="905008"/>
            <a:ext cx="7961552" cy="3538950"/>
          </a:xfrm>
          <a:prstGeom prst="roundRect">
            <a:avLst>
              <a:gd name="adj" fmla="val 9358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402508" y="1859218"/>
            <a:ext cx="6338984" cy="23083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第一组：</a:t>
            </a: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奇观　农历　据说　宽阔　人山人海　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第二组：</a:t>
            </a:r>
            <a:r>
              <a: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滚动　顿时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第三组：逐渐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犹如　齐头并进　山崩地裂　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marR="0" lvl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第四组：霎时　余波　依旧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27584" y="1203598"/>
            <a:ext cx="77251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读一读，用上这些词语，说说课文的主要内容。</a:t>
            </a:r>
            <a:endParaRPr lang="zh-CN" altLang="en-US" sz="2800" dirty="0">
              <a:solidFill>
                <a:schemeClr val="accent6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5536" y="915566"/>
            <a:ext cx="8250140" cy="3905739"/>
            <a:chOff x="395536" y="915566"/>
            <a:chExt cx="8250140" cy="3905739"/>
          </a:xfrm>
        </p:grpSpPr>
        <p:sp>
          <p:nvSpPr>
            <p:cNvPr id="3" name="圆角矩形 2"/>
            <p:cNvSpPr/>
            <p:nvPr/>
          </p:nvSpPr>
          <p:spPr>
            <a:xfrm>
              <a:off x="395536" y="915566"/>
              <a:ext cx="8250140" cy="377636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Rectangle 2"/>
            <p:cNvSpPr>
              <a:spLocks noChangeArrowheads="1"/>
            </p:cNvSpPr>
            <p:nvPr/>
          </p:nvSpPr>
          <p:spPr bwMode="auto">
            <a:xfrm>
              <a:off x="580780" y="1185331"/>
              <a:ext cx="8064896" cy="341632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marL="0" marR="0" lvl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1.</a:t>
              </a: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读一读，把下面描写水面状态的词语排列一下。</a:t>
              </a:r>
              <a:endPara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endParaRPr>
            </a:p>
            <a:p>
              <a:pPr marL="0" marR="0" lvl="0" algn="l" defTabSz="914400" rtl="0" eaLnBrk="0" fontAlgn="base" latinLnBrk="0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rgbClr val="00B0F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</a:t>
              </a: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风平浪静  白浪翻滚  漫天卷地  </a:t>
              </a: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波浪滔天  水平如镜  微波荡漾</a:t>
              </a:r>
              <a:endPara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marL="0" marR="0" lvl="0" algn="l" defTabSz="914400" rtl="0" eaLnBrk="0" fontAlgn="base" latinLnBrk="0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zh-CN" sz="200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</a:t>
              </a:r>
              <a:r>
                <a:rPr kumimoji="0" lang="zh-CN" altLang="en-US" sz="2000" b="0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    </a:t>
              </a: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﹥</a:t>
              </a:r>
              <a:r>
                <a:rPr kumimoji="0" lang="zh-CN" altLang="en-US" sz="2000" b="0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    </a:t>
              </a: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﹥</a:t>
              </a:r>
              <a:r>
                <a:rPr kumimoji="0" lang="zh-CN" altLang="en-US" sz="2000" b="0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    </a:t>
              </a: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﹥</a:t>
              </a:r>
              <a:r>
                <a:rPr kumimoji="0" lang="zh-CN" altLang="en-US" sz="2000" b="0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    </a:t>
              </a: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﹥</a:t>
              </a:r>
              <a:r>
                <a:rPr lang="zh-CN" altLang="en-US" sz="2000" u="sng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    </a:t>
              </a:r>
              <a:r>
                <a:rPr lang="zh-CN" altLang="en-US" sz="200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﹥</a:t>
              </a:r>
              <a:r>
                <a:rPr kumimoji="0" lang="zh-CN" altLang="en-US" sz="2000" b="0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    </a:t>
              </a:r>
              <a:r>
                <a:rPr kumimoji="0" lang="zh-CN" altLang="en-US" sz="2000" b="0" i="0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kumimoji="0" lang="zh-CN" altLang="en-US" sz="20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  <a:p>
              <a:pPr marL="0" marR="0" lvl="0" algn="l" defTabSz="914400" rtl="0" eaLnBrk="0" fontAlgn="base" latinLnBrk="0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2.</a:t>
              </a: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请再写出几个表示时间的词语。</a:t>
              </a:r>
              <a:endPara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endParaRPr>
            </a:p>
            <a:p>
              <a:pPr marL="0" marR="0" lvl="0" algn="l" defTabSz="914400" rtl="0" eaLnBrk="0" fontAlgn="base" latinLnBrk="0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rgbClr val="00B0F0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     </a:t>
              </a: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霎时    顿时    </a:t>
              </a:r>
              <a:r>
                <a:rPr kumimoji="0" lang="zh-CN" altLang="en-US" sz="2000" b="0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须臾</a:t>
              </a: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rgbClr val="00B0F0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</a:t>
              </a:r>
              <a:r>
                <a:rPr kumimoji="0" lang="zh-CN" altLang="en-US" sz="2000" b="0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刹那</a:t>
              </a: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</a:t>
              </a:r>
              <a:r>
                <a:rPr kumimoji="0" lang="zh-CN" altLang="en-US" sz="2000" b="0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瞬时</a:t>
              </a: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</a:t>
              </a:r>
              <a:r>
                <a:rPr kumimoji="0" lang="zh-CN" altLang="en-US" sz="2000" b="0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转眼间</a:t>
              </a: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</a:t>
              </a:r>
              <a:r>
                <a:rPr kumimoji="0" lang="zh-CN" altLang="en-US" sz="2000" b="0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一会儿</a:t>
              </a:r>
              <a:endPara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  <a:p>
              <a:pPr marL="0" marR="0" lvl="0" algn="l" defTabSz="914400" rtl="0" eaLnBrk="0" fontAlgn="base" latinLnBrk="0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3.</a:t>
              </a: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同义词选词填空。</a:t>
              </a:r>
              <a:endPara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endParaRPr>
            </a:p>
            <a:p>
              <a:pPr marL="0" marR="0" lvl="0" defTabSz="914400" rtl="0" eaLnBrk="0" fontAlgn="base" latinLnBrk="0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屹立     矗立     耸立</a:t>
              </a:r>
              <a:endPara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  <a:p>
              <a:pPr marL="0" marR="0" lvl="0" algn="l" defTabSz="914400" rtl="0" eaLnBrk="0" fontAlgn="base" latinLnBrk="0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</a:t>
              </a:r>
              <a:r>
                <a:rPr kumimoji="0" lang="en-US" altLang="zh-CN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(</a:t>
              </a:r>
              <a:r>
                <a:rPr kumimoji="0" lang="en-US" altLang="zh-CN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1</a:t>
              </a:r>
              <a:r>
                <a:rPr kumimoji="0" lang="en-US" altLang="zh-CN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)</a:t>
              </a: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五位壮士</a:t>
              </a:r>
              <a:r>
                <a:rPr kumimoji="0" lang="en-US" altLang="zh-CN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(      )</a:t>
              </a: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在狼牙山顶峰，眺望着远方。</a:t>
              </a:r>
              <a:endPara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  <a:p>
              <a:pPr lvl="0" defTabSz="9144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</a:t>
              </a:r>
              <a:r>
                <a:rPr kumimoji="0" lang="en-US" altLang="zh-CN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(</a:t>
              </a:r>
              <a:r>
                <a:rPr kumimoji="0" lang="en-US" altLang="zh-CN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2</a:t>
              </a:r>
              <a:r>
                <a:rPr kumimoji="0" lang="en-US" altLang="zh-CN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n-ea"/>
                  <a:cs typeface="Times New Roman" panose="02020603050405020304" pitchFamily="18" charset="0"/>
                </a:rPr>
                <a:t>)</a:t>
              </a: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大街两旁</a:t>
              </a:r>
              <a:r>
                <a:rPr lang="en-US" altLang="zh-CN" sz="2000">
                  <a:latin typeface="+mn-ea"/>
                  <a:cs typeface="Times New Roman" panose="02020603050405020304" pitchFamily="18" charset="0"/>
                </a:rPr>
                <a:t>(      )</a:t>
              </a: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着一幢幢高楼大厦。</a:t>
              </a:r>
              <a:endPara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092280" y="3409267"/>
              <a:ext cx="1412038" cy="1412038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448686" y="555526"/>
            <a:ext cx="1471085" cy="527588"/>
            <a:chOff x="3131840" y="2195324"/>
            <a:chExt cx="1471085" cy="527588"/>
          </a:xfrm>
        </p:grpSpPr>
        <p:sp>
          <p:nvSpPr>
            <p:cNvPr id="7" name="圆角矩形 6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155078" y="2195324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随</a:t>
              </a:r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堂测试</a:t>
              </a:r>
              <a:endParaRPr lang="zh-CN" altLang="en-US" sz="24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275505" y="1491630"/>
            <a:ext cx="8631976" cy="3168352"/>
            <a:chOff x="496039" y="1347614"/>
            <a:chExt cx="8190908" cy="3168352"/>
          </a:xfrm>
        </p:grpSpPr>
        <p:sp>
          <p:nvSpPr>
            <p:cNvPr id="26" name="圆角矩形 25"/>
            <p:cNvSpPr/>
            <p:nvPr/>
          </p:nvSpPr>
          <p:spPr>
            <a:xfrm>
              <a:off x="496039" y="1347614"/>
              <a:ext cx="8190908" cy="316835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642910" y="1347614"/>
              <a:ext cx="7880523" cy="316835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39552" y="627534"/>
            <a:ext cx="1471085" cy="527588"/>
            <a:chOff x="3131840" y="2195324"/>
            <a:chExt cx="1471085" cy="527588"/>
          </a:xfrm>
        </p:grpSpPr>
        <p:sp>
          <p:nvSpPr>
            <p:cNvPr id="30" name="圆角矩形 29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155078" y="2195324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板书设计</a:t>
              </a:r>
              <a:endParaRPr lang="zh-CN" altLang="en-US" sz="24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sp>
        <p:nvSpPr>
          <p:cNvPr id="35" name="文本框 34"/>
          <p:cNvSpPr txBox="1"/>
          <p:nvPr/>
        </p:nvSpPr>
        <p:spPr>
          <a:xfrm>
            <a:off x="539166" y="2731735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观  潮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6" name="AutoShape 21"/>
          <p:cNvSpPr/>
          <p:nvPr/>
        </p:nvSpPr>
        <p:spPr bwMode="auto">
          <a:xfrm>
            <a:off x="1475839" y="1779662"/>
            <a:ext cx="248101" cy="2357454"/>
          </a:xfrm>
          <a:prstGeom prst="leftBrace">
            <a:avLst>
              <a:gd name="adj1" fmla="val 78299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1800"/>
          </a:p>
        </p:txBody>
      </p:sp>
      <p:sp>
        <p:nvSpPr>
          <p:cNvPr id="37" name="AutoShape 18"/>
          <p:cNvSpPr/>
          <p:nvPr/>
        </p:nvSpPr>
        <p:spPr bwMode="auto">
          <a:xfrm>
            <a:off x="2618848" y="2208290"/>
            <a:ext cx="142876" cy="428628"/>
          </a:xfrm>
          <a:prstGeom prst="leftBrace">
            <a:avLst>
              <a:gd name="adj1" fmla="val 42982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1800"/>
          </a:p>
        </p:txBody>
      </p:sp>
      <p:sp>
        <p:nvSpPr>
          <p:cNvPr id="38" name="AutoShape 16"/>
          <p:cNvSpPr/>
          <p:nvPr/>
        </p:nvSpPr>
        <p:spPr bwMode="auto">
          <a:xfrm>
            <a:off x="5265855" y="2208290"/>
            <a:ext cx="142876" cy="428628"/>
          </a:xfrm>
          <a:prstGeom prst="rightBrace">
            <a:avLst>
              <a:gd name="adj1" fmla="val 28655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1800"/>
          </a:p>
        </p:txBody>
      </p:sp>
      <p:sp>
        <p:nvSpPr>
          <p:cNvPr id="39" name="AutoShape 22"/>
          <p:cNvSpPr/>
          <p:nvPr/>
        </p:nvSpPr>
        <p:spPr bwMode="auto">
          <a:xfrm>
            <a:off x="6761334" y="1779662"/>
            <a:ext cx="253914" cy="2357454"/>
          </a:xfrm>
          <a:prstGeom prst="rightBrace">
            <a:avLst>
              <a:gd name="adj1" fmla="val 137281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1800"/>
          </a:p>
        </p:txBody>
      </p:sp>
      <p:sp>
        <p:nvSpPr>
          <p:cNvPr id="40" name="AutoShape 18"/>
          <p:cNvSpPr/>
          <p:nvPr/>
        </p:nvSpPr>
        <p:spPr bwMode="auto">
          <a:xfrm>
            <a:off x="2618848" y="3065546"/>
            <a:ext cx="142876" cy="428628"/>
          </a:xfrm>
          <a:prstGeom prst="leftBrace">
            <a:avLst>
              <a:gd name="adj1" fmla="val 42982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1800"/>
          </a:p>
        </p:txBody>
      </p:sp>
      <p:sp>
        <p:nvSpPr>
          <p:cNvPr id="41" name="AutoShape 16"/>
          <p:cNvSpPr/>
          <p:nvPr/>
        </p:nvSpPr>
        <p:spPr bwMode="auto">
          <a:xfrm>
            <a:off x="5265855" y="3065546"/>
            <a:ext cx="142876" cy="428628"/>
          </a:xfrm>
          <a:prstGeom prst="rightBrace">
            <a:avLst>
              <a:gd name="adj1" fmla="val 28655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1800"/>
          </a:p>
        </p:txBody>
      </p:sp>
      <p:sp>
        <p:nvSpPr>
          <p:cNvPr id="42" name="AutoShape 18"/>
          <p:cNvSpPr/>
          <p:nvPr/>
        </p:nvSpPr>
        <p:spPr bwMode="auto">
          <a:xfrm>
            <a:off x="2619906" y="3871314"/>
            <a:ext cx="142876" cy="428628"/>
          </a:xfrm>
          <a:prstGeom prst="leftBrace">
            <a:avLst>
              <a:gd name="adj1" fmla="val 42982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1800"/>
          </a:p>
        </p:txBody>
      </p:sp>
      <p:sp>
        <p:nvSpPr>
          <p:cNvPr id="43" name="AutoShape 16"/>
          <p:cNvSpPr/>
          <p:nvPr/>
        </p:nvSpPr>
        <p:spPr bwMode="auto">
          <a:xfrm>
            <a:off x="5265855" y="3851364"/>
            <a:ext cx="142876" cy="428628"/>
          </a:xfrm>
          <a:prstGeom prst="rightBrace">
            <a:avLst>
              <a:gd name="adj1" fmla="val 28655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1800"/>
          </a:p>
        </p:txBody>
      </p:sp>
      <p:sp>
        <p:nvSpPr>
          <p:cNvPr id="44" name="文本框 43"/>
          <p:cNvSpPr txBox="1"/>
          <p:nvPr/>
        </p:nvSpPr>
        <p:spPr>
          <a:xfrm>
            <a:off x="1726683" y="2222549"/>
            <a:ext cx="97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潮来前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726682" y="3070675"/>
            <a:ext cx="963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潮来时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726683" y="3883169"/>
            <a:ext cx="963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潮去后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726683" y="1597976"/>
            <a:ext cx="39895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钱塘江大潮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被称为天下奇观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769877" y="2846438"/>
            <a:ext cx="2490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闷雷滚动  一条白线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769877" y="2022494"/>
            <a:ext cx="2490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江面宽阔  薄雾笼罩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769877" y="2434466"/>
            <a:ext cx="2490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人山人海  昂首东望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2769877" y="3258410"/>
            <a:ext cx="2490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白浪翻滚  山崩地裂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769877" y="3670382"/>
            <a:ext cx="2490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漫天卷地  风号浪吼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2769877" y="4082356"/>
            <a:ext cx="2490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恢复平静  江水涨高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411150" y="2222549"/>
            <a:ext cx="14572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朦胧、宁静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411151" y="3049215"/>
            <a:ext cx="14572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雄伟、壮美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408731" y="3851364"/>
            <a:ext cx="124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余波汹涌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972579" y="2513887"/>
            <a:ext cx="1783008" cy="835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江潮卓绝壮美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观者无不倾倒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58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820400" y="118237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50" grpId="0"/>
      <p:bldP spid="48" grpId="0"/>
      <p:bldP spid="49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直接箭头连接符 91"/>
          <p:cNvCxnSpPr/>
          <p:nvPr/>
        </p:nvCxnSpPr>
        <p:spPr>
          <a:xfrm flipH="1">
            <a:off x="879769" y="2460272"/>
            <a:ext cx="6932591" cy="0"/>
          </a:xfrm>
          <a:prstGeom prst="straightConnector1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892926" y="792464"/>
            <a:ext cx="792754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聚焦“潮来时”，提取关键词填写图示。</a:t>
            </a:r>
            <a:r>
              <a:rPr lang="en-US" altLang="zh-CN" sz="2200" dirty="0" smtClean="0">
                <a:latin typeface="+mn-ea"/>
              </a:rPr>
              <a:t>(</a:t>
            </a:r>
            <a:r>
              <a:rPr lang="zh-CN" altLang="en-US" sz="2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加色字为填写内容</a:t>
            </a:r>
            <a:r>
              <a:rPr lang="en-US" altLang="zh-CN" sz="2200" dirty="0" smtClean="0">
                <a:latin typeface="+mn-ea"/>
              </a:rPr>
              <a:t>)</a:t>
            </a:r>
            <a:endParaRPr lang="zh-CN" altLang="en-US" sz="2200" dirty="0">
              <a:latin typeface="+mn-ea"/>
            </a:endParaRPr>
          </a:p>
        </p:txBody>
      </p:sp>
      <p:sp>
        <p:nvSpPr>
          <p:cNvPr id="43" name="Rectangle 39"/>
          <p:cNvSpPr>
            <a:spLocks noChangeArrowheads="1"/>
          </p:cNvSpPr>
          <p:nvPr/>
        </p:nvSpPr>
        <p:spPr bwMode="auto">
          <a:xfrm>
            <a:off x="714348" y="3708536"/>
            <a:ext cx="7858180" cy="4001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从右向左，阅读线上的词语，你知道作者是按照什么顺序写的吗？</a:t>
            </a:r>
            <a:endParaRPr kumimoji="0" 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14348" y="4171904"/>
            <a:ext cx="75009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读横线上面和下面的词语，说说作者是怎样描写钱塘江大潮的？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65380" y="1628601"/>
            <a:ext cx="597930" cy="357067"/>
            <a:chOff x="805212" y="1697038"/>
            <a:chExt cx="597930" cy="338554"/>
          </a:xfrm>
        </p:grpSpPr>
        <p:sp>
          <p:nvSpPr>
            <p:cNvPr id="2" name="圆角矩形 1"/>
            <p:cNvSpPr/>
            <p:nvPr/>
          </p:nvSpPr>
          <p:spPr>
            <a:xfrm>
              <a:off x="821111" y="1707654"/>
              <a:ext cx="542137" cy="301187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805212" y="1697038"/>
              <a:ext cx="5979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latin typeface="楷体" panose="02010609060101010101" pitchFamily="49" charset="-122"/>
                  <a:ea typeface="楷体" panose="02010609060101010101" pitchFamily="49" charset="-122"/>
                </a:rPr>
                <a:t>样子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5" name="圆角矩形 44"/>
          <p:cNvSpPr/>
          <p:nvPr/>
        </p:nvSpPr>
        <p:spPr>
          <a:xfrm>
            <a:off x="1672749" y="1360594"/>
            <a:ext cx="936104" cy="6257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9" name="文本框 58"/>
          <p:cNvSpPr txBox="1"/>
          <p:nvPr/>
        </p:nvSpPr>
        <p:spPr>
          <a:xfrm>
            <a:off x="1635703" y="1372437"/>
            <a:ext cx="1018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齐头并进</a:t>
            </a:r>
            <a:endParaRPr lang="en-US" altLang="zh-CN" sz="1600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16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飞奔而来</a:t>
            </a:r>
            <a:endParaRPr lang="zh-CN" altLang="en-US" sz="1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859073" y="1361664"/>
            <a:ext cx="995884" cy="625738"/>
            <a:chOff x="2804692" y="1569297"/>
            <a:chExt cx="995884" cy="625738"/>
          </a:xfrm>
        </p:grpSpPr>
        <p:sp>
          <p:nvSpPr>
            <p:cNvPr id="46" name="圆角矩形 45"/>
            <p:cNvSpPr/>
            <p:nvPr/>
          </p:nvSpPr>
          <p:spPr>
            <a:xfrm>
              <a:off x="2850033" y="1569297"/>
              <a:ext cx="936104" cy="625738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2804692" y="1580313"/>
              <a:ext cx="9958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>
                  <a:latin typeface="楷体" panose="02010609060101010101" pitchFamily="49" charset="-122"/>
                  <a:ea typeface="楷体" panose="02010609060101010101" pitchFamily="49" charset="-122"/>
                </a:rPr>
                <a:t>白浪翻滚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/>
              <a:r>
                <a:rPr lang="zh-CN" altLang="en-US" sz="1600">
                  <a:latin typeface="楷体" panose="02010609060101010101" pitchFamily="49" charset="-122"/>
                  <a:ea typeface="楷体" panose="02010609060101010101" pitchFamily="49" charset="-122"/>
                </a:rPr>
                <a:t>形成水墙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077846" y="1623410"/>
            <a:ext cx="1287276" cy="366617"/>
            <a:chOff x="4022544" y="1701077"/>
            <a:chExt cx="1287276" cy="366617"/>
          </a:xfrm>
        </p:grpSpPr>
        <p:sp>
          <p:nvSpPr>
            <p:cNvPr id="47" name="圆角矩形 46"/>
            <p:cNvSpPr/>
            <p:nvPr/>
          </p:nvSpPr>
          <p:spPr>
            <a:xfrm>
              <a:off x="4022544" y="1707654"/>
              <a:ext cx="1287276" cy="36004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4031203" y="1701077"/>
              <a:ext cx="12599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mtClean="0">
                  <a:latin typeface="楷体" panose="02010609060101010101" pitchFamily="49" charset="-122"/>
                  <a:ea typeface="楷体" panose="02010609060101010101" pitchFamily="49" charset="-122"/>
                </a:rPr>
                <a:t>拉长，变粗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8" name="圆角矩形 47"/>
          <p:cNvSpPr/>
          <p:nvPr/>
        </p:nvSpPr>
        <p:spPr>
          <a:xfrm>
            <a:off x="5568750" y="1629987"/>
            <a:ext cx="1452465" cy="36004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C00000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5575169" y="1629987"/>
            <a:ext cx="14460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出现一条白线</a:t>
            </a:r>
            <a:endParaRPr lang="zh-CN" altLang="en-US" sz="1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224845" y="1624839"/>
            <a:ext cx="999199" cy="365188"/>
            <a:chOff x="7176143" y="1702506"/>
            <a:chExt cx="999199" cy="365188"/>
          </a:xfrm>
        </p:grpSpPr>
        <p:sp>
          <p:nvSpPr>
            <p:cNvPr id="49" name="圆角矩形 48"/>
            <p:cNvSpPr/>
            <p:nvPr/>
          </p:nvSpPr>
          <p:spPr>
            <a:xfrm>
              <a:off x="7176143" y="1707654"/>
              <a:ext cx="996257" cy="36004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7176143" y="1702506"/>
              <a:ext cx="9991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mtClean="0">
                  <a:latin typeface="楷体" panose="02010609060101010101" pitchFamily="49" charset="-122"/>
                  <a:ea typeface="楷体" panose="02010609060101010101" pitchFamily="49" charset="-122"/>
                </a:rPr>
                <a:t>风平浪静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663701" y="2268810"/>
            <a:ext cx="1003848" cy="360040"/>
            <a:chOff x="7168552" y="1707654"/>
            <a:chExt cx="1003848" cy="360040"/>
          </a:xfrm>
        </p:grpSpPr>
        <p:sp>
          <p:nvSpPr>
            <p:cNvPr id="65" name="圆角矩形 64"/>
            <p:cNvSpPr/>
            <p:nvPr/>
          </p:nvSpPr>
          <p:spPr>
            <a:xfrm>
              <a:off x="7176143" y="1707654"/>
              <a:ext cx="996257" cy="36004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7168552" y="1715475"/>
              <a:ext cx="9991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mtClean="0">
                  <a:latin typeface="楷体" panose="02010609060101010101" pitchFamily="49" charset="-122"/>
                  <a:ea typeface="楷体" panose="02010609060101010101" pitchFamily="49" charset="-122"/>
                </a:rPr>
                <a:t>越来越近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8" name="圆角矩形 67"/>
          <p:cNvSpPr/>
          <p:nvPr/>
        </p:nvSpPr>
        <p:spPr>
          <a:xfrm>
            <a:off x="2908385" y="2268810"/>
            <a:ext cx="813622" cy="36004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69" name="文本框 68"/>
          <p:cNvSpPr txBox="1"/>
          <p:nvPr/>
        </p:nvSpPr>
        <p:spPr>
          <a:xfrm>
            <a:off x="2865723" y="2263662"/>
            <a:ext cx="9018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再近些</a:t>
            </a:r>
            <a:endParaRPr lang="zh-CN" altLang="en-US" sz="1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3996398" y="2263662"/>
            <a:ext cx="1440160" cy="366617"/>
            <a:chOff x="3941096" y="1701077"/>
            <a:chExt cx="1440160" cy="366617"/>
          </a:xfrm>
        </p:grpSpPr>
        <p:sp>
          <p:nvSpPr>
            <p:cNvPr id="71" name="圆角矩形 70"/>
            <p:cNvSpPr/>
            <p:nvPr/>
          </p:nvSpPr>
          <p:spPr>
            <a:xfrm>
              <a:off x="4022544" y="1707654"/>
              <a:ext cx="1287276" cy="36004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3941096" y="1701077"/>
              <a:ext cx="14401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mtClean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江面</a:t>
              </a:r>
              <a:endParaRPr lang="zh-CN" altLang="en-US" sz="16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4" name="圆角矩形 73"/>
          <p:cNvSpPr/>
          <p:nvPr/>
        </p:nvSpPr>
        <p:spPr>
          <a:xfrm>
            <a:off x="5568750" y="2260289"/>
            <a:ext cx="1452465" cy="36004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C00000"/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5446570" y="2260289"/>
            <a:ext cx="1703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水天相接的地方</a:t>
            </a:r>
            <a:endParaRPr lang="zh-CN" altLang="en-US" sz="1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7035460" y="2255141"/>
            <a:ext cx="999199" cy="365188"/>
            <a:chOff x="7176143" y="1702506"/>
            <a:chExt cx="999199" cy="365188"/>
          </a:xfrm>
        </p:grpSpPr>
        <p:sp>
          <p:nvSpPr>
            <p:cNvPr id="77" name="圆角矩形 76"/>
            <p:cNvSpPr/>
            <p:nvPr/>
          </p:nvSpPr>
          <p:spPr>
            <a:xfrm>
              <a:off x="7368861" y="1707654"/>
              <a:ext cx="610822" cy="36004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7176143" y="1702506"/>
              <a:ext cx="9991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mtClean="0">
                  <a:latin typeface="楷体" panose="02010609060101010101" pitchFamily="49" charset="-122"/>
                  <a:ea typeface="楷体" panose="02010609060101010101" pitchFamily="49" charset="-122"/>
                </a:rPr>
                <a:t>远处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847354" y="2885443"/>
            <a:ext cx="597930" cy="338554"/>
            <a:chOff x="793214" y="1670287"/>
            <a:chExt cx="597930" cy="338554"/>
          </a:xfrm>
        </p:grpSpPr>
        <p:sp>
          <p:nvSpPr>
            <p:cNvPr id="80" name="圆角矩形 79"/>
            <p:cNvSpPr/>
            <p:nvPr/>
          </p:nvSpPr>
          <p:spPr>
            <a:xfrm>
              <a:off x="821111" y="1707654"/>
              <a:ext cx="542137" cy="301187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793214" y="1670287"/>
              <a:ext cx="5979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mtClean="0">
                  <a:latin typeface="楷体" panose="02010609060101010101" pitchFamily="49" charset="-122"/>
                  <a:ea typeface="楷体" panose="02010609060101010101" pitchFamily="49" charset="-122"/>
                </a:rPr>
                <a:t>声音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3" name="圆角矩形 82"/>
          <p:cNvSpPr/>
          <p:nvPr/>
        </p:nvSpPr>
        <p:spPr>
          <a:xfrm>
            <a:off x="1672841" y="2883583"/>
            <a:ext cx="996257" cy="36004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C00000"/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1672841" y="2878435"/>
            <a:ext cx="999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山崩地裂</a:t>
            </a:r>
            <a:endParaRPr lang="zh-CN" altLang="en-US" sz="1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5541773" y="2885443"/>
            <a:ext cx="1506417" cy="625738"/>
            <a:chOff x="2618667" y="1569297"/>
            <a:chExt cx="1506417" cy="625738"/>
          </a:xfrm>
        </p:grpSpPr>
        <p:sp>
          <p:nvSpPr>
            <p:cNvPr id="86" name="圆角矩形 85"/>
            <p:cNvSpPr/>
            <p:nvPr/>
          </p:nvSpPr>
          <p:spPr>
            <a:xfrm>
              <a:off x="2651598" y="1569297"/>
              <a:ext cx="1473486" cy="625738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2618667" y="1580313"/>
              <a:ext cx="150438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mtClean="0">
                  <a:latin typeface="楷体" panose="02010609060101010101" pitchFamily="49" charset="-122"/>
                  <a:ea typeface="楷体" panose="02010609060101010101" pitchFamily="49" charset="-122"/>
                </a:rPr>
                <a:t>响声越来越大又沸腾起来</a:t>
              </a:r>
              <a:endParaRPr lang="zh-CN" altLang="en-US" sz="16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0" name="圆角矩形 89"/>
          <p:cNvSpPr/>
          <p:nvPr/>
        </p:nvSpPr>
        <p:spPr>
          <a:xfrm>
            <a:off x="7223694" y="2885443"/>
            <a:ext cx="936104" cy="6257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C00000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7178353" y="2896459"/>
            <a:ext cx="99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隆隆响</a:t>
            </a:r>
            <a:endParaRPr lang="en-US" altLang="zh-CN" sz="1600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16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人声鼎沸</a:t>
            </a:r>
            <a:endParaRPr lang="zh-CN" altLang="en-US" sz="16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8" name="直接连接符 97"/>
          <p:cNvCxnSpPr/>
          <p:nvPr/>
        </p:nvCxnSpPr>
        <p:spPr>
          <a:xfrm flipH="1">
            <a:off x="4077256" y="1639798"/>
            <a:ext cx="0" cy="989052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 flipH="1">
            <a:off x="2908385" y="1639798"/>
            <a:ext cx="0" cy="989052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 flipH="1">
            <a:off x="1674809" y="1639798"/>
            <a:ext cx="0" cy="1511975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 flipH="1">
            <a:off x="5568750" y="1639798"/>
            <a:ext cx="0" cy="1806167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/>
          <p:nvPr/>
        </p:nvCxnSpPr>
        <p:spPr>
          <a:xfrm flipH="1">
            <a:off x="7224845" y="1639798"/>
            <a:ext cx="0" cy="1806167"/>
          </a:xfrm>
          <a:prstGeom prst="line">
            <a:avLst/>
          </a:prstGeom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59" grpId="0"/>
      <p:bldP spid="62" grpId="0"/>
      <p:bldP spid="69" grpId="0"/>
      <p:bldP spid="75" grpId="0"/>
      <p:bldP spid="84" grpId="0"/>
      <p:bldP spid="9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657922" y="987574"/>
            <a:ext cx="7941777" cy="338437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22654" y="1121594"/>
            <a:ext cx="733037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写作顺序：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线上的方位词分别是“远处、水天相接的地方、江面、再近些、越来越近”。作者是按从远到近的顺序来描写潮水的。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22654" y="2430014"/>
            <a:ext cx="71728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怎样写的：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作者是从样子和声音两方面描写钱塘江大潮的。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022654" y="2972144"/>
            <a:ext cx="7316886" cy="12926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kumimoji="0" lang="zh-CN" altLang="en-US" sz="200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总结：</a:t>
            </a:r>
            <a:r>
              <a:rPr kumimoji="0" lang="zh-CN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作者按照由远及近的顺序，描写了大潮来时的样子及声音，这一段描写得绘声绘色，读来让人如临其境，如闻其声，如见其景</a:t>
            </a:r>
            <a:r>
              <a:rPr kumimoji="0" lang="zh-CN" altLang="en-US" sz="2000" i="0" u="none" strike="noStrike" cap="none" normalizeH="0" baseline="0" dirty="0" smtClean="0">
                <a:ln>
                  <a:noFill/>
                </a:ln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kumimoji="0" lang="zh-CN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给我们留下了深刻的印象。</a:t>
            </a:r>
            <a:endParaRPr kumimoji="0" lang="zh-CN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4139952" y="3201641"/>
            <a:ext cx="4479990" cy="1569660"/>
            <a:chOff x="767965" y="3530550"/>
            <a:chExt cx="8288566" cy="1104344"/>
          </a:xfrm>
        </p:grpSpPr>
        <p:sp>
          <p:nvSpPr>
            <p:cNvPr id="7" name="圆角矩形 6"/>
            <p:cNvSpPr/>
            <p:nvPr/>
          </p:nvSpPr>
          <p:spPr>
            <a:xfrm>
              <a:off x="767965" y="3530551"/>
              <a:ext cx="8288566" cy="106623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901189" y="3530550"/>
              <a:ext cx="8155342" cy="1104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一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层楼房两米多高，两丈有三层楼房那么高</a:t>
              </a:r>
              <a:r>
                <a: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……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这堵三层楼房高的水墙在不断移动，排山倒海地扑面而来，会是怎样的景象呢？</a:t>
              </a:r>
              <a:endPara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331640" y="1155773"/>
            <a:ext cx="63401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◇再近些，只见白浪翻滚，形成一堵两丈多高的水墙。</a:t>
            </a:r>
            <a:endParaRPr lang="zh-CN" altLang="en-US" sz="2000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356817" y="650299"/>
            <a:ext cx="35189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smtClean="0">
                <a:latin typeface="黑体" panose="02010609060101010101" pitchFamily="49" charset="-122"/>
                <a:ea typeface="黑体" panose="02010609060101010101" pitchFamily="49" charset="-122"/>
              </a:rPr>
              <a:t>边读边想象画面，说说感受。</a:t>
            </a:r>
            <a:endParaRPr lang="zh-CN" altLang="en-US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55576" y="3201641"/>
            <a:ext cx="3042724" cy="1587345"/>
          </a:xfrm>
          <a:prstGeom prst="roundRect">
            <a:avLst>
              <a:gd name="adj" fmla="val 130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7" name="组合 16"/>
          <p:cNvGrpSpPr/>
          <p:nvPr/>
        </p:nvGrpSpPr>
        <p:grpSpPr>
          <a:xfrm>
            <a:off x="611560" y="1121875"/>
            <a:ext cx="8008382" cy="1910720"/>
            <a:chOff x="827584" y="1337372"/>
            <a:chExt cx="8008382" cy="1910720"/>
          </a:xfrm>
        </p:grpSpPr>
        <p:sp>
          <p:nvSpPr>
            <p:cNvPr id="5" name="圆角矩形 4"/>
            <p:cNvSpPr/>
            <p:nvPr/>
          </p:nvSpPr>
          <p:spPr>
            <a:xfrm>
              <a:off x="827584" y="1940426"/>
              <a:ext cx="8008382" cy="130766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1115616" y="1994094"/>
              <a:ext cx="7524389" cy="120032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marL="0" marR="0" lvl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“两丈”有多高</a:t>
              </a:r>
              <a:r>
                <a:rPr kumimoji="0" lang="zh-CN" alt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？</a:t>
              </a:r>
              <a:endPara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lvl="0" defTabSz="914400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0" lang="zh-CN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一丈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＝</a:t>
              </a:r>
              <a:r>
                <a:rPr kumimoji="0" lang="en-US" altLang="zh-CN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10</a:t>
              </a:r>
              <a:r>
                <a:rPr kumimoji="0" lang="zh-CN" alt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尺，一米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＝ </a:t>
              </a:r>
              <a:r>
                <a:rPr kumimoji="0" lang="en-US" altLang="zh-CN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3</a:t>
              </a:r>
              <a:r>
                <a:rPr kumimoji="0" lang="zh-CN" alt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尺，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两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丈＝ </a:t>
              </a:r>
              <a:r>
                <a:rPr lang="en-US" altLang="zh-CN" sz="20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20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尺，</a:t>
              </a:r>
              <a:r>
                <a:rPr lang="en-US" altLang="zh-CN" sz="20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20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en-US" altLang="zh-CN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÷3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≈ </a:t>
              </a:r>
              <a:r>
                <a:rPr lang="en-US" altLang="zh-CN" sz="20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6.67</a:t>
              </a: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米。</a:t>
              </a:r>
              <a:r>
                <a:rPr kumimoji="0" lang="zh-CN" alt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算算两丈等于多少米。  </a:t>
              </a:r>
              <a:endPara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581911" y="1337372"/>
              <a:ext cx="1078994" cy="1078994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377" y="1159738"/>
            <a:ext cx="9133830" cy="3983762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318443" y="627534"/>
            <a:ext cx="8496944" cy="1456783"/>
            <a:chOff x="315151" y="3403100"/>
            <a:chExt cx="8496944" cy="1343070"/>
          </a:xfrm>
        </p:grpSpPr>
        <p:sp>
          <p:nvSpPr>
            <p:cNvPr id="14" name="圆角矩形 13"/>
            <p:cNvSpPr/>
            <p:nvPr/>
          </p:nvSpPr>
          <p:spPr>
            <a:xfrm>
              <a:off x="315151" y="3403100"/>
              <a:ext cx="8496944" cy="1343070"/>
            </a:xfrm>
            <a:prstGeom prst="roundRect">
              <a:avLst/>
            </a:prstGeom>
            <a:solidFill>
              <a:schemeClr val="bg1">
                <a:alpha val="6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Rectangle 1"/>
            <p:cNvSpPr>
              <a:spLocks noChangeArrowheads="1"/>
            </p:cNvSpPr>
            <p:nvPr/>
          </p:nvSpPr>
          <p:spPr bwMode="auto">
            <a:xfrm>
              <a:off x="467544" y="3495647"/>
              <a:ext cx="8208912" cy="1139443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lvl="0" defTabSz="914400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0" lang="zh-CN" altLang="en-US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读了“两丈多高的水墙”，我仿佛看到了一堵有三层楼房那样高的银白色的水墙翻滚着，而且这堵墙横跨整个江面，宽达</a:t>
              </a:r>
              <a:r>
                <a:rPr lang="zh-CN" altLang="en-US" sz="200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几千米，</a:t>
              </a:r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这堵墙扑面而来。我深切感受到钱塘江大潮那排山倒海的气势，世间少有。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623080" y="1275606"/>
            <a:ext cx="7848964" cy="926930"/>
            <a:chOff x="623080" y="1275606"/>
            <a:chExt cx="7848964" cy="926930"/>
          </a:xfrm>
        </p:grpSpPr>
        <p:sp>
          <p:nvSpPr>
            <p:cNvPr id="22" name="圆角矩形 21"/>
            <p:cNvSpPr/>
            <p:nvPr/>
          </p:nvSpPr>
          <p:spPr>
            <a:xfrm>
              <a:off x="653952" y="1275606"/>
              <a:ext cx="7818092" cy="92693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623080" y="1275606"/>
              <a:ext cx="7837352" cy="8358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◇</a:t>
              </a:r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浪潮越来越近，犹如千万匹白色战马齐头并进，浩浩荡荡地飞奔而来。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1259632" y="650299"/>
            <a:ext cx="35189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边读边想象画面，说说感受。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11560" y="2427734"/>
            <a:ext cx="8008382" cy="2195129"/>
            <a:chOff x="827584" y="2787247"/>
            <a:chExt cx="8008382" cy="1883730"/>
          </a:xfrm>
        </p:grpSpPr>
        <p:sp>
          <p:nvSpPr>
            <p:cNvPr id="19" name="圆角矩形 18"/>
            <p:cNvSpPr/>
            <p:nvPr/>
          </p:nvSpPr>
          <p:spPr>
            <a:xfrm>
              <a:off x="827584" y="2787247"/>
              <a:ext cx="8008382" cy="18837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Rectangle 3"/>
            <p:cNvSpPr>
              <a:spLocks noChangeArrowheads="1"/>
            </p:cNvSpPr>
            <p:nvPr/>
          </p:nvSpPr>
          <p:spPr bwMode="auto">
            <a:xfrm>
              <a:off x="1069580" y="2858572"/>
              <a:ext cx="7524389" cy="174729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lvl="0" algn="just" defTabSz="914400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000" dirty="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可以想象“马”的矫健之姿，再想象“战”马的不知疲倦、四蹄生风，接着想象一排“白色”战马的视觉之美，然后想象“千万匹”白色战马浩浩荡荡、飞奔而来，最后想象万马奔腾、齐头并进、不可阻挡之势。同时想象千万匹战马踏地生风，呼啸而来的巨大声威。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652386" y="1658842"/>
            <a:ext cx="808046" cy="80804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 l="1533" r="1194"/>
          <a:stretch>
            <a:fillRect/>
          </a:stretch>
        </p:blipFill>
        <p:spPr>
          <a:xfrm>
            <a:off x="-36511" y="1851670"/>
            <a:ext cx="9145016" cy="3038442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83568" y="915566"/>
            <a:ext cx="8008382" cy="1187016"/>
            <a:chOff x="827584" y="3219799"/>
            <a:chExt cx="8008382" cy="1018627"/>
          </a:xfrm>
        </p:grpSpPr>
        <p:sp>
          <p:nvSpPr>
            <p:cNvPr id="4" name="圆角矩形 3"/>
            <p:cNvSpPr/>
            <p:nvPr/>
          </p:nvSpPr>
          <p:spPr>
            <a:xfrm>
              <a:off x="827584" y="3219799"/>
              <a:ext cx="8008382" cy="101862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971601" y="3280579"/>
              <a:ext cx="7720348" cy="903276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lvl="0" algn="just" defTabSz="914400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读</a:t>
              </a: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了这句话，我仿佛看到浪潮翻腾着，奔涌着，好像千万匹白色战马呼啸而来，声势浩大，不可阻挡。</a:t>
              </a: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11560" y="1472004"/>
            <a:ext cx="7902876" cy="1080120"/>
            <a:chOff x="653952" y="1275606"/>
            <a:chExt cx="7818092" cy="543695"/>
          </a:xfrm>
        </p:grpSpPr>
        <p:sp>
          <p:nvSpPr>
            <p:cNvPr id="3" name="圆角矩形 2"/>
            <p:cNvSpPr/>
            <p:nvPr/>
          </p:nvSpPr>
          <p:spPr>
            <a:xfrm>
              <a:off x="653952" y="1275606"/>
              <a:ext cx="7818092" cy="543695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913098" y="1275606"/>
              <a:ext cx="7405304" cy="5298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dirty="0">
                  <a:latin typeface="楷体" panose="02010609060101010101" pitchFamily="49" charset="-122"/>
                  <a:ea typeface="楷体" panose="02010609060101010101" pitchFamily="49" charset="-122"/>
                </a:rPr>
                <a:t>    ◇那声音如同山崩地裂，好像大地都被震得颤动起来。</a:t>
              </a:r>
              <a:endPara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835696" y="740899"/>
            <a:ext cx="41857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边读边想象画面，说说感受。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11560" y="2884639"/>
            <a:ext cx="7902876" cy="1619064"/>
            <a:chOff x="827584" y="3179336"/>
            <a:chExt cx="8008382" cy="1389385"/>
          </a:xfrm>
        </p:grpSpPr>
        <p:sp>
          <p:nvSpPr>
            <p:cNvPr id="7" name="圆角矩形 6"/>
            <p:cNvSpPr/>
            <p:nvPr/>
          </p:nvSpPr>
          <p:spPr>
            <a:xfrm>
              <a:off x="827584" y="3179336"/>
              <a:ext cx="8008382" cy="138938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1069580" y="3245597"/>
              <a:ext cx="7524390" cy="125686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lvl="0" algn="just" defTabSz="914400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smtClean="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    读</a:t>
              </a: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rPr>
                <a:t>了这句话，我仿佛听到了潮水奔腾的声音。那潮涌的声音就像一架飞机从我头顶上飞过时发出的声音一样，震耳欲聋！</a:t>
              </a: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457608" y="1866419"/>
            <a:ext cx="1056828" cy="10568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DkxNTZmMjA1OWYxNTc3ZWZiMzAxZTUwNmFkMTVlZTEifQ=="/>
  <p:tag name="ISPRING_RESOURCE_PATHS_HASH_PRESENTER" val="6386bad1b193e8ddd96c78c97f95eeb279f1e047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2378</Words>
  <Application>WPS 演示</Application>
  <PresentationFormat>全屏显示(16:9)</PresentationFormat>
  <Paragraphs>203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汉仪中宋简</vt:lpstr>
      <vt:lpstr>微软雅黑</vt:lpstr>
      <vt:lpstr>楷体</vt:lpstr>
      <vt:lpstr>Times New Roman</vt:lpstr>
      <vt:lpstr>黑体</vt:lpstr>
      <vt:lpstr>Calibri</vt:lpstr>
      <vt:lpstr>Arial Unicode MS</vt:lpstr>
      <vt:lpstr>Calibri Light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2022-05-27T08:54:00Z</cp:lastPrinted>
  <dcterms:created xsi:type="dcterms:W3CDTF">2022-05-27T08:54:00Z</dcterms:created>
  <dcterms:modified xsi:type="dcterms:W3CDTF">2023-10-22T07:00:48Z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6340E53C8A014C74A3AFC48A16C75CEB_12</vt:lpwstr>
  </property>
  <property fmtid="{D5CDD505-2E9C-101B-9397-08002B2CF9AE}" pid="3" name="KSOProductBuildVer">
    <vt:lpwstr>2052-12.1.0.15712</vt:lpwstr>
  </property>
</Properties>
</file>