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321" r:id="rId3"/>
    <p:sldId id="259" r:id="rId4"/>
    <p:sldId id="260" r:id="rId5"/>
    <p:sldId id="264" r:id="rId6"/>
    <p:sldId id="431" r:id="rId7"/>
    <p:sldId id="432" r:id="rId8"/>
    <p:sldId id="433" r:id="rId9"/>
    <p:sldId id="384" r:id="rId10"/>
    <p:sldId id="274" r:id="rId11"/>
    <p:sldId id="275" r:id="rId12"/>
    <p:sldId id="282" r:id="rId14"/>
    <p:sldId id="285" r:id="rId15"/>
    <p:sldId id="286" r:id="rId16"/>
    <p:sldId id="287" r:id="rId17"/>
    <p:sldId id="387" r:id="rId18"/>
    <p:sldId id="290" r:id="rId19"/>
    <p:sldId id="434" r:id="rId20"/>
    <p:sldId id="435" r:id="rId21"/>
    <p:sldId id="436" r:id="rId22"/>
    <p:sldId id="389" r:id="rId23"/>
    <p:sldId id="437" r:id="rId24"/>
    <p:sldId id="438" r:id="rId25"/>
    <p:sldId id="443" r:id="rId26"/>
    <p:sldId id="440" r:id="rId27"/>
    <p:sldId id="444" r:id="rId28"/>
    <p:sldId id="298" r:id="rId29"/>
    <p:sldId id="441" r:id="rId30"/>
    <p:sldId id="425" r:id="rId31"/>
    <p:sldId id="307" r:id="rId32"/>
    <p:sldId id="442" r:id="rId33"/>
    <p:sldId id="315" r:id="rId34"/>
    <p:sldId id="316" r:id="rId35"/>
  </p:sldIdLst>
  <p:sldSz cx="9144000" cy="6858000" type="screen4x3"/>
  <p:notesSz cx="6858000" cy="9144000"/>
  <p:custDataLst>
    <p:tags r:id="rId3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926"/>
    <p:restoredTop sz="94701"/>
  </p:normalViewPr>
  <p:slideViewPr>
    <p:cSldViewPr showGuides="1">
      <p:cViewPr varScale="1">
        <p:scale>
          <a:sx n="109" d="100"/>
          <a:sy n="109" d="100"/>
        </p:scale>
        <p:origin x="-16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9" Type="http://schemas.openxmlformats.org/officeDocument/2006/relationships/tags" Target="tags/tag1.xml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65890A-24A4-4ECB-8F0B-EE96A3088C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0A8A33-9A92-43DD-871F-D2F054D0161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A8A58-9CF7-443B-A86C-8B1E83F1093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0B598-780C-4EF4-B2F1-A4563780C02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A8A58-9CF7-443B-A86C-8B1E83F1093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0B598-780C-4EF4-B2F1-A4563780C02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A8A58-9CF7-443B-A86C-8B1E83F1093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0B598-780C-4EF4-B2F1-A4563780C02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A8A58-9CF7-443B-A86C-8B1E83F1093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0B598-780C-4EF4-B2F1-A4563780C02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A8A58-9CF7-443B-A86C-8B1E83F1093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0B598-780C-4EF4-B2F1-A4563780C02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A8A58-9CF7-443B-A86C-8B1E83F1093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0B598-780C-4EF4-B2F1-A4563780C02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A8A58-9CF7-443B-A86C-8B1E83F1093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0B598-780C-4EF4-B2F1-A4563780C02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A8A58-9CF7-443B-A86C-8B1E83F1093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0B598-780C-4EF4-B2F1-A4563780C02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A8A58-9CF7-443B-A86C-8B1E83F1093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0B598-780C-4EF4-B2F1-A4563780C02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A8A58-9CF7-443B-A86C-8B1E83F1093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0B598-780C-4EF4-B2F1-A4563780C02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A8A58-9CF7-443B-A86C-8B1E83F1093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0B598-780C-4EF4-B2F1-A4563780C02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CA8A58-9CF7-443B-A86C-8B1E83F1093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E0B598-780C-4EF4-B2F1-A4563780C02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2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4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txt39-2.book118.com/2017/0906/book9625/9624075.jpg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0" y="-1840"/>
            <a:ext cx="9144000" cy="6867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biLevel thresh="25000"/>
          </a:blip>
          <a:stretch>
            <a:fillRect/>
          </a:stretch>
        </p:blipFill>
        <p:spPr>
          <a:xfrm>
            <a:off x="3491880" y="995062"/>
            <a:ext cx="5472608" cy="1820131"/>
          </a:xfrm>
          <a:prstGeom prst="rect">
            <a:avLst/>
          </a:prstGeom>
        </p:spPr>
      </p:pic>
    </p:spTree>
  </p:cSld>
  <p:clrMapOvr>
    <a:masterClrMapping/>
  </p:clrMapOvr>
  <p:transition spd="slow">
    <p:rand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39160" y="2073910"/>
            <a:ext cx="4903470" cy="1753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“我”和阿妈在        走月亮。</a:t>
            </a:r>
            <a:endParaRPr lang="zh-CN" altLang="en-US" sz="24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“我”和阿妈在        走月亮。</a:t>
            </a:r>
            <a:endParaRPr lang="zh-CN" altLang="en-US" sz="24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“我”和阿妈在        走月亮。</a:t>
            </a:r>
            <a:endParaRPr lang="zh-CN" altLang="en-US" sz="24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794" name="文本框 1"/>
          <p:cNvSpPr txBox="1"/>
          <p:nvPr/>
        </p:nvSpPr>
        <p:spPr>
          <a:xfrm>
            <a:off x="509736" y="423404"/>
            <a:ext cx="2087562" cy="64516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整体感知</a:t>
            </a:r>
            <a:endParaRPr lang="zh-CN" altLang="en-US" sz="36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702685" y="3827145"/>
            <a:ext cx="3928745" cy="645160"/>
          </a:xfrm>
          <a:prstGeom prst="rect">
            <a:avLst/>
          </a:prstGeom>
        </p:spPr>
        <p:txBody>
          <a:bodyPr wrap="square" rtlCol="0" anchor="t">
            <a:spAutoFit/>
          </a:bodyPr>
          <a:lstStyle/>
          <a:p>
            <a:pPr lvl="0" algn="l">
              <a:lnSpc>
                <a:spcPct val="150000"/>
              </a:lnSpc>
            </a:pP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走月亮带给“我”的感受。</a:t>
            </a:r>
            <a:endParaRPr lang="zh-CN" altLang="en-US" sz="2400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422900" y="2073910"/>
            <a:ext cx="1408430" cy="645160"/>
          </a:xfrm>
          <a:prstGeom prst="rect">
            <a:avLst/>
          </a:prstGeom>
        </p:spPr>
        <p:txBody>
          <a:bodyPr wrap="square" rtlCol="0" anchor="t">
            <a:spAutoFit/>
          </a:bodyPr>
          <a:lstStyle/>
          <a:p>
            <a:pPr lvl="0" algn="l">
              <a:lnSpc>
                <a:spcPct val="150000"/>
              </a:lnSpc>
            </a:pP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“小路上”</a:t>
            </a:r>
            <a:endParaRPr lang="zh-CN" altLang="en-US" sz="2400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566410" y="2636520"/>
            <a:ext cx="1102360" cy="645160"/>
          </a:xfrm>
          <a:prstGeom prst="rect">
            <a:avLst/>
          </a:prstGeom>
        </p:spPr>
        <p:txBody>
          <a:bodyPr wrap="square" rtlCol="0" anchor="t">
            <a:spAutoFit/>
          </a:bodyPr>
          <a:lstStyle/>
          <a:p>
            <a:pPr lvl="0" algn="l">
              <a:lnSpc>
                <a:spcPct val="150000"/>
              </a:lnSpc>
            </a:pP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“溪边”</a:t>
            </a:r>
            <a:endParaRPr lang="zh-CN" altLang="en-US" sz="2400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454650" y="3181350"/>
            <a:ext cx="1776095" cy="645160"/>
          </a:xfrm>
          <a:prstGeom prst="rect">
            <a:avLst/>
          </a:prstGeom>
        </p:spPr>
        <p:txBody>
          <a:bodyPr wrap="square" rtlCol="0" anchor="t">
            <a:spAutoFit/>
          </a:bodyPr>
          <a:lstStyle/>
          <a:p>
            <a:pPr lvl="0" algn="l">
              <a:lnSpc>
                <a:spcPct val="150000"/>
              </a:lnSpc>
            </a:pP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“田埂上”</a:t>
            </a:r>
            <a:endParaRPr lang="zh-CN" altLang="en-US" sz="2400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316355" y="2057400"/>
            <a:ext cx="2074545" cy="645160"/>
          </a:xfrm>
          <a:prstGeom prst="rect">
            <a:avLst/>
          </a:prstGeom>
        </p:spPr>
        <p:txBody>
          <a:bodyPr wrap="square" rtlCol="0" anchor="t">
            <a:spAutoFit/>
          </a:bodyPr>
          <a:lstStyle/>
          <a:p>
            <a:pPr lvl="0" algn="l"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第</a:t>
            </a:r>
            <a:r>
              <a:rPr lang="en-US" altLang="zh-CN" sz="24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1-3</a:t>
            </a:r>
            <a:r>
              <a:rPr lang="zh-CN" altLang="en-US" sz="24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自然段</a:t>
            </a:r>
            <a:endParaRPr lang="zh-CN" altLang="en-US" sz="2400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371600" y="2614930"/>
            <a:ext cx="2074545" cy="645160"/>
          </a:xfrm>
          <a:prstGeom prst="rect">
            <a:avLst/>
          </a:prstGeom>
        </p:spPr>
        <p:txBody>
          <a:bodyPr wrap="square" rtlCol="0" anchor="t">
            <a:spAutoFit/>
          </a:bodyPr>
          <a:lstStyle/>
          <a:p>
            <a:pPr lvl="0" algn="l"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第</a:t>
            </a:r>
            <a:r>
              <a:rPr lang="en-US" altLang="zh-CN" sz="24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4-5</a:t>
            </a:r>
            <a:r>
              <a:rPr lang="zh-CN" altLang="en-US" sz="24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自然段</a:t>
            </a:r>
            <a:endParaRPr lang="zh-CN" altLang="en-US" sz="2400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371600" y="3188970"/>
            <a:ext cx="2074545" cy="645160"/>
          </a:xfrm>
          <a:prstGeom prst="rect">
            <a:avLst/>
          </a:prstGeom>
        </p:spPr>
        <p:txBody>
          <a:bodyPr wrap="square" rtlCol="0" anchor="t">
            <a:spAutoFit/>
          </a:bodyPr>
          <a:lstStyle/>
          <a:p>
            <a:pPr lvl="0" algn="l"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第</a:t>
            </a:r>
            <a:r>
              <a:rPr lang="en-US" altLang="zh-CN" sz="24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6-7</a:t>
            </a:r>
            <a:r>
              <a:rPr lang="zh-CN" altLang="en-US" sz="24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自然段</a:t>
            </a:r>
            <a:endParaRPr lang="zh-CN" altLang="en-US" sz="2400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364615" y="3761740"/>
            <a:ext cx="2074545" cy="645160"/>
          </a:xfrm>
          <a:prstGeom prst="rect">
            <a:avLst/>
          </a:prstGeom>
        </p:spPr>
        <p:txBody>
          <a:bodyPr wrap="square" rtlCol="0" anchor="t">
            <a:spAutoFit/>
          </a:bodyPr>
          <a:lstStyle/>
          <a:p>
            <a:pPr lvl="0" algn="l"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第</a:t>
            </a:r>
            <a:r>
              <a:rPr lang="en-US" altLang="zh-CN" sz="24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8-9</a:t>
            </a:r>
            <a:r>
              <a:rPr lang="zh-CN" altLang="en-US" sz="24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自然段</a:t>
            </a:r>
            <a:endParaRPr lang="zh-CN" altLang="en-US" sz="2400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48150" y="1678940"/>
            <a:ext cx="4790440" cy="222885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smtClean="0">
                <a:latin typeface="楷体" panose="02010609060101010101" pitchFamily="49" charset="-122"/>
                <a:ea typeface="楷体" panose="02010609060101010101" pitchFamily="49" charset="-122"/>
              </a:rPr>
              <a:t>   秋天的夜晚，月亮升起来了，从洱海那边升起来了。</a:t>
            </a:r>
            <a:endParaRPr lang="zh-CN" altLang="en-US" sz="360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7109460" y="2542540"/>
            <a:ext cx="1734185" cy="617220"/>
          </a:xfrm>
          <a:prstGeom prst="roundRect">
            <a:avLst/>
          </a:prstGeom>
          <a:noFill/>
          <a:ln w="25400">
            <a:solidFill>
              <a:srgbClr val="FF0000"/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smtClean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1026" name="Picture 2" descr="http://huafans.dbankcloud.com/pic/2017/08/07/60de990665e0a3922871b5dc6e8fb8ee_IMG_20170806_200923.jpg?mode=download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204470" y="1122680"/>
            <a:ext cx="3791466" cy="5316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794" name="文本框 1"/>
          <p:cNvSpPr txBox="1"/>
          <p:nvPr/>
        </p:nvSpPr>
        <p:spPr>
          <a:xfrm>
            <a:off x="518160" y="250190"/>
            <a:ext cx="1626235" cy="64516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6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小路上</a:t>
            </a:r>
            <a:endParaRPr lang="zh-CN" altLang="en-US" sz="36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椭圆 12"/>
          <p:cNvSpPr/>
          <p:nvPr/>
        </p:nvSpPr>
        <p:spPr>
          <a:xfrm>
            <a:off x="6969956" y="1453007"/>
            <a:ext cx="792088" cy="845395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rgbClr val="FF0000"/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smtClean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2861920" y="2067805"/>
            <a:ext cx="792088" cy="845395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rgbClr val="FF0000"/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smtClean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29740" y="1488248"/>
            <a:ext cx="7286676" cy="2676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   是在洱海里淘洗过吗？月盘是那样明亮，月光是那样柔和，</a:t>
            </a:r>
            <a:r>
              <a:rPr lang="zh-CN" altLang="en-US" sz="280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照亮了高高的点苍山，照亮了村头的大青树，也照亮了</a:t>
            </a: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，照亮了村间的大道和小路</a:t>
            </a:r>
            <a:r>
              <a:rPr lang="en-US" altLang="zh-CN" sz="2800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 useBgFill="1">
        <p:nvSpPr>
          <p:cNvPr id="9" name="TextBox 8"/>
          <p:cNvSpPr txBox="1"/>
          <p:nvPr/>
        </p:nvSpPr>
        <p:spPr>
          <a:xfrm>
            <a:off x="4786314" y="4667260"/>
            <a:ext cx="3000396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  <p:sp>
        <p:nvSpPr>
          <p:cNvPr id="11" name="横卷形 10"/>
          <p:cNvSpPr/>
          <p:nvPr/>
        </p:nvSpPr>
        <p:spPr>
          <a:xfrm>
            <a:off x="3653938" y="3918173"/>
            <a:ext cx="4786346" cy="2000264"/>
          </a:xfrm>
          <a:prstGeom prst="horizontalScroll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描写细腻形象生动，增强了韵律感，使语言富有气势。</a:t>
            </a:r>
            <a:endParaRPr lang="zh-CN" altLang="en-US"/>
          </a:p>
        </p:txBody>
      </p:sp>
      <p:sp>
        <p:nvSpPr>
          <p:cNvPr id="3" name="爆炸形 1 2"/>
          <p:cNvSpPr/>
          <p:nvPr/>
        </p:nvSpPr>
        <p:spPr>
          <a:xfrm>
            <a:off x="729073" y="3960341"/>
            <a:ext cx="1899377" cy="1824203"/>
          </a:xfrm>
          <a:prstGeom prst="irregularSeal1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smtClean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排比</a:t>
            </a:r>
            <a:endParaRPr lang="zh-CN" altLang="en-US" sz="2800" smtClean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3794" name="文本框 1"/>
          <p:cNvSpPr txBox="1"/>
          <p:nvPr/>
        </p:nvSpPr>
        <p:spPr>
          <a:xfrm>
            <a:off x="419100" y="316230"/>
            <a:ext cx="1800225" cy="64516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6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小路上</a:t>
            </a:r>
            <a:endParaRPr lang="zh-CN" altLang="en-US" sz="36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6106160" y="3284855"/>
            <a:ext cx="1057910" cy="190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V="1">
            <a:off x="7366000" y="2636520"/>
            <a:ext cx="589915" cy="190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4727575" y="3286760"/>
            <a:ext cx="880745" cy="381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3905885" y="2705110"/>
            <a:ext cx="880745" cy="381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1113790" y="3284855"/>
            <a:ext cx="361950" cy="952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5" grpId="0" animBg="1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Users\wzsdth\Desktop\9157572_173137594000_2_副本.jpg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142976" y="2666995"/>
            <a:ext cx="7286676" cy="21431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000"/>
              </a:lnSpc>
            </a:pP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    月光是那样柔和，</a:t>
            </a:r>
            <a:r>
              <a:rPr lang="zh-CN" altLang="en-US" sz="280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照亮了</a:t>
            </a: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高高的点苍山，</a:t>
            </a:r>
            <a:r>
              <a:rPr lang="zh-CN" altLang="en-US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照亮了</a:t>
            </a: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村头的大青树，</a:t>
            </a:r>
            <a:r>
              <a:rPr lang="zh-CN" altLang="en-US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照亮了</a:t>
            </a: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村间的大道和小路，也</a:t>
            </a:r>
            <a:r>
              <a:rPr lang="zh-CN" altLang="en-US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照亮了              </a:t>
            </a: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，还</a:t>
            </a:r>
            <a:r>
              <a:rPr lang="zh-CN" altLang="en-US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照亮了</a:t>
            </a:r>
            <a:endParaRPr lang="zh-CN" altLang="en-US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ts val="4000"/>
              </a:lnSpc>
            </a:pPr>
            <a:r>
              <a:rPr lang="zh-CN" altLang="en-US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</a:t>
            </a: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3"/>
          <p:cNvSpPr/>
          <p:nvPr/>
        </p:nvSpPr>
        <p:spPr>
          <a:xfrm>
            <a:off x="722630" y="1368425"/>
            <a:ext cx="5478780" cy="60388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lvl="0" algn="l">
              <a:lnSpc>
                <a:spcPts val="4000"/>
              </a:lnSpc>
            </a:pP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月儿还会照亮哪些地方？</a:t>
            </a:r>
            <a:endParaRPr lang="zh-CN" altLang="en-US" sz="2800" b="1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3821431" y="4211109"/>
            <a:ext cx="2535555" cy="677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1234440" y="4733290"/>
            <a:ext cx="2349500" cy="152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4037966" y="3695277"/>
            <a:ext cx="19608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smtClean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飘香的果园</a:t>
            </a:r>
            <a:endParaRPr lang="zh-CN" altLang="en-US" sz="2800" smtClean="0">
              <a:solidFill>
                <a:schemeClr val="accent1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234441" y="4288367"/>
            <a:ext cx="19608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smtClean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可爱的草塘</a:t>
            </a:r>
            <a:endParaRPr lang="zh-CN" altLang="en-US" sz="2800" smtClean="0">
              <a:solidFill>
                <a:schemeClr val="accent1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3794" name="文本框 1"/>
          <p:cNvSpPr txBox="1"/>
          <p:nvPr/>
        </p:nvSpPr>
        <p:spPr>
          <a:xfrm>
            <a:off x="419100" y="258445"/>
            <a:ext cx="3618865" cy="64516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6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想一想，说一说</a:t>
            </a:r>
            <a:endParaRPr lang="zh-CN" altLang="en-US" sz="36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文本框 1"/>
          <p:cNvSpPr txBox="1"/>
          <p:nvPr/>
        </p:nvSpPr>
        <p:spPr>
          <a:xfrm>
            <a:off x="419100" y="347980"/>
            <a:ext cx="1265555" cy="64516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6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溪边</a:t>
            </a:r>
            <a:endParaRPr lang="zh-CN" altLang="en-US" sz="36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67080" y="1664335"/>
            <a:ext cx="7263765" cy="258532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lnSpc>
                <a:spcPct val="150000"/>
              </a:lnSpc>
            </a:pPr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轻声</a:t>
            </a:r>
            <a:r>
              <a:rPr lang="en-US" altLang="zh-CN" sz="3600" dirty="0" err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读课文</a:t>
            </a:r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第</a:t>
            </a:r>
            <a:r>
              <a:rPr lang="en-US" altLang="zh-CN" sz="36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4-5</a:t>
            </a:r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自然段，</a:t>
            </a:r>
            <a:endParaRPr lang="en-US" altLang="zh-CN" sz="36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lvl="0" algn="l">
              <a:lnSpc>
                <a:spcPct val="150000"/>
              </a:lnSpc>
            </a:pPr>
            <a:r>
              <a:rPr lang="zh-CN" altLang="en-US" sz="36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说说作者抓住了哪些景物来描写月下溪边的美景？</a:t>
            </a:r>
            <a:endParaRPr lang="zh-CN" altLang="en-US" sz="3600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 spd="slow">
    <p:rand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38487" y="1443134"/>
            <a:ext cx="794385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smtClean="0">
                <a:latin typeface="楷体" panose="02010609060101010101" pitchFamily="49" charset="-122"/>
                <a:ea typeface="楷体" panose="02010609060101010101" pitchFamily="49" charset="-122"/>
              </a:rPr>
              <a:t>    细细的溪水，</a:t>
            </a:r>
            <a:r>
              <a:rPr lang="zh-CN" altLang="en-US" sz="360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流着山草和野花的香味，流着月光。灰白色的鹅卵石，布满河床。哟，卵石间有多少可爱的小水塘啊，每个小水塘，都抱着一</a:t>
            </a:r>
            <a:r>
              <a:rPr lang="zh-CN" altLang="en-US" sz="3600" smtClean="0">
                <a:latin typeface="楷体" panose="02010609060101010101" pitchFamily="49" charset="-122"/>
                <a:ea typeface="楷体" panose="02010609060101010101" pitchFamily="49" charset="-122"/>
              </a:rPr>
              <a:t>个月亮！</a:t>
            </a:r>
            <a:endParaRPr lang="zh-CN" altLang="en-US" sz="360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794" name="文本框 1"/>
          <p:cNvSpPr txBox="1"/>
          <p:nvPr/>
        </p:nvSpPr>
        <p:spPr>
          <a:xfrm>
            <a:off x="419100" y="347980"/>
            <a:ext cx="1265555" cy="64516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6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溪边</a:t>
            </a:r>
            <a:endParaRPr lang="zh-CN" altLang="en-US" sz="36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8" name="Text Box 3"/>
          <p:cNvSpPr txBox="1"/>
          <p:nvPr/>
        </p:nvSpPr>
        <p:spPr>
          <a:xfrm>
            <a:off x="2273935" y="848077"/>
            <a:ext cx="1615440" cy="52197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溪水流香</a:t>
            </a:r>
            <a:endParaRPr lang="zh-CN" altLang="en-US" sz="280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 Box 3"/>
          <p:cNvSpPr txBox="1"/>
          <p:nvPr/>
        </p:nvSpPr>
        <p:spPr>
          <a:xfrm>
            <a:off x="6660230" y="3842558"/>
            <a:ext cx="1706245" cy="52197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水塘抱月</a:t>
            </a:r>
            <a:endParaRPr lang="zh-CN" altLang="en-US" sz="280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0" name="直线连接符 9"/>
          <p:cNvCxnSpPr/>
          <p:nvPr/>
        </p:nvCxnSpPr>
        <p:spPr>
          <a:xfrm flipH="1">
            <a:off x="4067944" y="2157315"/>
            <a:ext cx="288032" cy="504056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4" name="椭圆 13"/>
          <p:cNvSpPr/>
          <p:nvPr/>
        </p:nvSpPr>
        <p:spPr>
          <a:xfrm>
            <a:off x="6156176" y="3284984"/>
            <a:ext cx="958979" cy="472327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cxnSp>
        <p:nvCxnSpPr>
          <p:cNvPr id="15" name="直接连接符 3"/>
          <p:cNvCxnSpPr/>
          <p:nvPr/>
        </p:nvCxnSpPr>
        <p:spPr>
          <a:xfrm flipV="1">
            <a:off x="2843808" y="3163578"/>
            <a:ext cx="5039757" cy="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3"/>
          <p:cNvCxnSpPr/>
          <p:nvPr/>
        </p:nvCxnSpPr>
        <p:spPr>
          <a:xfrm flipV="1">
            <a:off x="638487" y="3665786"/>
            <a:ext cx="7533913" cy="8611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3"/>
          <p:cNvCxnSpPr/>
          <p:nvPr/>
        </p:nvCxnSpPr>
        <p:spPr>
          <a:xfrm flipV="1">
            <a:off x="639628" y="4302154"/>
            <a:ext cx="1484100" cy="4454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爆炸形 2 21"/>
          <p:cNvSpPr/>
          <p:nvPr/>
        </p:nvSpPr>
        <p:spPr>
          <a:xfrm>
            <a:off x="2100818" y="4755450"/>
            <a:ext cx="2143140" cy="1047757"/>
          </a:xfrm>
          <a:prstGeom prst="irregularSeal2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拟人</a:t>
            </a:r>
            <a:endParaRPr lang="zh-CN" altLang="en-US" sz="240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4571937" y="4476959"/>
            <a:ext cx="2571768" cy="1333509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形象地写出了月亮与水塘相互融合的生动画面。</a:t>
            </a:r>
            <a:endParaRPr lang="zh-CN" altLang="en-US" sz="240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" grpId="0" animBg="1"/>
      <p:bldP spid="14" grpId="0" animBg="1"/>
      <p:bldP spid="22" grpId="0" animBg="1"/>
      <p:bldP spid="2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27584" y="2132856"/>
            <a:ext cx="794385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</a:rPr>
              <a:t>哦，阿妈，白天，你在溪里洗衣裳，而我，用树叶做小船，运载许多新鲜的花瓣</a:t>
            </a:r>
            <a:r>
              <a:rPr lang="en-US" altLang="zh-CN" sz="3600">
                <a:latin typeface="楷体" panose="02010609060101010101" pitchFamily="49" charset="-122"/>
                <a:ea typeface="楷体" panose="02010609060101010101" pitchFamily="49" charset="-122"/>
              </a:rPr>
              <a:t>......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</a:rPr>
              <a:t>哦，阿妈，我们到溪边去吧，去看看小水塘，看看水塘里的月亮，看看我采过野花的地方。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794" name="文本框 1"/>
          <p:cNvSpPr txBox="1"/>
          <p:nvPr/>
        </p:nvSpPr>
        <p:spPr>
          <a:xfrm>
            <a:off x="419100" y="347980"/>
            <a:ext cx="1265555" cy="64516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6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溪边</a:t>
            </a:r>
            <a:endParaRPr lang="zh-CN" altLang="en-US" sz="36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Text Box 3"/>
          <p:cNvSpPr txBox="1"/>
          <p:nvPr/>
        </p:nvSpPr>
        <p:spPr>
          <a:xfrm>
            <a:off x="6516216" y="1338017"/>
            <a:ext cx="1615440" cy="52197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txBody>
          <a:bodyPr wrap="square" anchor="t">
            <a:spAutoFit/>
          </a:bodyPr>
          <a:lstStyle>
            <a:defPPr>
              <a:defRPr lang="zh-CN"/>
            </a:defPPr>
            <a:lvl1pPr>
              <a:spcBef>
                <a:spcPct val="50000"/>
              </a:spcBef>
              <a:defRPr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zh-CN" altLang="en-US"/>
              <a:t>洗衣做船</a:t>
            </a:r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907704" y="1628800"/>
            <a:ext cx="5544616" cy="324036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360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背诵第四自然段</a:t>
            </a:r>
            <a:endParaRPr kumimoji="1" lang="zh-CN" altLang="en-US" sz="36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043608" y="1556792"/>
            <a:ext cx="7128792" cy="33123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6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19100" y="347980"/>
            <a:ext cx="2261870" cy="64516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6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田埂上</a:t>
            </a:r>
            <a:endParaRPr lang="zh-CN" altLang="en-US" sz="36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403648" y="1920314"/>
            <a:ext cx="6408712" cy="24554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lnSpc>
                <a:spcPct val="150000"/>
              </a:lnSpc>
            </a:pPr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听第</a:t>
            </a:r>
            <a:r>
              <a:rPr lang="en-US" altLang="zh-CN" sz="36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6-7</a:t>
            </a:r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自然段朗读录音，找一找“我”在月光下</a:t>
            </a:r>
            <a:r>
              <a:rPr lang="zh-CN" altLang="en-US" sz="36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看到、听到、闻到和想到</a:t>
            </a:r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的内容。</a:t>
            </a:r>
            <a:endParaRPr lang="zh-CN" altLang="en-US" sz="3600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 txBox="1"/>
          <p:nvPr/>
        </p:nvSpPr>
        <p:spPr>
          <a:xfrm>
            <a:off x="714348" y="1412777"/>
            <a:ext cx="4793756" cy="2952328"/>
          </a:xfrm>
          <a:prstGeom prst="rect">
            <a:avLst/>
          </a:prstGeom>
        </p:spPr>
        <p:txBody>
          <a:bodyPr/>
          <a:lstStyle/>
          <a:p>
            <a:pPr lvl="0">
              <a:lnSpc>
                <a:spcPts val="3600"/>
              </a:lnSpc>
              <a:spcBef>
                <a:spcPct val="0"/>
              </a:spcBef>
            </a:pPr>
            <a:r>
              <a:rPr kumimoji="0" lang="zh-CN" altLang="en-US" sz="320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吴然</a:t>
            </a:r>
            <a:endParaRPr kumimoji="0" lang="en-US" altLang="zh-CN" sz="3200" i="0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lvl="0">
              <a:lnSpc>
                <a:spcPts val="3600"/>
              </a:lnSpc>
              <a:spcBef>
                <a:spcPct val="0"/>
              </a:spcBef>
            </a:pPr>
            <a:r>
              <a:rPr lang="zh-CN" altLang="en-US" sz="24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原名吴兴然。中国作家协会会员，云南省作家协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会儿童文学委员会副主任。作品有：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《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歌溪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》《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凉山的风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》《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风雨集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》《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珍珠雨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》《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小鸟在歌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》《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走月亮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》</a:t>
            </a:r>
            <a:r>
              <a:rPr lang="zh-CN" altLang="en-US" sz="24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。</a:t>
            </a:r>
            <a:endParaRPr kumimoji="0" lang="zh-CN" altLang="en-US" sz="2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j-cs"/>
            </a:endParaRPr>
          </a:p>
        </p:txBody>
      </p:sp>
      <p:pic>
        <p:nvPicPr>
          <p:cNvPr id="9" name="图片 8" descr="960a304e251f95ca078b7c5cce177f3e660952da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96136" y="1251785"/>
            <a:ext cx="2952328" cy="4197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文本框 1"/>
          <p:cNvSpPr txBox="1"/>
          <p:nvPr/>
        </p:nvSpPr>
        <p:spPr>
          <a:xfrm>
            <a:off x="107504" y="39126"/>
            <a:ext cx="1920652" cy="646331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6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田埂上</a:t>
            </a:r>
            <a:endParaRPr lang="zh-CN" altLang="en-US" sz="36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63688" y="484848"/>
            <a:ext cx="7222905" cy="6373152"/>
          </a:xfrm>
          <a:prstGeom prst="rect">
            <a:avLst/>
          </a:prstGeom>
        </p:spPr>
      </p:pic>
    </p:spTree>
  </p:cSld>
  <p:clrMapOvr>
    <a:masterClrMapping/>
  </p:clrMapOvr>
  <p:transition spd="slow">
    <p:random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文本框 1"/>
          <p:cNvSpPr txBox="1"/>
          <p:nvPr/>
        </p:nvSpPr>
        <p:spPr>
          <a:xfrm>
            <a:off x="107504" y="39126"/>
            <a:ext cx="1920652" cy="646331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6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田埂上</a:t>
            </a:r>
            <a:endParaRPr lang="zh-CN" altLang="en-US" sz="36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11560" y="1484784"/>
            <a:ext cx="787485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3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村道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已经修补过，坑坑洼洼的地方已经填上碎石和新土</a:t>
            </a:r>
            <a:r>
              <a:rPr lang="zh-CN" altLang="en-US" sz="32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。就要收庄稼了，收庄稼前要把道路修一修，补一补，这是村里的风俗。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秋虫唱着，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夜鸟拍打着翅膀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鱼儿跃出水面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，泼剌一声，银光一闪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……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从果园那边飘来了果子的甜香。是雪梨，是火把梨？还是紫葡萄？都有。月光下，在坡头那片果园里，这些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好吃的果子挂满枝头</a:t>
            </a:r>
            <a:r>
              <a:rPr lang="zh-CN" altLang="en-US" sz="32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。沟水汩汩，很满意地响着。</a:t>
            </a:r>
            <a:endParaRPr lang="zh-CN" altLang="en-US" sz="3200" dirty="0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文本框 1"/>
          <p:cNvSpPr txBox="1"/>
          <p:nvPr/>
        </p:nvSpPr>
        <p:spPr>
          <a:xfrm>
            <a:off x="107504" y="39126"/>
            <a:ext cx="1920652" cy="646331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6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田埂上</a:t>
            </a:r>
            <a:endParaRPr lang="zh-CN" altLang="en-US" sz="36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71600" y="1196752"/>
            <a:ext cx="759491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是啊，它旁边，是它浇灌过的稻田。哦，阿妈，这不就是我们家的地吗？春天，我们中的油菜开花了，我在田地里找兔草，我把蒲公英吹得飞啊飞</a:t>
            </a:r>
            <a:r>
              <a:rPr lang="en-US" altLang="zh-CN" sz="28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……</a:t>
            </a:r>
            <a:r>
              <a:rPr lang="zh-CN" altLang="en-US" sz="28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收了油菜，栽上水稻。看，稻谷就要成熟了，稻穗低垂着头，稻田像一块月光镀亮的银毯。哦，阿妈，我们到田埂上去吧，你不是说学校放假了，阿爸就要回来了吗？我们采哪一塘新谷招待阿爸呢？</a:t>
            </a:r>
            <a:endParaRPr lang="en-US" altLang="zh-CN" sz="2800" dirty="0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 sz="28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zh-CN" altLang="en-US" sz="28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啊，我和阿妈走月亮</a:t>
            </a:r>
            <a:r>
              <a:rPr lang="en-US" altLang="zh-CN" sz="28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……</a:t>
            </a:r>
            <a:endParaRPr lang="zh-CN" altLang="en-US" sz="2800" dirty="0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043608" y="1556792"/>
            <a:ext cx="7128792" cy="33123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6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19100" y="347980"/>
            <a:ext cx="2261870" cy="64516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6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田埂上</a:t>
            </a:r>
            <a:endParaRPr lang="zh-CN" altLang="en-US" sz="36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403648" y="2335813"/>
            <a:ext cx="6408712" cy="16244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lnSpc>
                <a:spcPct val="150000"/>
              </a:lnSpc>
            </a:pPr>
            <a:r>
              <a:rPr lang="zh-CN" altLang="en-US" sz="360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读一读，说说你的脑海中浮现出怎样的</a:t>
            </a:r>
            <a:r>
              <a:rPr lang="zh-CN" altLang="en-US" sz="360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画面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？</a:t>
            </a:r>
            <a:endParaRPr lang="zh-CN" altLang="en-US" sz="360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txt39-2.book118.com/2017/0906/book9625/9624075.jpg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323528" y="188640"/>
            <a:ext cx="8460432" cy="6533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55576" y="1124743"/>
            <a:ext cx="5802450" cy="19438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l"/>
            <a:r>
              <a:rPr lang="zh-CN" altLang="en-US" sz="36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看，稻谷就要成熟了，稻穗低垂着头，</a:t>
            </a:r>
            <a:r>
              <a:rPr lang="zh-CN" altLang="en-US" sz="3600" smtClean="0">
                <a:solidFill>
                  <a:schemeClr val="tx2">
                    <a:lumMod val="60000"/>
                    <a:lumOff val="4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稻田像一块月光镀亮的银毯</a:t>
            </a:r>
            <a:r>
              <a:rPr lang="zh-CN" altLang="en-US" sz="36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3600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444433" y="4648201"/>
            <a:ext cx="33218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CN" altLang="en-US" sz="2400"/>
          </a:p>
        </p:txBody>
      </p:sp>
      <p:sp>
        <p:nvSpPr>
          <p:cNvPr id="27" name="圆角矩形 26"/>
          <p:cNvSpPr/>
          <p:nvPr/>
        </p:nvSpPr>
        <p:spPr>
          <a:xfrm>
            <a:off x="3131840" y="3429000"/>
            <a:ext cx="5400601" cy="1680866"/>
          </a:xfrm>
          <a:prstGeom prst="round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60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运用</a:t>
            </a:r>
            <a:r>
              <a:rPr lang="zh-CN" altLang="en-US" sz="360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比喻</a:t>
            </a:r>
            <a:r>
              <a:rPr lang="zh-CN" altLang="en-US" sz="360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，生动形象地写出了月光下稻田的样子。</a:t>
            </a:r>
            <a:endParaRPr lang="zh-CN" altLang="en-US" sz="360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1135213" y="3525011"/>
            <a:ext cx="6818331" cy="73250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zh-CN" altLang="en-US" sz="3200" b="1" smtClean="0"/>
              <a:t>     </a:t>
            </a:r>
            <a:r>
              <a:rPr lang="zh-CN" altLang="en-US" sz="2800" b="1" u="sng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28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像</a:t>
            </a:r>
            <a:r>
              <a:rPr lang="zh-CN" altLang="en-US" sz="2800" b="1" u="sng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        </a:t>
            </a:r>
            <a:r>
              <a:rPr lang="zh-CN" altLang="en-US" sz="28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28320" y="786765"/>
            <a:ext cx="3799840" cy="64516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36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仿写一个比喻句。</a:t>
            </a:r>
            <a:endParaRPr lang="zh-CN" altLang="en-US" sz="36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547664" y="1901805"/>
            <a:ext cx="6048672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稻田像一块月光镀亮的银毯。</a:t>
            </a:r>
            <a:endParaRPr lang="zh-CN" altLang="en-US" sz="320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688465" y="3625427"/>
            <a:ext cx="107315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枫叶</a:t>
            </a:r>
            <a:endParaRPr lang="zh-CN" altLang="en-US" sz="32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043555" y="3625427"/>
            <a:ext cx="3364230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一只小小的手掌</a:t>
            </a:r>
            <a:endParaRPr lang="zh-CN" altLang="en-US" sz="32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云形标注 5"/>
          <p:cNvSpPr/>
          <p:nvPr/>
        </p:nvSpPr>
        <p:spPr>
          <a:xfrm>
            <a:off x="3923928" y="4327015"/>
            <a:ext cx="5123731" cy="2103245"/>
          </a:xfrm>
          <a:prstGeom prst="cloudCallout">
            <a:avLst>
              <a:gd name="adj1" fmla="val -32859"/>
              <a:gd name="adj2" fmla="val 54722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smtClean="0">
              <a:solidFill>
                <a:srgbClr val="C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11560" y="1103885"/>
            <a:ext cx="786574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smtClean="0">
                <a:latin typeface="楷体" panose="02010609060101010101" pitchFamily="49" charset="-122"/>
                <a:ea typeface="楷体" panose="02010609060101010101" pitchFamily="49" charset="-122"/>
              </a:rPr>
              <a:t>    有时，阿妈给我讲月亮的故事，一个古老的传说；有时，却什么也不讲，只是静静地走着，走着。走过月亮闪闪的溪岸，走过石拱桥；走过月影团团果园，走过庄稼地和菜地</a:t>
            </a:r>
            <a:r>
              <a:rPr lang="en-US" altLang="zh-CN" sz="3600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833922" y="4653136"/>
            <a:ext cx="3643383" cy="143885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ts val="3500"/>
              </a:lnSpc>
            </a:pPr>
            <a:r>
              <a:rPr lang="zh-CN" altLang="en-US" sz="240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“我”和阿妈还会走过哪儿呢？你能模仿这个句式说一说吗？</a:t>
            </a:r>
            <a:endParaRPr lang="zh-CN" altLang="en-US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3794" name="文本框 1"/>
          <p:cNvSpPr txBox="1"/>
          <p:nvPr/>
        </p:nvSpPr>
        <p:spPr>
          <a:xfrm>
            <a:off x="141605" y="382270"/>
            <a:ext cx="2261870" cy="64516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6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我的感受</a:t>
            </a:r>
            <a:endParaRPr lang="zh-CN" altLang="en-US" sz="36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685820" y="3356992"/>
            <a:ext cx="7198548" cy="952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677808" y="3966207"/>
            <a:ext cx="7206560" cy="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27405" y="699899"/>
            <a:ext cx="774382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啊，在我仰起脸看阿妈的时候，我突然看见，美丽的月亮牵着那些闪闪烁烁的小星星，好像也在天上走着，走着</a:t>
            </a:r>
            <a:r>
              <a:rPr lang="en-US" altLang="zh-CN" sz="360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……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3635896" y="1839089"/>
            <a:ext cx="475252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图片 20" descr="图片1.png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4355976" y="4188906"/>
            <a:ext cx="4422775" cy="248793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73417" y="3760222"/>
            <a:ext cx="3250565" cy="1014730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00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和自己</a:t>
            </a:r>
            <a:r>
              <a:rPr lang="zh-CN" altLang="en-US" sz="2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的妈妈手牵着手欣赏月下美丽的景色，</a:t>
            </a:r>
            <a:r>
              <a:rPr lang="zh-CN" altLang="en-US" sz="200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一定非常幸福。</a:t>
            </a:r>
            <a:endParaRPr lang="zh-CN" altLang="en-US" sz="2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8" name="爆炸形 2 7"/>
          <p:cNvSpPr/>
          <p:nvPr/>
        </p:nvSpPr>
        <p:spPr>
          <a:xfrm>
            <a:off x="6320666" y="3049716"/>
            <a:ext cx="2458085" cy="1139190"/>
          </a:xfrm>
          <a:prstGeom prst="irregularSeal2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浓浓的亲情</a:t>
            </a:r>
            <a:endParaRPr lang="zh-CN" altLang="en-US" sz="200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9" name="直接连接符 6"/>
          <p:cNvCxnSpPr/>
          <p:nvPr/>
        </p:nvCxnSpPr>
        <p:spPr>
          <a:xfrm>
            <a:off x="909092" y="2420888"/>
            <a:ext cx="747933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6"/>
          <p:cNvCxnSpPr/>
          <p:nvPr/>
        </p:nvCxnSpPr>
        <p:spPr>
          <a:xfrm>
            <a:off x="827405" y="3049716"/>
            <a:ext cx="1944395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548680"/>
            <a:ext cx="4968552" cy="623248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smtClean="0">
                <a:latin typeface="楷体" panose="02010609060101010101" pitchFamily="49" charset="-122"/>
                <a:ea typeface="楷体" panose="02010609060101010101" pitchFamily="49" charset="-122"/>
              </a:rPr>
              <a:t>啊，我和阿妈走月亮！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" name="图片 7" descr="图片1.png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148064" y="3501008"/>
            <a:ext cx="3497612" cy="2924738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899592" y="1837575"/>
            <a:ext cx="5184576" cy="1384995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zh-CN" altLang="en-US" sz="280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贯穿课文，连接内容</a:t>
            </a:r>
            <a:r>
              <a:rPr lang="en-US" altLang="zh-CN" sz="280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;</a:t>
            </a:r>
            <a:endParaRPr lang="en-US" altLang="zh-CN" sz="280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>
              <a:buAutoNum type="arabicPeriod"/>
            </a:pPr>
            <a:r>
              <a:rPr lang="zh-CN" altLang="en-US" sz="280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也揭示了作者的心情和浓浓的亲情。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709221" y="2425925"/>
            <a:ext cx="3571330" cy="21431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000"/>
              </a:lnSpc>
            </a:pP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我国南方地区的习俗，人们常在有月亮的晚上到户外游玩、散步、嬉戏。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7" name="图片 6" descr="1.jpg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4860032" y="1142984"/>
            <a:ext cx="3857652" cy="4572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709205" y="750570"/>
            <a:ext cx="1564685" cy="64516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 wrap="square" lIns="91440" tIns="45720" rIns="91440" bIns="45720" anchor="t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0" algn="l">
              <a:buClrTx/>
              <a:buSzTx/>
              <a:buFontTx/>
            </a:pPr>
            <a:r>
              <a:rPr lang="zh-CN" altLang="en-US" sz="36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走月亮</a:t>
            </a:r>
            <a:endParaRPr lang="zh-CN" altLang="en-US" sz="36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79512" y="1772816"/>
            <a:ext cx="8784976" cy="35742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1809739"/>
            <a:ext cx="7000924" cy="234759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0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本文写了秋天的一个夜晚，在苍山洱海旁，“我”和阿妈走月亮。体现了“我”与阿妈之间</a:t>
            </a:r>
            <a:r>
              <a:rPr lang="zh-CN" altLang="en-US" sz="2800" u="sng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     </a:t>
            </a: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，抒发了“我”内心的</a:t>
            </a:r>
            <a:r>
              <a:rPr lang="zh-CN" altLang="en-US" sz="2800" u="sng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        </a:t>
            </a: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en-US" sz="28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708478" y="2908946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浓浓的亲情</a:t>
            </a:r>
            <a:endParaRPr lang="zh-CN" altLang="en-US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783715" y="353314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喜悦和幸福感</a:t>
            </a:r>
            <a:endParaRPr lang="zh-CN" altLang="en-US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78028" y="770810"/>
            <a:ext cx="2330450" cy="646331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主题概括</a:t>
            </a:r>
            <a:endParaRPr lang="zh-CN" altLang="en-US" sz="36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142976" y="1904990"/>
            <a:ext cx="6929518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smtClean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明月几时有？把酒问青天。</a:t>
            </a:r>
            <a:r>
              <a:rPr lang="en-US" altLang="zh-CN" sz="240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</a:t>
            </a:r>
            <a:r>
              <a:rPr lang="zh-CN" altLang="en-US" sz="240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苏轼</a:t>
            </a:r>
            <a:r>
              <a:rPr lang="en-US" altLang="zh-CN" sz="240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《</a:t>
            </a:r>
            <a:r>
              <a:rPr lang="zh-CN" altLang="en-US" sz="240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水调歌头</a:t>
            </a:r>
            <a:r>
              <a:rPr lang="en-US" altLang="zh-CN" sz="240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》</a:t>
            </a:r>
            <a:endParaRPr lang="zh-CN" altLang="en-US" sz="24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42976" y="2762246"/>
            <a:ext cx="7143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smtClean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海上生明月，天涯共此时。</a:t>
            </a:r>
            <a:r>
              <a:rPr lang="en-US" altLang="zh-CN" sz="240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</a:t>
            </a:r>
            <a:r>
              <a:rPr lang="zh-CN" altLang="en-US" sz="240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张九龄</a:t>
            </a:r>
            <a:r>
              <a:rPr lang="en-US" altLang="zh-CN" sz="240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《</a:t>
            </a:r>
            <a:r>
              <a:rPr lang="zh-CN" altLang="en-US" sz="240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望月怀远</a:t>
            </a:r>
            <a:r>
              <a:rPr lang="en-US" altLang="zh-CN" sz="240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》</a:t>
            </a:r>
            <a:endParaRPr lang="zh-CN" altLang="en-US" sz="24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42976" y="4762510"/>
            <a:ext cx="72866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smtClean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露从今夜白，月是故乡明。</a:t>
            </a:r>
            <a:r>
              <a:rPr lang="en-US" altLang="zh-CN" sz="240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</a:t>
            </a:r>
            <a:r>
              <a:rPr lang="zh-CN" altLang="en-US" sz="240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杜甫</a:t>
            </a:r>
            <a:r>
              <a:rPr lang="en-US" altLang="zh-CN" sz="240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《</a:t>
            </a:r>
            <a:r>
              <a:rPr lang="zh-CN" altLang="en-US" sz="240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月夜忆舍弟</a:t>
            </a:r>
            <a:r>
              <a:rPr lang="en-US" altLang="zh-CN" sz="240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》</a:t>
            </a:r>
            <a:endParaRPr lang="zh-CN" altLang="en-US" sz="24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142976" y="3810004"/>
            <a:ext cx="69557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smtClean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明月松间照，清泉石上流。</a:t>
            </a:r>
            <a:r>
              <a:rPr lang="en-US" altLang="zh-CN" sz="240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</a:t>
            </a:r>
            <a:r>
              <a:rPr lang="zh-CN" altLang="en-US" sz="240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王维</a:t>
            </a:r>
            <a:r>
              <a:rPr lang="en-US" altLang="zh-CN" sz="240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《</a:t>
            </a:r>
            <a:r>
              <a:rPr lang="zh-CN" altLang="en-US" sz="240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山居秋暝</a:t>
            </a:r>
            <a:r>
              <a:rPr lang="en-US" altLang="zh-CN" sz="240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》</a:t>
            </a:r>
            <a:endParaRPr lang="en-US" altLang="zh-CN" sz="240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0" name="文本框 14"/>
          <p:cNvSpPr txBox="1"/>
          <p:nvPr/>
        </p:nvSpPr>
        <p:spPr>
          <a:xfrm>
            <a:off x="634412" y="505338"/>
            <a:ext cx="2169498" cy="64516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 wrap="square" lIns="91440" tIns="45720" rIns="91440" bIns="45720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3600" b="1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拓展延伸</a:t>
            </a:r>
            <a:endParaRPr lang="zh-CN" altLang="en-US" sz="3600" b="1" smtClean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pic>
        <p:nvPicPr>
          <p:cNvPr id="11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760200" y="12039600"/>
            <a:ext cx="355600" cy="254000"/>
          </a:xfrm>
          <a:prstGeom prst="cube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/>
          <p:nvPr/>
        </p:nvGrpSpPr>
        <p:grpSpPr>
          <a:xfrm>
            <a:off x="912943" y="1862850"/>
            <a:ext cx="614114" cy="1080135"/>
            <a:chOff x="912943" y="1201103"/>
            <a:chExt cx="614114" cy="810101"/>
          </a:xfrm>
        </p:grpSpPr>
        <p:sp>
          <p:nvSpPr>
            <p:cNvPr id="10" name="椭圆 9"/>
            <p:cNvSpPr/>
            <p:nvPr/>
          </p:nvSpPr>
          <p:spPr>
            <a:xfrm>
              <a:off x="933096" y="1201103"/>
              <a:ext cx="593961" cy="810101"/>
            </a:xfrm>
            <a:prstGeom prst="ellipse">
              <a:avLst/>
            </a:prstGeom>
            <a:solidFill>
              <a:srgbClr val="DCFDFF"/>
            </a:solidFill>
            <a:ln>
              <a:solidFill>
                <a:schemeClr val="tx2"/>
              </a:solidFill>
            </a:ln>
            <a:effectLst>
              <a:outerShdw blurRad="444500" dist="254000" dir="8100000" algn="tr" rotWithShape="0">
                <a:schemeClr val="bg1"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Rectangle 2"/>
            <p:cNvSpPr>
              <a:spLocks noChangeArrowheads="1"/>
            </p:cNvSpPr>
            <p:nvPr/>
          </p:nvSpPr>
          <p:spPr bwMode="auto">
            <a:xfrm>
              <a:off x="912943" y="1271110"/>
              <a:ext cx="535855" cy="589364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r>
                <a:rPr lang="zh-CN" altLang="en-US" sz="4100" smtClean="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载</a:t>
              </a:r>
              <a:endParaRPr lang="zh-CN" altLang="en-US" sz="4100" smtClean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2029160" y="2505697"/>
            <a:ext cx="594360" cy="4375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400" err="1" smtClean="0">
                <a:latin typeface="黑体" panose="02010609060101010101" pitchFamily="2" charset="-122"/>
                <a:ea typeface="黑体" panose="02010609060101010101" pitchFamily="2" charset="-122"/>
              </a:rPr>
              <a:t>zǎi</a:t>
            </a:r>
            <a:endParaRPr lang="en-US" altLang="zh-CN" sz="2400" err="1" smtClean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713650" y="484505"/>
            <a:ext cx="1564685" cy="64516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 wrap="square" lIns="91440" tIns="45720" rIns="91440" bIns="45720" anchor="t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0" algn="l">
              <a:buClrTx/>
              <a:buSzTx/>
              <a:buFontTx/>
            </a:pPr>
            <a:r>
              <a:rPr lang="zh-CN" altLang="en-US" sz="36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多音字</a:t>
            </a:r>
            <a:endParaRPr lang="zh-CN" altLang="en-US" sz="36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005948" y="1596383"/>
            <a:ext cx="1125743" cy="4375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en-US" sz="2400" err="1" smtClean="0">
                <a:latin typeface="黑体" panose="02010609060101010101" pitchFamily="2" charset="-122"/>
                <a:ea typeface="黑体" panose="02010609060101010101" pitchFamily="2" charset="-122"/>
              </a:rPr>
              <a:t>zài</a:t>
            </a:r>
            <a:endParaRPr lang="en-US" altLang="en-US" sz="2400" err="1" smtClean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5" name="组合 10"/>
          <p:cNvGrpSpPr/>
          <p:nvPr/>
        </p:nvGrpSpPr>
        <p:grpSpPr>
          <a:xfrm>
            <a:off x="912943" y="3969741"/>
            <a:ext cx="614114" cy="1080135"/>
            <a:chOff x="912943" y="3087053"/>
            <a:chExt cx="614114" cy="810101"/>
          </a:xfrm>
        </p:grpSpPr>
        <p:sp>
          <p:nvSpPr>
            <p:cNvPr id="7" name="椭圆 6"/>
            <p:cNvSpPr/>
            <p:nvPr/>
          </p:nvSpPr>
          <p:spPr>
            <a:xfrm>
              <a:off x="933096" y="3087053"/>
              <a:ext cx="593961" cy="810101"/>
            </a:xfrm>
            <a:prstGeom prst="ellipse">
              <a:avLst/>
            </a:prstGeom>
            <a:solidFill>
              <a:srgbClr val="DCFDFF"/>
            </a:solidFill>
            <a:ln>
              <a:solidFill>
                <a:schemeClr val="tx2"/>
              </a:solidFill>
            </a:ln>
            <a:effectLst>
              <a:outerShdw blurRad="444500" dist="254000" dir="8100000" algn="tr" rotWithShape="0">
                <a:schemeClr val="bg1"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Rectangle 2"/>
            <p:cNvSpPr>
              <a:spLocks noChangeArrowheads="1"/>
            </p:cNvSpPr>
            <p:nvPr/>
          </p:nvSpPr>
          <p:spPr bwMode="auto">
            <a:xfrm>
              <a:off x="912943" y="3157060"/>
              <a:ext cx="535855" cy="589364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r>
                <a:rPr lang="zh-CN" altLang="en-US" sz="4100" smtClean="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鲜</a:t>
              </a:r>
              <a:endParaRPr lang="zh-CN" altLang="en-US" sz="4100" smtClean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32" name="矩形 31"/>
          <p:cNvSpPr/>
          <p:nvPr/>
        </p:nvSpPr>
        <p:spPr>
          <a:xfrm>
            <a:off x="1948807" y="3842378"/>
            <a:ext cx="866946" cy="4375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err="1" smtClean="0">
                <a:latin typeface="黑体" panose="02010609060101010101" pitchFamily="2" charset="-122"/>
                <a:ea typeface="黑体" panose="02010609060101010101" pitchFamily="2" charset="-122"/>
              </a:rPr>
              <a:t>xiān</a:t>
            </a:r>
            <a:endParaRPr lang="en-US" altLang="zh-CN" sz="2400" err="1" smtClean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3131836" y="4849500"/>
            <a:ext cx="1658009" cy="52197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lvl="0" algn="ctr" defTabSz="685800">
              <a:spcAft>
                <a:spcPct val="0"/>
              </a:spcAft>
              <a:buClrTx/>
              <a:buSzTx/>
              <a:buFontTx/>
            </a:pPr>
            <a:r>
              <a:rPr lang="zh-CN" altLang="en-US" sz="280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  <a:cs typeface="+mj-cs"/>
                <a:sym typeface="+mn-ea"/>
              </a:rPr>
              <a:t>鲜</a:t>
            </a:r>
            <a:r>
              <a:rPr lang="zh-CN" altLang="en-US" sz="2800" noProof="0" smtClean="0">
                <a:ln>
                  <a:noFill/>
                </a:ln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  <a:cs typeface="+mj-cs"/>
                <a:sym typeface="+mn-ea"/>
              </a:rPr>
              <a:t>为人知</a:t>
            </a:r>
            <a:endParaRPr lang="zh-CN" altLang="en-US" sz="2800" noProof="0" smtClean="0">
              <a:ln>
                <a:noFill/>
              </a:ln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j-cs"/>
              <a:sym typeface="+mn-ea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1948513" y="4849496"/>
            <a:ext cx="746760" cy="4375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sz="2400" err="1" smtClean="0">
                <a:latin typeface="黑体" panose="02010609060101010101" pitchFamily="2" charset="-122"/>
                <a:ea typeface="黑体" panose="02010609060101010101" pitchFamily="2" charset="-122"/>
              </a:rPr>
              <a:t>xiǎn</a:t>
            </a:r>
            <a:endParaRPr lang="en-US" sz="2400" err="1" smtClean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041587" y="2463791"/>
            <a:ext cx="894080" cy="52197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0" marR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  <a:cs typeface="+mj-cs"/>
              </a:rPr>
              <a:t>记</a:t>
            </a:r>
            <a:r>
              <a:rPr kumimoji="0" lang="zh-CN" alt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  <a:cs typeface="+mj-cs"/>
              </a:rPr>
              <a:t>载</a:t>
            </a:r>
            <a:endParaRPr kumimoji="0" lang="zh-CN" altLang="en-US" sz="280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j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041015" y="1553845"/>
            <a:ext cx="894715" cy="52197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 anchor="t">
            <a:spAutoFit/>
          </a:bodyPr>
          <a:lstStyle/>
          <a:p>
            <a:pPr lvl="0" algn="ctr" defTabSz="685800">
              <a:spcAft>
                <a:spcPct val="0"/>
              </a:spcAft>
              <a:buClrTx/>
              <a:buSzTx/>
              <a:buFontTx/>
            </a:pPr>
            <a:r>
              <a:rPr lang="zh-CN" altLang="en-US" sz="2800" noProof="0" smtClean="0">
                <a:ln>
                  <a:noFill/>
                </a:ln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  <a:cs typeface="+mj-cs"/>
                <a:sym typeface="+mn-ea"/>
              </a:rPr>
              <a:t>运</a:t>
            </a:r>
            <a:r>
              <a:rPr lang="zh-CN" altLang="en-US" sz="280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  <a:cs typeface="+mj-cs"/>
                <a:sym typeface="+mn-ea"/>
              </a:rPr>
              <a:t>载</a:t>
            </a:r>
            <a:endParaRPr lang="zh-CN" altLang="en-US" sz="280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j-cs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103245" y="3826510"/>
            <a:ext cx="1051560" cy="52197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 anchor="t">
            <a:spAutoFit/>
          </a:bodyPr>
          <a:lstStyle/>
          <a:p>
            <a:pPr lvl="0" algn="ctr" defTabSz="685800">
              <a:spcAft>
                <a:spcPct val="0"/>
              </a:spcAft>
              <a:buClrTx/>
              <a:buSzTx/>
              <a:buFontTx/>
            </a:pPr>
            <a:r>
              <a:rPr lang="zh-CN" altLang="en-US" sz="2800" noProof="0" smtClean="0">
                <a:ln>
                  <a:noFill/>
                </a:ln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  <a:cs typeface="+mj-cs"/>
                <a:sym typeface="+mn-ea"/>
              </a:rPr>
              <a:t>新</a:t>
            </a:r>
            <a:r>
              <a:rPr lang="zh-CN" altLang="en-US" sz="280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  <a:cs typeface="+mj-cs"/>
                <a:sym typeface="+mn-ea"/>
              </a:rPr>
              <a:t>鲜</a:t>
            </a:r>
            <a:endParaRPr lang="zh-CN" altLang="en-US" sz="280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j-cs"/>
              <a:sym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32" grpId="0"/>
      <p:bldP spid="51" grpId="0" animBg="1"/>
      <p:bldP spid="52" grpId="0"/>
      <p:bldP spid="53" grpId="0" animBg="1"/>
      <p:bldP spid="4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屏幕快照 2020-09-02 下午10.26.5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05740" y="914400"/>
            <a:ext cx="8732520" cy="5029200"/>
          </a:xfrm>
          <a:prstGeom prst="rect">
            <a:avLst/>
          </a:prstGeom>
        </p:spPr>
      </p:pic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92735" y="1080770"/>
            <a:ext cx="1757045" cy="64516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 wrap="square" lIns="91440" tIns="45720" rIns="91440" bIns="45720" anchor="t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0" algn="l">
              <a:buClrTx/>
              <a:buSzTx/>
              <a:buFontTx/>
            </a:pPr>
            <a:r>
              <a:rPr lang="zh-CN" altLang="en-US" sz="36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读一读</a:t>
            </a:r>
            <a:endParaRPr lang="zh-CN" altLang="en-US" sz="36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384550" y="1925320"/>
            <a:ext cx="202692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fēng sú</a:t>
            </a:r>
            <a:endParaRPr lang="zh-CN" altLang="en-US" sz="280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347335" y="2002155"/>
            <a:ext cx="2540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dào suì</a:t>
            </a:r>
            <a:endParaRPr lang="zh-CN" altLang="en-US" sz="280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384550" y="3168015"/>
            <a:ext cx="2540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pō là</a:t>
            </a:r>
            <a:endParaRPr lang="zh-CN" altLang="en-US" sz="280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411470" y="3168015"/>
            <a:ext cx="2540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gǔ gǔ</a:t>
            </a:r>
            <a:endParaRPr lang="zh-CN" altLang="en-US" sz="280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00100" y="1428737"/>
            <a:ext cx="7344816" cy="60529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zh-CN" altLang="en-US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       </a:t>
            </a:r>
            <a:endParaRPr lang="zh-CN" altLang="en-US" sz="2800" b="1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11560" y="740703"/>
            <a:ext cx="1102920" cy="583565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36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洱海</a:t>
            </a:r>
            <a:endParaRPr lang="zh-CN" altLang="en-US" sz="36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70799" y="1746238"/>
            <a:ext cx="4286280" cy="27844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500"/>
              </a:lnSpc>
            </a:pPr>
            <a:r>
              <a:rPr lang="zh-CN" altLang="en-US" sz="2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    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据说因形状像一个耳朵而取名为“洱海”。洱海，虽然称之为海，但其实是一个湖泊，据说是因为云南深居内陆，白族人民为表示对海的向往，所以称之为“洱海”。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2226" name="AutoShape 2" descr="http://img2.imgtn.bdimg.com/it/u=3124582844,2580459250&amp;fm=26&amp;gp=0.jpg"/>
          <p:cNvSpPr>
            <a:spLocks noChangeAspect="1" noChangeArrowheads="1"/>
          </p:cNvSpPr>
          <p:nvPr/>
        </p:nvSpPr>
        <p:spPr bwMode="auto">
          <a:xfrm>
            <a:off x="155575" y="-192617"/>
            <a:ext cx="304800" cy="4064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22529" name="图片 2" descr="5a7a55be7fac3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4765040" y="1948180"/>
            <a:ext cx="4232910" cy="238188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761982"/>
            <a:ext cx="1571636" cy="583565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 wrap="squar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36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点苍山</a:t>
            </a:r>
            <a:endParaRPr lang="zh-CN" altLang="en-US" sz="36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71472" y="1714488"/>
            <a:ext cx="4143404" cy="27844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500"/>
              </a:lnSpc>
            </a:pPr>
            <a:r>
              <a:rPr lang="zh-CN" altLang="en-US" sz="2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    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点苍山共有十九峰，山顶上终年积雪，被称为“炎天赤日雪不容”，更奇妙的是，每两座山峰之间都有一条溪水，由上而下，顺东流淌一直注入洱海。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1505" name="图片 4" descr="1b5c8a38af8c4b328ada34177acc675f_th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714875" y="2026920"/>
            <a:ext cx="3841115" cy="216090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43561" y="3949050"/>
            <a:ext cx="7657651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2.“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我</a:t>
            </a:r>
            <a:r>
              <a:rPr lang="en-US" altLang="zh-CN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”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和阿妈走月亮经过了哪些地方？请圈画出表示地点的词语</a:t>
            </a:r>
            <a:endParaRPr lang="zh-CN" altLang="en-US" sz="36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43563" y="2545065"/>
            <a:ext cx="6715171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1.</a:t>
            </a:r>
            <a:r>
              <a:rPr lang="zh-CN" altLang="en-US" sz="36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想一想课文讲了一件什么事？</a:t>
            </a:r>
            <a:endParaRPr lang="zh-CN" altLang="en-US" sz="3600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3794" name="文本框 1"/>
          <p:cNvSpPr txBox="1"/>
          <p:nvPr/>
        </p:nvSpPr>
        <p:spPr>
          <a:xfrm>
            <a:off x="509736" y="423404"/>
            <a:ext cx="2087562" cy="644525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6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整体感知</a:t>
            </a:r>
            <a:endParaRPr lang="zh-CN" altLang="en-US" sz="36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595" y="1557020"/>
            <a:ext cx="3757295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lnSpc>
                <a:spcPct val="150000"/>
              </a:lnSpc>
            </a:pPr>
            <a:r>
              <a:rPr lang="en-US" altLang="zh-CN" sz="3600" dirty="0" err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自读课文，思考</a:t>
            </a:r>
            <a:r>
              <a:rPr lang="en-US" altLang="zh-CN" sz="36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：</a:t>
            </a:r>
            <a:endParaRPr lang="en-US" altLang="zh-CN" sz="3600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 spd="slow">
    <p:rand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3357554" y="2185669"/>
            <a:ext cx="2928958" cy="181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秋天的一个夜晚，在苍山洱海旁，“我”和阿妈“走月亮”。</a:t>
            </a:r>
            <a:endParaRPr lang="zh-CN" altLang="en-US" sz="28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Freeform 24"/>
          <p:cNvSpPr/>
          <p:nvPr/>
        </p:nvSpPr>
        <p:spPr bwMode="gray">
          <a:xfrm rot="16361038" flipH="1">
            <a:off x="2610773" y="2990245"/>
            <a:ext cx="676223" cy="1017415"/>
          </a:xfrm>
          <a:custGeom>
            <a:avLst/>
            <a:gdLst>
              <a:gd name="T0" fmla="*/ 12 w 1824"/>
              <a:gd name="T1" fmla="*/ 2464 h 2648"/>
              <a:gd name="T2" fmla="*/ 56 w 1824"/>
              <a:gd name="T3" fmla="*/ 2120 h 2648"/>
              <a:gd name="T4" fmla="*/ 124 w 1824"/>
              <a:gd name="T5" fmla="*/ 1808 h 2648"/>
              <a:gd name="T6" fmla="*/ 212 w 1824"/>
              <a:gd name="T7" fmla="*/ 1524 h 2648"/>
              <a:gd name="T8" fmla="*/ 316 w 1824"/>
              <a:gd name="T9" fmla="*/ 1270 h 2648"/>
              <a:gd name="T10" fmla="*/ 430 w 1824"/>
              <a:gd name="T11" fmla="*/ 1044 h 2648"/>
              <a:gd name="T12" fmla="*/ 550 w 1824"/>
              <a:gd name="T13" fmla="*/ 846 h 2648"/>
              <a:gd name="T14" fmla="*/ 672 w 1824"/>
              <a:gd name="T15" fmla="*/ 674 h 2648"/>
              <a:gd name="T16" fmla="*/ 792 w 1824"/>
              <a:gd name="T17" fmla="*/ 528 h 2648"/>
              <a:gd name="T18" fmla="*/ 906 w 1824"/>
              <a:gd name="T19" fmla="*/ 408 h 2648"/>
              <a:gd name="T20" fmla="*/ 1010 w 1824"/>
              <a:gd name="T21" fmla="*/ 310 h 2648"/>
              <a:gd name="T22" fmla="*/ 1096 w 1824"/>
              <a:gd name="T23" fmla="*/ 236 h 2648"/>
              <a:gd name="T24" fmla="*/ 1164 w 1824"/>
              <a:gd name="T25" fmla="*/ 184 h 2648"/>
              <a:gd name="T26" fmla="*/ 1208 w 1824"/>
              <a:gd name="T27" fmla="*/ 154 h 2648"/>
              <a:gd name="T28" fmla="*/ 1224 w 1824"/>
              <a:gd name="T29" fmla="*/ 144 h 2648"/>
              <a:gd name="T30" fmla="*/ 1728 w 1824"/>
              <a:gd name="T31" fmla="*/ 56 h 2648"/>
              <a:gd name="T32" fmla="*/ 1568 w 1824"/>
              <a:gd name="T33" fmla="*/ 328 h 2648"/>
              <a:gd name="T34" fmla="*/ 1554 w 1824"/>
              <a:gd name="T35" fmla="*/ 332 h 2648"/>
              <a:gd name="T36" fmla="*/ 1514 w 1824"/>
              <a:gd name="T37" fmla="*/ 346 h 2648"/>
              <a:gd name="T38" fmla="*/ 1452 w 1824"/>
              <a:gd name="T39" fmla="*/ 370 h 2648"/>
              <a:gd name="T40" fmla="*/ 1370 w 1824"/>
              <a:gd name="T41" fmla="*/ 410 h 2648"/>
              <a:gd name="T42" fmla="*/ 1270 w 1824"/>
              <a:gd name="T43" fmla="*/ 466 h 2648"/>
              <a:gd name="T44" fmla="*/ 1158 w 1824"/>
              <a:gd name="T45" fmla="*/ 540 h 2648"/>
              <a:gd name="T46" fmla="*/ 1034 w 1824"/>
              <a:gd name="T47" fmla="*/ 636 h 2648"/>
              <a:gd name="T48" fmla="*/ 904 w 1824"/>
              <a:gd name="T49" fmla="*/ 756 h 2648"/>
              <a:gd name="T50" fmla="*/ 770 w 1824"/>
              <a:gd name="T51" fmla="*/ 900 h 2648"/>
              <a:gd name="T52" fmla="*/ 632 w 1824"/>
              <a:gd name="T53" fmla="*/ 1076 h 2648"/>
              <a:gd name="T54" fmla="*/ 498 w 1824"/>
              <a:gd name="T55" fmla="*/ 1280 h 2648"/>
              <a:gd name="T56" fmla="*/ 370 w 1824"/>
              <a:gd name="T57" fmla="*/ 1518 h 2648"/>
              <a:gd name="T58" fmla="*/ 248 w 1824"/>
              <a:gd name="T59" fmla="*/ 1792 h 2648"/>
              <a:gd name="T60" fmla="*/ 138 w 1824"/>
              <a:gd name="T61" fmla="*/ 2104 h 2648"/>
              <a:gd name="T62" fmla="*/ 42 w 1824"/>
              <a:gd name="T63" fmla="*/ 2456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24" h="2648">
                <a:moveTo>
                  <a:pt x="0" y="2648"/>
                </a:moveTo>
                <a:lnTo>
                  <a:pt x="12" y="2464"/>
                </a:lnTo>
                <a:lnTo>
                  <a:pt x="32" y="2288"/>
                </a:lnTo>
                <a:lnTo>
                  <a:pt x="56" y="2120"/>
                </a:lnTo>
                <a:lnTo>
                  <a:pt x="88" y="1960"/>
                </a:lnTo>
                <a:lnTo>
                  <a:pt x="124" y="1808"/>
                </a:lnTo>
                <a:lnTo>
                  <a:pt x="166" y="1662"/>
                </a:lnTo>
                <a:lnTo>
                  <a:pt x="212" y="1524"/>
                </a:lnTo>
                <a:lnTo>
                  <a:pt x="262" y="1394"/>
                </a:lnTo>
                <a:lnTo>
                  <a:pt x="316" y="1270"/>
                </a:lnTo>
                <a:lnTo>
                  <a:pt x="372" y="1154"/>
                </a:lnTo>
                <a:lnTo>
                  <a:pt x="430" y="1044"/>
                </a:lnTo>
                <a:lnTo>
                  <a:pt x="490" y="942"/>
                </a:lnTo>
                <a:lnTo>
                  <a:pt x="550" y="846"/>
                </a:lnTo>
                <a:lnTo>
                  <a:pt x="612" y="758"/>
                </a:lnTo>
                <a:lnTo>
                  <a:pt x="672" y="674"/>
                </a:lnTo>
                <a:lnTo>
                  <a:pt x="734" y="598"/>
                </a:lnTo>
                <a:lnTo>
                  <a:pt x="792" y="528"/>
                </a:lnTo>
                <a:lnTo>
                  <a:pt x="850" y="464"/>
                </a:lnTo>
                <a:lnTo>
                  <a:pt x="906" y="408"/>
                </a:lnTo>
                <a:lnTo>
                  <a:pt x="960" y="356"/>
                </a:lnTo>
                <a:lnTo>
                  <a:pt x="1010" y="310"/>
                </a:lnTo>
                <a:lnTo>
                  <a:pt x="1056" y="270"/>
                </a:lnTo>
                <a:lnTo>
                  <a:pt x="1096" y="236"/>
                </a:lnTo>
                <a:lnTo>
                  <a:pt x="1134" y="208"/>
                </a:lnTo>
                <a:lnTo>
                  <a:pt x="1164" y="184"/>
                </a:lnTo>
                <a:lnTo>
                  <a:pt x="1190" y="166"/>
                </a:lnTo>
                <a:lnTo>
                  <a:pt x="1208" y="154"/>
                </a:lnTo>
                <a:lnTo>
                  <a:pt x="1220" y="146"/>
                </a:lnTo>
                <a:lnTo>
                  <a:pt x="1224" y="144"/>
                </a:lnTo>
                <a:lnTo>
                  <a:pt x="848" y="0"/>
                </a:lnTo>
                <a:lnTo>
                  <a:pt x="1728" y="56"/>
                </a:lnTo>
                <a:lnTo>
                  <a:pt x="1824" y="480"/>
                </a:lnTo>
                <a:lnTo>
                  <a:pt x="1568" y="328"/>
                </a:lnTo>
                <a:lnTo>
                  <a:pt x="1564" y="328"/>
                </a:lnTo>
                <a:lnTo>
                  <a:pt x="1554" y="332"/>
                </a:lnTo>
                <a:lnTo>
                  <a:pt x="1538" y="338"/>
                </a:lnTo>
                <a:lnTo>
                  <a:pt x="1514" y="346"/>
                </a:lnTo>
                <a:lnTo>
                  <a:pt x="1486" y="356"/>
                </a:lnTo>
                <a:lnTo>
                  <a:pt x="1452" y="370"/>
                </a:lnTo>
                <a:lnTo>
                  <a:pt x="1412" y="388"/>
                </a:lnTo>
                <a:lnTo>
                  <a:pt x="1370" y="410"/>
                </a:lnTo>
                <a:lnTo>
                  <a:pt x="1322" y="436"/>
                </a:lnTo>
                <a:lnTo>
                  <a:pt x="1270" y="466"/>
                </a:lnTo>
                <a:lnTo>
                  <a:pt x="1216" y="500"/>
                </a:lnTo>
                <a:lnTo>
                  <a:pt x="1158" y="540"/>
                </a:lnTo>
                <a:lnTo>
                  <a:pt x="1098" y="584"/>
                </a:lnTo>
                <a:lnTo>
                  <a:pt x="1034" y="636"/>
                </a:lnTo>
                <a:lnTo>
                  <a:pt x="970" y="692"/>
                </a:lnTo>
                <a:lnTo>
                  <a:pt x="904" y="756"/>
                </a:lnTo>
                <a:lnTo>
                  <a:pt x="836" y="824"/>
                </a:lnTo>
                <a:lnTo>
                  <a:pt x="770" y="900"/>
                </a:lnTo>
                <a:lnTo>
                  <a:pt x="700" y="984"/>
                </a:lnTo>
                <a:lnTo>
                  <a:pt x="632" y="1076"/>
                </a:lnTo>
                <a:lnTo>
                  <a:pt x="566" y="1174"/>
                </a:lnTo>
                <a:lnTo>
                  <a:pt x="498" y="1280"/>
                </a:lnTo>
                <a:lnTo>
                  <a:pt x="434" y="1394"/>
                </a:lnTo>
                <a:lnTo>
                  <a:pt x="370" y="1518"/>
                </a:lnTo>
                <a:lnTo>
                  <a:pt x="308" y="1650"/>
                </a:lnTo>
                <a:lnTo>
                  <a:pt x="248" y="1792"/>
                </a:lnTo>
                <a:lnTo>
                  <a:pt x="192" y="1944"/>
                </a:lnTo>
                <a:lnTo>
                  <a:pt x="138" y="2104"/>
                </a:lnTo>
                <a:lnTo>
                  <a:pt x="88" y="2274"/>
                </a:lnTo>
                <a:lnTo>
                  <a:pt x="42" y="2456"/>
                </a:lnTo>
                <a:lnTo>
                  <a:pt x="0" y="2648"/>
                </a:lnTo>
                <a:close/>
              </a:path>
            </a:pathLst>
          </a:custGeom>
          <a:gradFill rotWithShape="1">
            <a:gsLst>
              <a:gs pos="0">
                <a:srgbClr val="D11364"/>
              </a:gs>
              <a:gs pos="100000">
                <a:srgbClr val="D1136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FACD69"/>
                </a:solidFill>
                <a:prstDash val="solid"/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" name="Freeform 24"/>
          <p:cNvSpPr/>
          <p:nvPr/>
        </p:nvSpPr>
        <p:spPr bwMode="gray">
          <a:xfrm rot="17061978" flipH="1">
            <a:off x="2598253" y="2033816"/>
            <a:ext cx="540008" cy="950917"/>
          </a:xfrm>
          <a:custGeom>
            <a:avLst/>
            <a:gdLst>
              <a:gd name="T0" fmla="*/ 12 w 1824"/>
              <a:gd name="T1" fmla="*/ 2464 h 2648"/>
              <a:gd name="T2" fmla="*/ 56 w 1824"/>
              <a:gd name="T3" fmla="*/ 2120 h 2648"/>
              <a:gd name="T4" fmla="*/ 124 w 1824"/>
              <a:gd name="T5" fmla="*/ 1808 h 2648"/>
              <a:gd name="T6" fmla="*/ 212 w 1824"/>
              <a:gd name="T7" fmla="*/ 1524 h 2648"/>
              <a:gd name="T8" fmla="*/ 316 w 1824"/>
              <a:gd name="T9" fmla="*/ 1270 h 2648"/>
              <a:gd name="T10" fmla="*/ 430 w 1824"/>
              <a:gd name="T11" fmla="*/ 1044 h 2648"/>
              <a:gd name="T12" fmla="*/ 550 w 1824"/>
              <a:gd name="T13" fmla="*/ 846 h 2648"/>
              <a:gd name="T14" fmla="*/ 672 w 1824"/>
              <a:gd name="T15" fmla="*/ 674 h 2648"/>
              <a:gd name="T16" fmla="*/ 792 w 1824"/>
              <a:gd name="T17" fmla="*/ 528 h 2648"/>
              <a:gd name="T18" fmla="*/ 906 w 1824"/>
              <a:gd name="T19" fmla="*/ 408 h 2648"/>
              <a:gd name="T20" fmla="*/ 1010 w 1824"/>
              <a:gd name="T21" fmla="*/ 310 h 2648"/>
              <a:gd name="T22" fmla="*/ 1096 w 1824"/>
              <a:gd name="T23" fmla="*/ 236 h 2648"/>
              <a:gd name="T24" fmla="*/ 1164 w 1824"/>
              <a:gd name="T25" fmla="*/ 184 h 2648"/>
              <a:gd name="T26" fmla="*/ 1208 w 1824"/>
              <a:gd name="T27" fmla="*/ 154 h 2648"/>
              <a:gd name="T28" fmla="*/ 1224 w 1824"/>
              <a:gd name="T29" fmla="*/ 144 h 2648"/>
              <a:gd name="T30" fmla="*/ 1728 w 1824"/>
              <a:gd name="T31" fmla="*/ 56 h 2648"/>
              <a:gd name="T32" fmla="*/ 1568 w 1824"/>
              <a:gd name="T33" fmla="*/ 328 h 2648"/>
              <a:gd name="T34" fmla="*/ 1554 w 1824"/>
              <a:gd name="T35" fmla="*/ 332 h 2648"/>
              <a:gd name="T36" fmla="*/ 1514 w 1824"/>
              <a:gd name="T37" fmla="*/ 346 h 2648"/>
              <a:gd name="T38" fmla="*/ 1452 w 1824"/>
              <a:gd name="T39" fmla="*/ 370 h 2648"/>
              <a:gd name="T40" fmla="*/ 1370 w 1824"/>
              <a:gd name="T41" fmla="*/ 410 h 2648"/>
              <a:gd name="T42" fmla="*/ 1270 w 1824"/>
              <a:gd name="T43" fmla="*/ 466 h 2648"/>
              <a:gd name="T44" fmla="*/ 1158 w 1824"/>
              <a:gd name="T45" fmla="*/ 540 h 2648"/>
              <a:gd name="T46" fmla="*/ 1034 w 1824"/>
              <a:gd name="T47" fmla="*/ 636 h 2648"/>
              <a:gd name="T48" fmla="*/ 904 w 1824"/>
              <a:gd name="T49" fmla="*/ 756 h 2648"/>
              <a:gd name="T50" fmla="*/ 770 w 1824"/>
              <a:gd name="T51" fmla="*/ 900 h 2648"/>
              <a:gd name="T52" fmla="*/ 632 w 1824"/>
              <a:gd name="T53" fmla="*/ 1076 h 2648"/>
              <a:gd name="T54" fmla="*/ 498 w 1824"/>
              <a:gd name="T55" fmla="*/ 1280 h 2648"/>
              <a:gd name="T56" fmla="*/ 370 w 1824"/>
              <a:gd name="T57" fmla="*/ 1518 h 2648"/>
              <a:gd name="T58" fmla="*/ 248 w 1824"/>
              <a:gd name="T59" fmla="*/ 1792 h 2648"/>
              <a:gd name="T60" fmla="*/ 138 w 1824"/>
              <a:gd name="T61" fmla="*/ 2104 h 2648"/>
              <a:gd name="T62" fmla="*/ 42 w 1824"/>
              <a:gd name="T63" fmla="*/ 2456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24" h="2648">
                <a:moveTo>
                  <a:pt x="0" y="2648"/>
                </a:moveTo>
                <a:lnTo>
                  <a:pt x="12" y="2464"/>
                </a:lnTo>
                <a:lnTo>
                  <a:pt x="32" y="2288"/>
                </a:lnTo>
                <a:lnTo>
                  <a:pt x="56" y="2120"/>
                </a:lnTo>
                <a:lnTo>
                  <a:pt x="88" y="1960"/>
                </a:lnTo>
                <a:lnTo>
                  <a:pt x="124" y="1808"/>
                </a:lnTo>
                <a:lnTo>
                  <a:pt x="166" y="1662"/>
                </a:lnTo>
                <a:lnTo>
                  <a:pt x="212" y="1524"/>
                </a:lnTo>
                <a:lnTo>
                  <a:pt x="262" y="1394"/>
                </a:lnTo>
                <a:lnTo>
                  <a:pt x="316" y="1270"/>
                </a:lnTo>
                <a:lnTo>
                  <a:pt x="372" y="1154"/>
                </a:lnTo>
                <a:lnTo>
                  <a:pt x="430" y="1044"/>
                </a:lnTo>
                <a:lnTo>
                  <a:pt x="490" y="942"/>
                </a:lnTo>
                <a:lnTo>
                  <a:pt x="550" y="846"/>
                </a:lnTo>
                <a:lnTo>
                  <a:pt x="612" y="758"/>
                </a:lnTo>
                <a:lnTo>
                  <a:pt x="672" y="674"/>
                </a:lnTo>
                <a:lnTo>
                  <a:pt x="734" y="598"/>
                </a:lnTo>
                <a:lnTo>
                  <a:pt x="792" y="528"/>
                </a:lnTo>
                <a:lnTo>
                  <a:pt x="850" y="464"/>
                </a:lnTo>
                <a:lnTo>
                  <a:pt x="906" y="408"/>
                </a:lnTo>
                <a:lnTo>
                  <a:pt x="960" y="356"/>
                </a:lnTo>
                <a:lnTo>
                  <a:pt x="1010" y="310"/>
                </a:lnTo>
                <a:lnTo>
                  <a:pt x="1056" y="270"/>
                </a:lnTo>
                <a:lnTo>
                  <a:pt x="1096" y="236"/>
                </a:lnTo>
                <a:lnTo>
                  <a:pt x="1134" y="208"/>
                </a:lnTo>
                <a:lnTo>
                  <a:pt x="1164" y="184"/>
                </a:lnTo>
                <a:lnTo>
                  <a:pt x="1190" y="166"/>
                </a:lnTo>
                <a:lnTo>
                  <a:pt x="1208" y="154"/>
                </a:lnTo>
                <a:lnTo>
                  <a:pt x="1220" y="146"/>
                </a:lnTo>
                <a:lnTo>
                  <a:pt x="1224" y="144"/>
                </a:lnTo>
                <a:lnTo>
                  <a:pt x="848" y="0"/>
                </a:lnTo>
                <a:lnTo>
                  <a:pt x="1728" y="56"/>
                </a:lnTo>
                <a:lnTo>
                  <a:pt x="1824" y="480"/>
                </a:lnTo>
                <a:lnTo>
                  <a:pt x="1568" y="328"/>
                </a:lnTo>
                <a:lnTo>
                  <a:pt x="1564" y="328"/>
                </a:lnTo>
                <a:lnTo>
                  <a:pt x="1554" y="332"/>
                </a:lnTo>
                <a:lnTo>
                  <a:pt x="1538" y="338"/>
                </a:lnTo>
                <a:lnTo>
                  <a:pt x="1514" y="346"/>
                </a:lnTo>
                <a:lnTo>
                  <a:pt x="1486" y="356"/>
                </a:lnTo>
                <a:lnTo>
                  <a:pt x="1452" y="370"/>
                </a:lnTo>
                <a:lnTo>
                  <a:pt x="1412" y="388"/>
                </a:lnTo>
                <a:lnTo>
                  <a:pt x="1370" y="410"/>
                </a:lnTo>
                <a:lnTo>
                  <a:pt x="1322" y="436"/>
                </a:lnTo>
                <a:lnTo>
                  <a:pt x="1270" y="466"/>
                </a:lnTo>
                <a:lnTo>
                  <a:pt x="1216" y="500"/>
                </a:lnTo>
                <a:lnTo>
                  <a:pt x="1158" y="540"/>
                </a:lnTo>
                <a:lnTo>
                  <a:pt x="1098" y="584"/>
                </a:lnTo>
                <a:lnTo>
                  <a:pt x="1034" y="636"/>
                </a:lnTo>
                <a:lnTo>
                  <a:pt x="970" y="692"/>
                </a:lnTo>
                <a:lnTo>
                  <a:pt x="904" y="756"/>
                </a:lnTo>
                <a:lnTo>
                  <a:pt x="836" y="824"/>
                </a:lnTo>
                <a:lnTo>
                  <a:pt x="770" y="900"/>
                </a:lnTo>
                <a:lnTo>
                  <a:pt x="700" y="984"/>
                </a:lnTo>
                <a:lnTo>
                  <a:pt x="632" y="1076"/>
                </a:lnTo>
                <a:lnTo>
                  <a:pt x="566" y="1174"/>
                </a:lnTo>
                <a:lnTo>
                  <a:pt x="498" y="1280"/>
                </a:lnTo>
                <a:lnTo>
                  <a:pt x="434" y="1394"/>
                </a:lnTo>
                <a:lnTo>
                  <a:pt x="370" y="1518"/>
                </a:lnTo>
                <a:lnTo>
                  <a:pt x="308" y="1650"/>
                </a:lnTo>
                <a:lnTo>
                  <a:pt x="248" y="1792"/>
                </a:lnTo>
                <a:lnTo>
                  <a:pt x="192" y="1944"/>
                </a:lnTo>
                <a:lnTo>
                  <a:pt x="138" y="2104"/>
                </a:lnTo>
                <a:lnTo>
                  <a:pt x="88" y="2274"/>
                </a:lnTo>
                <a:lnTo>
                  <a:pt x="42" y="2456"/>
                </a:lnTo>
                <a:lnTo>
                  <a:pt x="0" y="2648"/>
                </a:lnTo>
                <a:close/>
              </a:path>
            </a:pathLst>
          </a:custGeom>
          <a:gradFill rotWithShape="1">
            <a:gsLst>
              <a:gs pos="0">
                <a:srgbClr val="D11364"/>
              </a:gs>
              <a:gs pos="100000">
                <a:srgbClr val="D1136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FACD69"/>
                </a:solidFill>
                <a:prstDash val="solid"/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" name="Freeform 24"/>
          <p:cNvSpPr/>
          <p:nvPr/>
        </p:nvSpPr>
        <p:spPr bwMode="gray">
          <a:xfrm rot="6518780" flipH="1">
            <a:off x="5782521" y="3661549"/>
            <a:ext cx="595648" cy="1072297"/>
          </a:xfrm>
          <a:custGeom>
            <a:avLst/>
            <a:gdLst>
              <a:gd name="T0" fmla="*/ 12 w 1824"/>
              <a:gd name="T1" fmla="*/ 2464 h 2648"/>
              <a:gd name="T2" fmla="*/ 56 w 1824"/>
              <a:gd name="T3" fmla="*/ 2120 h 2648"/>
              <a:gd name="T4" fmla="*/ 124 w 1824"/>
              <a:gd name="T5" fmla="*/ 1808 h 2648"/>
              <a:gd name="T6" fmla="*/ 212 w 1824"/>
              <a:gd name="T7" fmla="*/ 1524 h 2648"/>
              <a:gd name="T8" fmla="*/ 316 w 1824"/>
              <a:gd name="T9" fmla="*/ 1270 h 2648"/>
              <a:gd name="T10" fmla="*/ 430 w 1824"/>
              <a:gd name="T11" fmla="*/ 1044 h 2648"/>
              <a:gd name="T12" fmla="*/ 550 w 1824"/>
              <a:gd name="T13" fmla="*/ 846 h 2648"/>
              <a:gd name="T14" fmla="*/ 672 w 1824"/>
              <a:gd name="T15" fmla="*/ 674 h 2648"/>
              <a:gd name="T16" fmla="*/ 792 w 1824"/>
              <a:gd name="T17" fmla="*/ 528 h 2648"/>
              <a:gd name="T18" fmla="*/ 906 w 1824"/>
              <a:gd name="T19" fmla="*/ 408 h 2648"/>
              <a:gd name="T20" fmla="*/ 1010 w 1824"/>
              <a:gd name="T21" fmla="*/ 310 h 2648"/>
              <a:gd name="T22" fmla="*/ 1096 w 1824"/>
              <a:gd name="T23" fmla="*/ 236 h 2648"/>
              <a:gd name="T24" fmla="*/ 1164 w 1824"/>
              <a:gd name="T25" fmla="*/ 184 h 2648"/>
              <a:gd name="T26" fmla="*/ 1208 w 1824"/>
              <a:gd name="T27" fmla="*/ 154 h 2648"/>
              <a:gd name="T28" fmla="*/ 1224 w 1824"/>
              <a:gd name="T29" fmla="*/ 144 h 2648"/>
              <a:gd name="T30" fmla="*/ 1728 w 1824"/>
              <a:gd name="T31" fmla="*/ 56 h 2648"/>
              <a:gd name="T32" fmla="*/ 1568 w 1824"/>
              <a:gd name="T33" fmla="*/ 328 h 2648"/>
              <a:gd name="T34" fmla="*/ 1554 w 1824"/>
              <a:gd name="T35" fmla="*/ 332 h 2648"/>
              <a:gd name="T36" fmla="*/ 1514 w 1824"/>
              <a:gd name="T37" fmla="*/ 346 h 2648"/>
              <a:gd name="T38" fmla="*/ 1452 w 1824"/>
              <a:gd name="T39" fmla="*/ 370 h 2648"/>
              <a:gd name="T40" fmla="*/ 1370 w 1824"/>
              <a:gd name="T41" fmla="*/ 410 h 2648"/>
              <a:gd name="T42" fmla="*/ 1270 w 1824"/>
              <a:gd name="T43" fmla="*/ 466 h 2648"/>
              <a:gd name="T44" fmla="*/ 1158 w 1824"/>
              <a:gd name="T45" fmla="*/ 540 h 2648"/>
              <a:gd name="T46" fmla="*/ 1034 w 1824"/>
              <a:gd name="T47" fmla="*/ 636 h 2648"/>
              <a:gd name="T48" fmla="*/ 904 w 1824"/>
              <a:gd name="T49" fmla="*/ 756 h 2648"/>
              <a:gd name="T50" fmla="*/ 770 w 1824"/>
              <a:gd name="T51" fmla="*/ 900 h 2648"/>
              <a:gd name="T52" fmla="*/ 632 w 1824"/>
              <a:gd name="T53" fmla="*/ 1076 h 2648"/>
              <a:gd name="T54" fmla="*/ 498 w 1824"/>
              <a:gd name="T55" fmla="*/ 1280 h 2648"/>
              <a:gd name="T56" fmla="*/ 370 w 1824"/>
              <a:gd name="T57" fmla="*/ 1518 h 2648"/>
              <a:gd name="T58" fmla="*/ 248 w 1824"/>
              <a:gd name="T59" fmla="*/ 1792 h 2648"/>
              <a:gd name="T60" fmla="*/ 138 w 1824"/>
              <a:gd name="T61" fmla="*/ 2104 h 2648"/>
              <a:gd name="T62" fmla="*/ 42 w 1824"/>
              <a:gd name="T63" fmla="*/ 2456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24" h="2648">
                <a:moveTo>
                  <a:pt x="0" y="2648"/>
                </a:moveTo>
                <a:lnTo>
                  <a:pt x="12" y="2464"/>
                </a:lnTo>
                <a:lnTo>
                  <a:pt x="32" y="2288"/>
                </a:lnTo>
                <a:lnTo>
                  <a:pt x="56" y="2120"/>
                </a:lnTo>
                <a:lnTo>
                  <a:pt x="88" y="1960"/>
                </a:lnTo>
                <a:lnTo>
                  <a:pt x="124" y="1808"/>
                </a:lnTo>
                <a:lnTo>
                  <a:pt x="166" y="1662"/>
                </a:lnTo>
                <a:lnTo>
                  <a:pt x="212" y="1524"/>
                </a:lnTo>
                <a:lnTo>
                  <a:pt x="262" y="1394"/>
                </a:lnTo>
                <a:lnTo>
                  <a:pt x="316" y="1270"/>
                </a:lnTo>
                <a:lnTo>
                  <a:pt x="372" y="1154"/>
                </a:lnTo>
                <a:lnTo>
                  <a:pt x="430" y="1044"/>
                </a:lnTo>
                <a:lnTo>
                  <a:pt x="490" y="942"/>
                </a:lnTo>
                <a:lnTo>
                  <a:pt x="550" y="846"/>
                </a:lnTo>
                <a:lnTo>
                  <a:pt x="612" y="758"/>
                </a:lnTo>
                <a:lnTo>
                  <a:pt x="672" y="674"/>
                </a:lnTo>
                <a:lnTo>
                  <a:pt x="734" y="598"/>
                </a:lnTo>
                <a:lnTo>
                  <a:pt x="792" y="528"/>
                </a:lnTo>
                <a:lnTo>
                  <a:pt x="850" y="464"/>
                </a:lnTo>
                <a:lnTo>
                  <a:pt x="906" y="408"/>
                </a:lnTo>
                <a:lnTo>
                  <a:pt x="960" y="356"/>
                </a:lnTo>
                <a:lnTo>
                  <a:pt x="1010" y="310"/>
                </a:lnTo>
                <a:lnTo>
                  <a:pt x="1056" y="270"/>
                </a:lnTo>
                <a:lnTo>
                  <a:pt x="1096" y="236"/>
                </a:lnTo>
                <a:lnTo>
                  <a:pt x="1134" y="208"/>
                </a:lnTo>
                <a:lnTo>
                  <a:pt x="1164" y="184"/>
                </a:lnTo>
                <a:lnTo>
                  <a:pt x="1190" y="166"/>
                </a:lnTo>
                <a:lnTo>
                  <a:pt x="1208" y="154"/>
                </a:lnTo>
                <a:lnTo>
                  <a:pt x="1220" y="146"/>
                </a:lnTo>
                <a:lnTo>
                  <a:pt x="1224" y="144"/>
                </a:lnTo>
                <a:lnTo>
                  <a:pt x="848" y="0"/>
                </a:lnTo>
                <a:lnTo>
                  <a:pt x="1728" y="56"/>
                </a:lnTo>
                <a:lnTo>
                  <a:pt x="1824" y="480"/>
                </a:lnTo>
                <a:lnTo>
                  <a:pt x="1568" y="328"/>
                </a:lnTo>
                <a:lnTo>
                  <a:pt x="1564" y="328"/>
                </a:lnTo>
                <a:lnTo>
                  <a:pt x="1554" y="332"/>
                </a:lnTo>
                <a:lnTo>
                  <a:pt x="1538" y="338"/>
                </a:lnTo>
                <a:lnTo>
                  <a:pt x="1514" y="346"/>
                </a:lnTo>
                <a:lnTo>
                  <a:pt x="1486" y="356"/>
                </a:lnTo>
                <a:lnTo>
                  <a:pt x="1452" y="370"/>
                </a:lnTo>
                <a:lnTo>
                  <a:pt x="1412" y="388"/>
                </a:lnTo>
                <a:lnTo>
                  <a:pt x="1370" y="410"/>
                </a:lnTo>
                <a:lnTo>
                  <a:pt x="1322" y="436"/>
                </a:lnTo>
                <a:lnTo>
                  <a:pt x="1270" y="466"/>
                </a:lnTo>
                <a:lnTo>
                  <a:pt x="1216" y="500"/>
                </a:lnTo>
                <a:lnTo>
                  <a:pt x="1158" y="540"/>
                </a:lnTo>
                <a:lnTo>
                  <a:pt x="1098" y="584"/>
                </a:lnTo>
                <a:lnTo>
                  <a:pt x="1034" y="636"/>
                </a:lnTo>
                <a:lnTo>
                  <a:pt x="970" y="692"/>
                </a:lnTo>
                <a:lnTo>
                  <a:pt x="904" y="756"/>
                </a:lnTo>
                <a:lnTo>
                  <a:pt x="836" y="824"/>
                </a:lnTo>
                <a:lnTo>
                  <a:pt x="770" y="900"/>
                </a:lnTo>
                <a:lnTo>
                  <a:pt x="700" y="984"/>
                </a:lnTo>
                <a:lnTo>
                  <a:pt x="632" y="1076"/>
                </a:lnTo>
                <a:lnTo>
                  <a:pt x="566" y="1174"/>
                </a:lnTo>
                <a:lnTo>
                  <a:pt x="498" y="1280"/>
                </a:lnTo>
                <a:lnTo>
                  <a:pt x="434" y="1394"/>
                </a:lnTo>
                <a:lnTo>
                  <a:pt x="370" y="1518"/>
                </a:lnTo>
                <a:lnTo>
                  <a:pt x="308" y="1650"/>
                </a:lnTo>
                <a:lnTo>
                  <a:pt x="248" y="1792"/>
                </a:lnTo>
                <a:lnTo>
                  <a:pt x="192" y="1944"/>
                </a:lnTo>
                <a:lnTo>
                  <a:pt x="138" y="2104"/>
                </a:lnTo>
                <a:lnTo>
                  <a:pt x="88" y="2274"/>
                </a:lnTo>
                <a:lnTo>
                  <a:pt x="42" y="2456"/>
                </a:lnTo>
                <a:lnTo>
                  <a:pt x="0" y="2648"/>
                </a:lnTo>
                <a:close/>
              </a:path>
            </a:pathLst>
          </a:custGeom>
          <a:gradFill rotWithShape="1">
            <a:gsLst>
              <a:gs pos="0">
                <a:srgbClr val="D11364"/>
              </a:gs>
              <a:gs pos="100000">
                <a:srgbClr val="D1136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FACD69"/>
                </a:solidFill>
                <a:prstDash val="solid"/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" name="Freeform 24"/>
          <p:cNvSpPr/>
          <p:nvPr/>
        </p:nvSpPr>
        <p:spPr bwMode="gray">
          <a:xfrm rot="5582656" flipH="1">
            <a:off x="5943466" y="2929597"/>
            <a:ext cx="623471" cy="913967"/>
          </a:xfrm>
          <a:custGeom>
            <a:avLst/>
            <a:gdLst>
              <a:gd name="T0" fmla="*/ 12 w 1824"/>
              <a:gd name="T1" fmla="*/ 2464 h 2648"/>
              <a:gd name="T2" fmla="*/ 56 w 1824"/>
              <a:gd name="T3" fmla="*/ 2120 h 2648"/>
              <a:gd name="T4" fmla="*/ 124 w 1824"/>
              <a:gd name="T5" fmla="*/ 1808 h 2648"/>
              <a:gd name="T6" fmla="*/ 212 w 1824"/>
              <a:gd name="T7" fmla="*/ 1524 h 2648"/>
              <a:gd name="T8" fmla="*/ 316 w 1824"/>
              <a:gd name="T9" fmla="*/ 1270 h 2648"/>
              <a:gd name="T10" fmla="*/ 430 w 1824"/>
              <a:gd name="T11" fmla="*/ 1044 h 2648"/>
              <a:gd name="T12" fmla="*/ 550 w 1824"/>
              <a:gd name="T13" fmla="*/ 846 h 2648"/>
              <a:gd name="T14" fmla="*/ 672 w 1824"/>
              <a:gd name="T15" fmla="*/ 674 h 2648"/>
              <a:gd name="T16" fmla="*/ 792 w 1824"/>
              <a:gd name="T17" fmla="*/ 528 h 2648"/>
              <a:gd name="T18" fmla="*/ 906 w 1824"/>
              <a:gd name="T19" fmla="*/ 408 h 2648"/>
              <a:gd name="T20" fmla="*/ 1010 w 1824"/>
              <a:gd name="T21" fmla="*/ 310 h 2648"/>
              <a:gd name="T22" fmla="*/ 1096 w 1824"/>
              <a:gd name="T23" fmla="*/ 236 h 2648"/>
              <a:gd name="T24" fmla="*/ 1164 w 1824"/>
              <a:gd name="T25" fmla="*/ 184 h 2648"/>
              <a:gd name="T26" fmla="*/ 1208 w 1824"/>
              <a:gd name="T27" fmla="*/ 154 h 2648"/>
              <a:gd name="T28" fmla="*/ 1224 w 1824"/>
              <a:gd name="T29" fmla="*/ 144 h 2648"/>
              <a:gd name="T30" fmla="*/ 1728 w 1824"/>
              <a:gd name="T31" fmla="*/ 56 h 2648"/>
              <a:gd name="T32" fmla="*/ 1568 w 1824"/>
              <a:gd name="T33" fmla="*/ 328 h 2648"/>
              <a:gd name="T34" fmla="*/ 1554 w 1824"/>
              <a:gd name="T35" fmla="*/ 332 h 2648"/>
              <a:gd name="T36" fmla="*/ 1514 w 1824"/>
              <a:gd name="T37" fmla="*/ 346 h 2648"/>
              <a:gd name="T38" fmla="*/ 1452 w 1824"/>
              <a:gd name="T39" fmla="*/ 370 h 2648"/>
              <a:gd name="T40" fmla="*/ 1370 w 1824"/>
              <a:gd name="T41" fmla="*/ 410 h 2648"/>
              <a:gd name="T42" fmla="*/ 1270 w 1824"/>
              <a:gd name="T43" fmla="*/ 466 h 2648"/>
              <a:gd name="T44" fmla="*/ 1158 w 1824"/>
              <a:gd name="T45" fmla="*/ 540 h 2648"/>
              <a:gd name="T46" fmla="*/ 1034 w 1824"/>
              <a:gd name="T47" fmla="*/ 636 h 2648"/>
              <a:gd name="T48" fmla="*/ 904 w 1824"/>
              <a:gd name="T49" fmla="*/ 756 h 2648"/>
              <a:gd name="T50" fmla="*/ 770 w 1824"/>
              <a:gd name="T51" fmla="*/ 900 h 2648"/>
              <a:gd name="T52" fmla="*/ 632 w 1824"/>
              <a:gd name="T53" fmla="*/ 1076 h 2648"/>
              <a:gd name="T54" fmla="*/ 498 w 1824"/>
              <a:gd name="T55" fmla="*/ 1280 h 2648"/>
              <a:gd name="T56" fmla="*/ 370 w 1824"/>
              <a:gd name="T57" fmla="*/ 1518 h 2648"/>
              <a:gd name="T58" fmla="*/ 248 w 1824"/>
              <a:gd name="T59" fmla="*/ 1792 h 2648"/>
              <a:gd name="T60" fmla="*/ 138 w 1824"/>
              <a:gd name="T61" fmla="*/ 2104 h 2648"/>
              <a:gd name="T62" fmla="*/ 42 w 1824"/>
              <a:gd name="T63" fmla="*/ 2456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24" h="2648">
                <a:moveTo>
                  <a:pt x="0" y="2648"/>
                </a:moveTo>
                <a:lnTo>
                  <a:pt x="12" y="2464"/>
                </a:lnTo>
                <a:lnTo>
                  <a:pt x="32" y="2288"/>
                </a:lnTo>
                <a:lnTo>
                  <a:pt x="56" y="2120"/>
                </a:lnTo>
                <a:lnTo>
                  <a:pt x="88" y="1960"/>
                </a:lnTo>
                <a:lnTo>
                  <a:pt x="124" y="1808"/>
                </a:lnTo>
                <a:lnTo>
                  <a:pt x="166" y="1662"/>
                </a:lnTo>
                <a:lnTo>
                  <a:pt x="212" y="1524"/>
                </a:lnTo>
                <a:lnTo>
                  <a:pt x="262" y="1394"/>
                </a:lnTo>
                <a:lnTo>
                  <a:pt x="316" y="1270"/>
                </a:lnTo>
                <a:lnTo>
                  <a:pt x="372" y="1154"/>
                </a:lnTo>
                <a:lnTo>
                  <a:pt x="430" y="1044"/>
                </a:lnTo>
                <a:lnTo>
                  <a:pt x="490" y="942"/>
                </a:lnTo>
                <a:lnTo>
                  <a:pt x="550" y="846"/>
                </a:lnTo>
                <a:lnTo>
                  <a:pt x="612" y="758"/>
                </a:lnTo>
                <a:lnTo>
                  <a:pt x="672" y="674"/>
                </a:lnTo>
                <a:lnTo>
                  <a:pt x="734" y="598"/>
                </a:lnTo>
                <a:lnTo>
                  <a:pt x="792" y="528"/>
                </a:lnTo>
                <a:lnTo>
                  <a:pt x="850" y="464"/>
                </a:lnTo>
                <a:lnTo>
                  <a:pt x="906" y="408"/>
                </a:lnTo>
                <a:lnTo>
                  <a:pt x="960" y="356"/>
                </a:lnTo>
                <a:lnTo>
                  <a:pt x="1010" y="310"/>
                </a:lnTo>
                <a:lnTo>
                  <a:pt x="1056" y="270"/>
                </a:lnTo>
                <a:lnTo>
                  <a:pt x="1096" y="236"/>
                </a:lnTo>
                <a:lnTo>
                  <a:pt x="1134" y="208"/>
                </a:lnTo>
                <a:lnTo>
                  <a:pt x="1164" y="184"/>
                </a:lnTo>
                <a:lnTo>
                  <a:pt x="1190" y="166"/>
                </a:lnTo>
                <a:lnTo>
                  <a:pt x="1208" y="154"/>
                </a:lnTo>
                <a:lnTo>
                  <a:pt x="1220" y="146"/>
                </a:lnTo>
                <a:lnTo>
                  <a:pt x="1224" y="144"/>
                </a:lnTo>
                <a:lnTo>
                  <a:pt x="848" y="0"/>
                </a:lnTo>
                <a:lnTo>
                  <a:pt x="1728" y="56"/>
                </a:lnTo>
                <a:lnTo>
                  <a:pt x="1824" y="480"/>
                </a:lnTo>
                <a:lnTo>
                  <a:pt x="1568" y="328"/>
                </a:lnTo>
                <a:lnTo>
                  <a:pt x="1564" y="328"/>
                </a:lnTo>
                <a:lnTo>
                  <a:pt x="1554" y="332"/>
                </a:lnTo>
                <a:lnTo>
                  <a:pt x="1538" y="338"/>
                </a:lnTo>
                <a:lnTo>
                  <a:pt x="1514" y="346"/>
                </a:lnTo>
                <a:lnTo>
                  <a:pt x="1486" y="356"/>
                </a:lnTo>
                <a:lnTo>
                  <a:pt x="1452" y="370"/>
                </a:lnTo>
                <a:lnTo>
                  <a:pt x="1412" y="388"/>
                </a:lnTo>
                <a:lnTo>
                  <a:pt x="1370" y="410"/>
                </a:lnTo>
                <a:lnTo>
                  <a:pt x="1322" y="436"/>
                </a:lnTo>
                <a:lnTo>
                  <a:pt x="1270" y="466"/>
                </a:lnTo>
                <a:lnTo>
                  <a:pt x="1216" y="500"/>
                </a:lnTo>
                <a:lnTo>
                  <a:pt x="1158" y="540"/>
                </a:lnTo>
                <a:lnTo>
                  <a:pt x="1098" y="584"/>
                </a:lnTo>
                <a:lnTo>
                  <a:pt x="1034" y="636"/>
                </a:lnTo>
                <a:lnTo>
                  <a:pt x="970" y="692"/>
                </a:lnTo>
                <a:lnTo>
                  <a:pt x="904" y="756"/>
                </a:lnTo>
                <a:lnTo>
                  <a:pt x="836" y="824"/>
                </a:lnTo>
                <a:lnTo>
                  <a:pt x="770" y="900"/>
                </a:lnTo>
                <a:lnTo>
                  <a:pt x="700" y="984"/>
                </a:lnTo>
                <a:lnTo>
                  <a:pt x="632" y="1076"/>
                </a:lnTo>
                <a:lnTo>
                  <a:pt x="566" y="1174"/>
                </a:lnTo>
                <a:lnTo>
                  <a:pt x="498" y="1280"/>
                </a:lnTo>
                <a:lnTo>
                  <a:pt x="434" y="1394"/>
                </a:lnTo>
                <a:lnTo>
                  <a:pt x="370" y="1518"/>
                </a:lnTo>
                <a:lnTo>
                  <a:pt x="308" y="1650"/>
                </a:lnTo>
                <a:lnTo>
                  <a:pt x="248" y="1792"/>
                </a:lnTo>
                <a:lnTo>
                  <a:pt x="192" y="1944"/>
                </a:lnTo>
                <a:lnTo>
                  <a:pt x="138" y="2104"/>
                </a:lnTo>
                <a:lnTo>
                  <a:pt x="88" y="2274"/>
                </a:lnTo>
                <a:lnTo>
                  <a:pt x="42" y="2456"/>
                </a:lnTo>
                <a:lnTo>
                  <a:pt x="0" y="2648"/>
                </a:lnTo>
                <a:close/>
              </a:path>
            </a:pathLst>
          </a:custGeom>
          <a:gradFill rotWithShape="1">
            <a:gsLst>
              <a:gs pos="0">
                <a:srgbClr val="D11364"/>
              </a:gs>
              <a:gs pos="100000">
                <a:srgbClr val="D1136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FACD69"/>
                </a:solidFill>
                <a:prstDash val="solid"/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" name="圆角矩形 17"/>
          <p:cNvSpPr/>
          <p:nvPr/>
        </p:nvSpPr>
        <p:spPr>
          <a:xfrm>
            <a:off x="1214414" y="2280920"/>
            <a:ext cx="928694" cy="66675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时间</a:t>
            </a:r>
            <a:endParaRPr lang="zh-CN" altLang="en-US" sz="2400" b="1" smtClean="0">
              <a:solidFill>
                <a:srgbClr val="00B0F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1214414" y="3709680"/>
            <a:ext cx="928694" cy="66675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地点</a:t>
            </a:r>
            <a:endParaRPr lang="zh-CN" altLang="en-US" sz="2400" b="1" smtClean="0">
              <a:solidFill>
                <a:srgbClr val="00B0F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6858016" y="3709680"/>
            <a:ext cx="928694" cy="66675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事件</a:t>
            </a:r>
            <a:endParaRPr lang="zh-CN" altLang="en-US" sz="2400" b="1" smtClean="0">
              <a:solidFill>
                <a:srgbClr val="00B0F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6858016" y="2280920"/>
            <a:ext cx="928694" cy="66675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人物</a:t>
            </a:r>
            <a:endParaRPr lang="zh-CN" altLang="en-US" sz="2400" b="1" smtClean="0">
              <a:solidFill>
                <a:srgbClr val="00B0F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3500430" y="2613029"/>
            <a:ext cx="2500330" cy="211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3500430" y="3041658"/>
            <a:ext cx="2071702" cy="211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3714744" y="3469652"/>
            <a:ext cx="1857388" cy="211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3643306" y="3897646"/>
            <a:ext cx="1500198" cy="211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794" name="文本框 1"/>
          <p:cNvSpPr txBox="1"/>
          <p:nvPr/>
        </p:nvSpPr>
        <p:spPr>
          <a:xfrm>
            <a:off x="177631" y="214489"/>
            <a:ext cx="2087562" cy="644525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6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整体感知</a:t>
            </a:r>
            <a:endParaRPr lang="zh-CN" altLang="en-US" sz="36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336778" y="273035"/>
            <a:ext cx="6715171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1.</a:t>
            </a:r>
            <a:r>
              <a:rPr lang="zh-CN" altLang="en-US" sz="360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想一想课文讲了一件什么事？</a:t>
            </a:r>
            <a:endParaRPr lang="zh-CN" altLang="en-US" sz="360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3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1" grpId="0" animBg="1"/>
      <p:bldP spid="22" grpId="0" animBg="1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1965</Words>
  <Application>WPS 演示</Application>
  <PresentationFormat>全屏显示(4:3)</PresentationFormat>
  <Paragraphs>210</Paragraphs>
  <Slides>32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43" baseType="lpstr">
      <vt:lpstr>Arial</vt:lpstr>
      <vt:lpstr>宋体</vt:lpstr>
      <vt:lpstr>Wingdings</vt:lpstr>
      <vt:lpstr>微软雅黑</vt:lpstr>
      <vt:lpstr>楷体</vt:lpstr>
      <vt:lpstr>黑体</vt:lpstr>
      <vt:lpstr>华文楷体</vt:lpstr>
      <vt:lpstr>Arial Unicode MS</vt:lpstr>
      <vt:lpstr>Calibri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5</cp:revision>
  <cp:lastPrinted>2021-08-25T22:45:00Z</cp:lastPrinted>
  <dcterms:created xsi:type="dcterms:W3CDTF">2021-08-25T22:45:00Z</dcterms:created>
  <dcterms:modified xsi:type="dcterms:W3CDTF">2023-10-22T07:01:39Z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5050069B42A640DB9189D99220CF8199_12</vt:lpwstr>
  </property>
  <property fmtid="{D5CDD505-2E9C-101B-9397-08002B2CF9AE}" pid="3" name="KSOProductBuildVer">
    <vt:lpwstr>2052-12.1.0.15712</vt:lpwstr>
  </property>
</Properties>
</file>