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192001" cy="68625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41760" y="1152382"/>
            <a:ext cx="4053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现 代 诗 二 首</a:t>
            </a:r>
            <a:endParaRPr lang="zh-CN" altLang="en-US" sz="4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074" name="AutoShape 2" descr="data:image/jpeg;base64,/9j/4AAQSkZJRgABAQEASABIAAD/2wBDAAgGBgcGBQgHBwcJCQgKDBQNDAsLDBkSEw8UHRofHh0aHBwgJC4nICIsIxwcKDcpLDAxNDQ0Hyc5PTgyPC4zNDL/2wBDAQkJCQwLDBgNDRgyIRwhMjIyMjIyMjIyMjIyMjIyMjIyMjIyMjIyMjIyMjIyMjIyMjIyMjIyMjIyMjIyMjIyMjL/wAARCAFLAfQDASIAAhEBAxEB/8QAGwAAAwEBAQEBAAAAAAAAAAAAAAECAwQFBgf/xAA7EAABAwMDAwIFAgUCBQUBAAABAAIRAwQhEjFBBVFhE3EGIjKBkRShQlKxwdEj8BUzYnLxBxYkQ+Gi/8QAGgEAAwEBAQEAAAAAAAAAAAAAAAECAwQFBv/EACgRAAICAgICAgIBBQEAAAAAAAABAhEDEgQhEzEFQSJRFAYVIzJCcf/aAAwDAQACEQMRAD8A+t52TUyiSvi6PtKKSKUolIKA7pIQgYbhCQABlNQ0AIj5kJcpAWhTqRKAAolBEpEQgBymNlHZUMIAZ23U+UzlPSEUBMg4QcJxlEIAkJynpSgpAGY2VBTOITCdAUpPCJSRQDmESiUpPCqgHPhBSlEpUAAQg7oBQcooBoUzhMOkKhjQkSQlq8BAikKJKJKdIZUoJUyUSlQDlUSplMmUAIn8oRGEpTaAoIOyU4RwkASO6J9ypTlMBnISmBCJRuZQBUpJSiZTXQFcJISlIAkzlCN0bIoBohKUSmkA0HASBwgiRKYFA4VDZZTmFYwhIVFjZCmUJhQpKBKUphUMaXKaEqELKCmkUmgAbJqFWUtRgSiSgIO+EmgFlHCEKaABHKCOyEpRQFRhGO6UoJSoBgqpWaJKVBRcplZynKVCoo7KccolTJJVJDKEIlL2RCdAPUkSYRCE67ACY5TnsVLkhuqoCjPdCPufwhDiAbBEpkpSigFlMDCJPZH3RQAdkjKcIRQDCEgg+6WoDSI5RHlGUagA9oTSz3RKdAPhEJQgzKKAYAQcSkjiU6AQ2QlKYQ0MYQiQiVKVCEmiUIaHYIg9kIKaEA2SJTQnQCRB7JwhABEBPhJHMIoAxKJCeFMBVQDwhIx/soRqBUZTjykiJVuIgIPdGQN0bKSlQygUEyMKZwjUlQAZjCee6WpLUjUCgTKcqQSQnGEmgCUwQua6uv0lP1XU3upgw8sElo7xypt7oVXuBc14I1Me3ZzUaMDqRhGOyl7msa55JhokwJU636AoFC8ytfA06dSg5rqTwTrBzIzC9FhDmBw5EocKGVhEwjlEpUIEJSiUUA0YS1BGN01EByAiQlunHdPUAkJ4SwEeU0gHgpQAUbpQnQFR5SA3yklqhFAVwhTOEwcI1AeyNQ7JZ7I+ydAE+UfdHCUeSjUBx5RsonO5TH3T1ArKJ8lKClJHKVAWCOyk5TBlI43RQAMcpyOymR3KeyVAVKRMBKUb4RqAAiNkyRGySSVAUCOQgkSkCOyJCKAM+Ewl90TCdAM4CmT3VZcFJGFNAUCmpmAjyigK+6UHunKRlCQD4yjypgjfKDtCdAUYKICiccolPsC9IQsnEyhHYG2O6e3Kzx2T+y3cRFEhTPhEkboMwpoYbpQnKUnwk0AjIOJTTUgiUUBTdkOIhSUgIU0B4HUr4293pq6mPIhr2yx0fuCvO/4qLdpe0nDpHptOT3jb3jC+k6lYMv7Y0jioBNN3Yr4Sp1Oztrqta3FQ061I6XS3E+MrsxY1NFXFez7vp3UaN/RL2gtqN+th3/8AC8/qNzU/UPDX1BoOGyI/IyvFs711s9tzRdhv1atiOZ+y8qv8ZfqrusWWbXUy46CXQY4UPjyu4jjq5Uz0rvqXoBxiXOPzOJgE9z5jnlfX9JrG46TaVYI1UhIK/Nb25dc0Q5zWsn+EFfoPw6ah6BZerh3pD8cfssskKh2aZopUkeqSiYCX2TlY0ZE4VDG2VB3KbcBFAMk9k+Ep7hBOE0gGnBUtR7hOhMco1YwpJHZKVaiIsO7FMLLAdMlEid09RGqmcpaikD33S1AqT4RJUk9kQT2RqBR2+pLP8yWpLUE9QbKAP8yCT3SlEhPUmwynJU6k5nhJooMwlJRnslvxlLUC5JGCiTGSlPskZnKKANWVWpSfdCVDHMoz3SQigHnuqBgKFQ2SoB6ilqKEJUBcjspPGVKN0UBUxyjcKYQjUByJTlRB7oEyhRAvUmpQgBzlBOFPKNk6AAhAcEHPJRQAhOPJQigGdufyhsco1eFJMldOpnZX3TnKjCfO6TiOxyE1AKY3UtDTHO+EgMoJkpT4S1KKSOEtR9kaieVLiA5O37r8m+POkjpvVm3NMRTugX+A8fUF+r4XzXxt0l/Vegn0Rqr27jVYByIyP2XRxpaypmeVWj4PqfUHM6XRpseZrATB/hC5ul0aYfqqAExPsvLq1H1BTY4k6G6QDiF7NlReKIc1rxIye67cyqND4zuds9OypNvuq2tvUg031mtIAjEr9Sbpa0NaIaBAA4C/Lum1RZdRtbmtIp06oc4+F+nUqzKtGnUo1GvpuaC1w2I7rz8qOjL7NgR3SU85T1cRtv491lqZBEqoMKTugiVNAPHKROEgCEyDjKaiAw5ImUpSlUoibGlPhInvjsgFaakWOfCYiUiUCIKeoWVjukTlTKXPhGoWVPsnPlRxgp57p6hY5Rq8qCUbo1Cy9WMJFykJyO6KEhzlUHLMblMbI1sZcoB+WVEkcoBPdTqFlb8oO26nPdGZRqOyvmTwAonO6anUNhnKJSEJ4Q0Fj3KJI5SBjlLHdRQ0ypPdMFTjujdGpQA55TkJSe4RnuEagBPugGUZ7oRQC/KeUJGAmohY5KMylhEhGoWMgk5KNjulMImeMoSArPZCX2R2hNxAaE8IS1CyZk4dhGO6kkjhKZyuzQxsv7pY7papyllFJBdlSJwqE91nJPdMA53UOiuyyljyp3GZTyDupa/QWPAS1CUavP7LC4Nf0Hfpm0jWj5fVMNHlGg9joLm6gF898RdTubCg2s1jqVIPw7WGknv3P2W1Gz6/UqH9V1egylG1tbgO+xdsuu36TZ0a3rFrq9xzWuXeo/8Afb7K9IxJU5H5xc133NKpXPS3NZUfrfUFDBPuky8gEGmWiMfKV+qy44Jx2G342RE4x+FTnZpHI0fmnT7G96xW9CjTc2nEmpVadLR3X0Vj0Xr3S5ZZ3tmabjJa8OIP2K+pJIEE/ZM7YU7fSBycvZ4vp/E7qJi66Wxw2ApOdP8AhctJ/wAXW9y01qdnd0ycta9rY9jiF9G2YMplwBnCWz9Mki2rm4pan0qlGoPqp1BsfB5HkLVQIlMGNlnqgTGfcJyZGVOok8Liv+ostGkAaq+gPazbEx/lGo77o7iYkFLiQvFtbmu6sw1KrjNxr0g40vGB7CJXt5wFnPIo+hqD+xgd0R8qcpSsNsjdlaIRbkKSTkK5hGDxlawySX+wnjX0Zie6ckcKoCUeSrWZMWgslMGcIMDlMuAiE92/SJpL2TpygDdM1WhPUCJQpTX0CUX6J4KWyvDkizCUsq+x6C/hlJWBCIHZSuRFew0bIlEqoCIMZhV54MNGgSKC104gpK1JS9CcR5RA7lLMonKYqGDHlOZKX3SJz3SodFlyWo9gp1eEpylQWWHT2TlRJHCNSKCx6kauwU57JyUUFjlOVGUZRqFlid0nHCWUjKdBY52TnCnPZGUUMrVHCoHws/mT1EBLUGyzkonwpBJG6J8ppCLnwhRPkoToKCZ5TIH2TOnlIubEBbPZkKv2A0gDBVAgcKPUAgQk57lCxSb7HtFGpcENcDzCy1jlIvB2T8AeVGp3QQCVlqKoOJ2gqXjcS1NMrR5QW43ygGRmJQSI3hR3ZWqIOPKIO+AkHTuU5EQStKZDaCeJCo4wokAg4TmTwk2wXY44JTgdyD/ZIgTusbioWUiaJp+pu1tV2kGNxPGFKTl9FP8AFGjqtOnIc4TpL9PMDcqmOZVY17Dqa9sgjkL5+vdubWLyX03sOprLgQaRO4J/iY7vmDC7OmXtN9Q24BayNTGndvdp/IhDxSQWj1IREbqfUGEi8F2BM7IWOQm4oi5uWWtE1XQY4mCvlrrqlO3e2pVr1KgGpsvbB0u4PtODssOt/FVjTv6tqS+oaTtPyjH3Mrwb/qdO5AFNpbA2PPuqWKd9o3xvG1aPoukdTbedYtrakHH6SXHE6AV9lqgAr4H4Jta1bqFa9LYpUmaATyTwF9w5zoA/oqeCNmOTL+jYO1KC/SYWEu1DJViSCStvEkc/kbLdViE/WJEAZWcSEEdk9YCudl6zG6Re4eVOlwAPHZZvqtogOe4MBdpBO0pfhEdTZT6ro3hZMuW1XgNcTyPIheS+7fqph/1Uq72OHf5SR/ZV0hxrVWiZFOi0n3cBhEJq+kKWOSXZ6xJ3laiqQFGjGysNEbLVyizOMJIYqweFZqnhZFvhNuAspKBotzVtQyq9QrHZMHKwljibps2DpdCYIKzBGqUx91zSwps0TouYSjElSYOyPvhR4q9FWXAJlSWxmEtWETKqKkiWkIkxgZRqKCYiFLj8xhbomhynPlQJVSqohjnyifAUjPKRGU9QK1eUakQEjujUB6ilqKEiihFaijUUgceUicJ69DKk90aio1ZVEmEJBY9RRJKQnlPKNRWMSOET4KJ9kj9kajTHq8FCmQhLUdnOKjlbah5KQZjIQ1plenKjzI7mwdIS3UzCsLnaOtKw0+ZRpRlVHZZubNFBEHCob4TxygKHkNFjQxIKTpThGyy2Vmig30ZS4oglaj2TVPL+ifCZaSqAhUcJZUeRspY6A53WdSk2oIeAW+VqYSG8KlJr0HjTPm+t21SwoNuPUm1a75pMGnPnsV85Qv7V94wW9zUdXDgWBjjA9hsvvuoWVPqFm61qj5X8xMHuvy3q3RupfD3UW3Lh6lPXLKzRg+D2K6MU1JU/Znk/Fn6PbdVe5o9ejAIy8O59lyfEvW6XTOjVqlKq316rSyiAYMnBMdgvn6HW6Va0/UOeIAktBHyntC+V6xfnq3VzUaT6QhjJ7BVDG07ZOVxcUkclrbh9Ul5kyvVt7Q3NzToUQS97w1qijSbREM3O/K9foVxSsOq0riuxzmsB+kZBhRknbOmGNQx0foFjY0un2NK1oQGUwATH1Hk/ddEYwsra5o3VFtWhVa5hG4/utZEYH4WEZOzOUF9kwNUq2tkJSJg4kYlYvuQDUY362MFRoj6h3C0bdEKCTOjTCW+AFFOu2o0FjgQWg791odlnbNKQoEiTtuvK6pWBaaDYI5BEz/n7L0qtRlJpqVCGsYC4k7ADcr8vq/Et9edUrOpVyabnn02uaIDZwjxymrQQlFSpnq9SvX25AD5IAEkzgbe587r3fhPW/pTrmo4F1apg/wDS3A/uvjbx9S5cAC6rUfghokn2C+8+HaBsei0KFX5arAXPacaScgH7QtEtYjzOLZ626RdjsuK/6vZ2NFxqVm6tw0Z/JXx9z8TDqV22nTuNWrZjdlUYORzuUbqz7xha8SxwcJjBlVC+G/VOpW9NrHlmgkggkGV7PReum4qG3u6rde1N5EavB8olj1KPd5TByqOmUQ1RQxzCUlEtlKPKlxCypjkI1HuFEDuiBCegOdFaj4/CJPgfZRMJymoE7jLu+UtQSB7pHdPQWxc+ETxwpnCJPBVaBsWET5USe6M/zI0CzTPdSfdTA8owjQVlfdHCmcbIERlGorHCJS+wRJ8J6hY5T1f7lRPlGEaBZR/3lAU47pgjhGobFyOyD4/qp1HsgweEtRpjExuEKfshGgWUB4Qd8KC5LVC69Tl2RogFSD3KMEqNWXGReopg8LOYO6erKhwNVP6KzhXBWYM8onyspQNYzNP2TP5WQPlUHe0KfGX5Cs90soL42P7JailoPcPqTDSEpPgJavKWgbl/hGxUagnr7BLQNiiVnWpMrMdTrMbUpu3Y4SE9RPCRdvDodsCjxtPoHONdnwHVvgsWdw68o3dIWuvV6NWQYnaeV4t5b2lW/FWiQG7kAbn/AAvpr/p1/wBevqtGjeabOi7S+uWnTr/laN3e+ypvwLbtaC2/rB/LvTH+V1flX5GSeP6R84KrKezIjcr0emdPuesCobYNaxhh1R5gT2xmV9DafCXTbePWFS6M71DpH4H917tGjSt6Qp0aTKbG4DGCAFCiaSzv6PmrX4d6raP10L+gw92udn9l01elfENz8tX4iFJvalb5/K96YROZTjFx7MZT39nyVX4Q6o95cev1Kh71GOJB7jOCuqvW6l0xtL9X6Nw2ZbWpgsg+2wX0Rz3WF5R/U2dW3kt9RunU0fSrVt1IhvVWjyLPrTaNQzSqekRHymY9vC96hc0rqkH0agePHHuvxq6o3nQerehe+qdDiT8xh47jhfa9M6hRFuypQrgvc2ZaSfsVq+NGS6M4cr3sd3xx1en0/ob7cE+vdj02AHYfxH+y/ObC4tbSvruxVII+mjGofnC9D4pvXdW+IS3U00rdjWAz+f3Xp9I6b02vbOr3oLnAEVMH5Y2Hv7JaqC1M4zlJ7JkWnxfbUC5tpbCyY0S6o46qtT/pB/2Fx3PXeo3tao+2uattRd/DMF3kkKKbRdXFan0Po/qMaMue31He+cBdlD4f61WGr/h72jn1HNb/AHRLpdGmN3/u7PDqWle4zVunu/7iSvR6RZU7WpVPqNdVIhoOMeF7Fp8KdSrXLP1LGW9EH5j6gJI7ABfS/wDtnornA/ogSMYqO/fO6jeXpmmuO7R8rUrS0huTOD+yu2Ldi0aXGHT/ALwvqK3w9YGzNO1pCg8HU15l2ex8Lzz0KvTruDKbamiHsnDXDlpPB5CTVlb0er0a9fWpGk5zavp4B1fOB54PuvWx7Ly7DplvY/NTpw6SQeWg8GN47r0Q7G35UOIblyEifKkzPslKagS5lEpasKSYWdSqKdNz3GAPH+59lagjOWSjbVt5UuqtpiXuDfdfKfE3XOq9Osy61tQxhGax+YtE/gf2918mz4wvq9TQyjSbXecVXuLtP5WywJmD5SR+l3HVbWgJe8kD+VpP9Fvb3VG6pipQqB7T24Xw1LrF8KDabrtznHLnABv9FrbdXubWo6o0tcX/AFyPq91q+L10Us9n3M8co1QvFtviOzqsJuH/AKdzRkuBcPyP7roo9b6bc1qdGje06z3mG6CSJ7T3XO8Mo+y/Ij0ySEavKz1QIcM8onwp1K3LnynMqZb2S3S1DYs42KNR7lZpp6C2L1BGqFnmYwjPCFANy9co1KZcjUe6eobMqVQcI8qNQ5RhLUWzLkJSFGZT1J6jUi5HYoUaihGo9mPUEyueTCoOJK63A4Vms2wNlQKxkclGrys3jNI5UbOA8pTjBKy1lGvylo0X5UatmSnKza/MSrFQrNwNY5Cgmo1JziVOhe5UoDswo1ZTYckkqXEtSsonulPhEglPAUGiCZSkp43TB7x7qHKilGzGvWbQouqOBIA2G58BfOjqXUupdVrWINO3hn/KpnU9oP8AE9/8P/aMnbuvorotNBzPW9JzhAcACR3gd159lQselMNOxtXknL3kfM89yTkq4z69Gc8TlJd9Hfa2dOzt6dCiIpMEDueST5JWrhxssaF/QuSWAup1RvTqCD9u63zPCjv7NNEvQonlIgQN0Pc1jS4uAA3J2U06rarA9rpB5hVVioslo7oBZ5SInhTEIUUyHa+i/lmckJnSsyDvwjUnoG/7RydS6PY9XpNp3lEVGt+kzDm+x4XwfVfhDqnTm1TYXBq2Ek6dUPaO0c/Zfo4dxgryusdZo9Nsqzgx1WvGkUgCTHc9h/VaQcomGSMZH5hUtPTuz+ht3ekY0l8/eSV7llbONjWZc1NbS4PdTb9MgfkqavTviC6qtqVenXDmPEjSRsfvhepZfDPUn09VSpRtg9pBa4l72z7YlXJ2LGoxPHt61SxuGutHFr5+UUxM/YbhfV2vxLNFv6rp94a/Pp0SZ9gV6XSej2vSaJp0Ze531VHCHHx4Hhei0kk/MZ91GzRbipeujw3dY6jcUZsehXTwRh1y9tIfiSSrsLrrL3ubfdLLRALXUqrMdxE5XsaQOZTDR9u3dJzf6EsP3ZlRqmqCTSq0yP4arYK1ghMGBH4SJMhTbs0cVQsnZAGN0i5GpVTZKaXsZbI3RER3S1JFyai0Q5I4uodX6Z0zSLy7p0nOyGumT7L5X4l+LLihQtqnT6VSlTqkubVrMH+oBjDd48mF9cLO0bW9RtpQbU/n0CV8X/6gWNzdXFg6jRdUaGObLWbGZWsUl7MJubR81+tuetVJu69StUMw3gZ7DCysOit6h1alZsqek6pIDhmCBK9S0+HnWtt69w/S/wDkH+V0/Dwaz4rtyR8rmuDffSVKyfl+Jo8C0Wy7FW+EPiO1aTb3FC4b/KHwfw5ePXq9a6bX03lpUadvnpkA+xC/X9BIOJ8yk6lraQ9sgzgnut45ZHO+P+mfmNGtWdTa6q0MdE6Qcj3XodHsej3Fz6V3akVnuBZVY9zQT5AK9zqXwtSqg1LACk+ZNJx+Ujx2Xz7bK4bW0VGOpOAn5hB3jHfjbutHNTVMqMGvZ+gW1EUKYYypVc0cPeXx9zlayAMHC8qwua7qOh51uYN3Eh33Pfvse67Lf9TVrl9QtbSAhonc8lc/RabOjUgOCekQf2Ux901TE7K1I1KCDwFJDhuikibkaas8JF0oaxxbMJBh8J9DWw5T1e6kMceCjS7slaD8h6vdMH3S0O7Izy1CcWH5fY9UImSpLSRMYTnwn0Fsf3KEZQjoNpE404SCJRK3ONdDSyhEwlqFgSicdksleH174ko9HPo09Na8eQGUZiJ2Lk6+h7Hr3V7RsqHrV3+nTmJIkn2Wlrd0rq0pXFJxNKo3U0kQSF8HUdUuqhfdXXrVGmahpuGmn4nYewBK6KfxHVtrdtG2qam0wANYB0nsrljVVEcctH3IdJxKNeMSD5C/ObnrfULqqSblzf8AsdAXV0rr93Y1P/kOfWtnEaw50lvkHf7KfCaLMfe6s4VaxJXI25ouoC4bXpeicioXgNP5WrHNqM1se1zDs5pkFYuBpHIzcOHdV6kf5K5274O5Xj1b/rFzevp9OsKIt6b9Lq908gOjeAMqPGmX52j6APnAg52HK57y+t7Og+tVqsY1uCXOgA9vJXl07C9uKzanUOohzWmRQtW+myfJy4ryfiLpdq6+ZVdSqPe9sQ8ueBGwHlRLEkaQzTfs8bqHxTfOvahoXdOvR1DS4UyzHYTmPKdt17q9zVFOzpUCXf8A10qUn7kyUn9Lub6iG2tu5zR2ZpGMR5X1/wAM9NqdK6S2jXphlfU4v0mSROMqWqNYzOe2odYDGOuLA1ag3is2n/crvrXfWdrfpjAf5q1cR94XqCDPZPzysmrOpSZ83VtfiK7pF1b9M14+gepAHnAXb0yh1+1osZeVLO5AwJcQ6PeI/ZewEpU+htWNriWguaGk7tBmPugkxgJZJkpgnTulFjUQKRHZGZ3UucQ0mJ8d1pFmM1SMq1dlvTNSoTAIEAfUTwO58LgoUBUuXPcyNNT1axJnVVGzZ7N/qVhdWfUrrqJriqykBTLLeHahRnBeRsX/AGwvSsrYWVjRtg4u9NsF53ceSfJ3W/rs4/ylI3OTncpwkEA5U0aJjHZVgHdTKSKHdFas7Jg+FE5QSZ2ScWG9FyEHAUF3CRI7I0DylEyMpYgSp1DyifCtQojZDMJSYRPhKTOydEtorVnMLkvmerbFjRmRjuujVnYKKoc6k5rCA4iAVM4XGioypny96x1amGAAapmBzKx6R0truq0Lqi1z/Rc15cTAgkj+gXrHpNa4JL3+hSjS0DLwBP8AUklevTYylSaxghjWhoHhRjx6lZcrkWHGAJVFxAU8JHZbpIx2Yw6RuVhcUqVyGeswP0TGriRBH3C0H0pJpIzcmTTptpsDQSSIEzkx3PP3WuuB8sfYLNMJ0KyjUJEZS1IIxulsqSRMrAuKUnumpieYTSM+xkmEAnYf1QMIB8Jh2vsvWR/5R6p3yp1CNgklSHs/2aCpIyTKYqGVkqBU6IpSl+zQVeEtbiolPcYSUEit3+y/UPdCzAKE9UG7/ZSUJylK1o4qYiCQkNjlUpOARymhU0I1NLdz7gbL8/8AiH4apW7ql3/xRoqvcXvqXTgzUT2G/wCy+zu70UT6DBquXfKG76SRz/j7nC57XoNrTuP11zTbXvXkF1WoJj2n+qGTbfR+W0Ol9XquDre3uHDcOa0gHzlXU6P1y3olzre59NxBOkTP49j+F+u3dA12FzSNc4kxK4GU69RwDaLmbgEiOcif/wCgp3kmPxRa9n5dYi4qXRD9QLRljsQPK9vUWthoxH4X39x0i1vaem6a2o+I9YNhxPeV8vf/AA7c2THVGn16IM6hktHkf3W0cldFQg0eNRtaV/c0qd2atOi070yJ/Gy+z6T0KnY0dfTuq3gpPEgODXMJ/wC2F8wy3LSAW8gfkSF9F8OPqMujSaHvoPE44nZ0cbEH7LCbR0Qxto+jpCoGNFRwc6MkNiVpEzKbcwrayZwsHOjrjivoyjtuqDY74yFroA7IDQVLyo2XGZk0E4jCtrYd/hVpCchqwnnVHTi4rGBjaEEQpLwFmakrjnyEjujgSNZhLUstaWoxwueXMSNVjS+jaR3RM7LAkoDiApjyxuCOiTO6R2ysvU7qg4HldOPlWZSwJlEDdKOUwQU/K6oZkznnxyEx5VQEELVSs55Y0iFM5VbJE4WkWc8lQJZO6cjulqhWZNi2KakmDKC7sEyW0G5SBJJTDo3CnYk906JssFKcSlMjZTBCQ7KSLiN5UguQdW2yuiXOhmInJSkHlLwSgtb3T1M3kHqI5QXGFMdijYZKeobj1YS1eyU9kjMIohyZUjwmI3KzkkJgEEFFApmuoKScwgZ3SIa0+UjT32xkEBIT2SLzKRcnVkSnQzq1Z2QCTso1YTDiFeplumUZG6WodkvU7o1Ajb91NMN0Gsdk5E4SBalOflCYk7Lz3TBIOVIBieUeEqLTLkoUgwI1FCKKs1TgqtIKemEtivGZlpJ8rzOq0OrXIZQ6fWo2rDPqV3jU72a1evp/KNKWw/BaPG6R0Oh0mm8ipWr16hmpXqmS7/H+5XqBpjZbEBLSOEbjjgoyLTyEemey1j/cp+w/dS5MpYUZenP/AISdTDmlppgtOCO4PC1HlMYcOyWzKWNHi1/h6m+adBwp0zS0kuklrgZaR3Xb03prLKmC+DVIOww0kDUGnsYlegIRP+4Wbk2dEccUhcjstBhRvwgGFnNG2OaXso4SJA23RvEKTyCFwZZSR6eNxa6EX+Qpc4kd0qbXVX6WtJJwBC+o6b8G3d2xtW4LaLTw7LvwuL/LllWNWZ8jmYuP/u+z5drHvMBpJ9l6Nt0HqV28ClaVSD/EWwP3X6L0/wCH7KwY3TSbUqAQXvEkr1AI8Lux/ESn3kZ4ef5yT6xo+AofBF64f6r6dP8Adbt+Bqn8Vyz7NX3KN11L4fjr2cD+U5L/AOj4V/wPXAOm4pntLSvNuPhPqtLLLcVR/wBDgv0yYSIlKXw3HrqyofK8iP2fkF10m/tRqr2dRjeSW4XE5haJ48L9qq0W1aZY9rXNOCDlfLdY+D7e5Dqtp/pVN9J2K87P8dPCtoO0epxfm05JZVR8EwHHZayBhaXNhX6fc+lXEHjsVz1DC34iUz083ITjtHsrVlIuM7rEvKgvJ+y9SOJHlT5XRvIyZCy1AnfCgk6d1nqW8cZxz5DN8cOn7JTn6h91hrKNZVaGTzms53HujH84+yzDo4V6p4SpFLJZWfdElTMJ6pCRoplhwHlQ5yguEqThChZlLKVqzukXxysnqVrqc0ps0NTKNc4We4Huq1QMKqQtmUXeUtfHClxlSgNmatqEeVYfIWABlWAZJUtIpTkjRpynqzCzKckQoaNVI1DocUiRqwZCjJG6ZdsIBKVGm7qhlQRlVMKXEQQmkZyYp4RkpA4TGeFVmbCFMCN1fCA2NyjYWpAmO/2TE7pmCeSmIRY6oAeeUy8BQ50eApNSBsnQtmjTWOyFnr2whGobs9EGVWFg14FMeyptQEbrDVnoqaNZRPkLirXbKVYNPK0o121CdkaMrdHTqHhEzssH1g10Sqo1QZMypcGCmmzUiOyU+yiq8NGViK7JycSmohKSs6D7JGQFk6uGgTys/Xa6TKuONswlmUTo9TMKhUgThcYrhxiBKRqgA5kqvCZfyZfR1esJR6wyuNtUO+yPUBBhPxIPPI7RWIA2TdXHaSuEVJAHM7Ky8BphZzwxftG2Plzi+mfQdE6padNrPrVLY1ax2IyAvpmfHds6A+3qNPZfmQuQKpHMLehcAEScrz5cN4reOVHSoYeRK5rs/W7b4q6dXDWmu1riNidl6zbqjUaHNqNI7gr8W9RrtQP2XXZ9WubYhrKzgwfwkrgnz8+O0nZpl+DTV42frAvqJeWlwH3W4rUiMOH5X5GOq3D7oP8AUMk4gr6iw6nVIAqu+/dedP5vmYO5Uzkz/EPErs+0Nak0TrH5Xn3fXLa1aS5wwvF6jflloX03bZwvjb+/qXDvlJhR/euXyO1+IcT4xZHcn0ffW/xba1quiY8leo3qVB7J1fhfl9jTJc1xhe9+rFGiAyoDHlYS+U5cXUZX/wCm/I+MxxlUD2+u/oqtvqrMDhH4X55WLJd6RLmA47r2L7rBq0tBIAOCvBaA2YeMro+O5GXHNzyfZ2cfgtYmpMkuKkuG+6KgDR3XMKoGudl9njanHZHj5U4y1kbF3yrJjocdoT9UGnrBwsHVQ0FWkzOSR0zIJwkDnhYMqCBJxC0a4TvhVTMnRqQZVbALI1BvKmpU0gGJ90agp6s2kElIu7LBtYOaSsBdaasOMCUKFleRM7NQLkPK8910G1nN1IZdB5JB4WixsltM66lTQcj90z9MyF5tW5l7GnJO66PXBpSIxhGrIdHUIgZVQuD9REE7SultyCyUmmOkbFvdKBlQa7cdlzfq2itpBEEwkotlUjuAGlBMArB1ZrMEqP1LNO6WjCkdOoAKtyuQXFMtaJyVtRqAkydknGvZaRvP4UPfAnCipWazEwuSpdNJDdXsmoA2kdhdqAU6xBXILgB8E4AXHUvBTqlswrWNshyR7DXANEH8LQYO8rxxdadOV2ULkOidu8pSxtDtHYSAVLngAmdl591etZVEFZuuw5p+bfdCxNslzSPQFwNpS9YQc7LxTesa4idlP6waHODlr4WYvIj2jV+SYGyhlcEASvL/AF7fSgFYsuJcTqJCpYmLyI9x1eDEhC8R180GEI8T/QvIewb0Mtp1bBKj1D5QSRBXzL70+kaZMgbqBdh1MNDlouKiv5bPb6heCpXBDl0dMuyGOk/xclfMPry8Au43WtvcPYDDiQSqlxlVII8t32fUXdyRDg4KbW8MZJmV85dXji0N1CZ7p2l65jSXPxOAofF6L/lq+z6i6vYaPm5XE29OZcN8QvJrXnqNIJ2yuRl06SdXOyI8boT5abPpq16fUY2cESs3XsPOYBC8g3RqPY7kBTcV2vpnScxwVSw0ZvNZ6dtfl9Q5/KupfHUYI37rwKNcsBkweyqpXEnIwn4UQsh7tO+9NxBMkraleanlq+bbdSWOG666FwTcSMQlLEaRyWz3BUf6oE+Sukkg6ZwQvKF+ynNQxBiT2XqN+ILZoa0tYcdl4vL/AJcZ/wCOPR7/ABFxPGtn2YilruJB3xhaU2ubckAEHyqo9ft2Me51JpcDAGy4LzrjnVwWAMH/AErh8HOzupdHfHlcPB6Pp7GgyoC6pUE8gpllkLgBzxM918vbdRL9TiZJ3lZC+L7qQ4YOyw/sGRtuUjN/KY2+j7C5p2tBzagOJnC9SxuaFdrf9RoXwFa9IBLYkZMLnHU3MMh8exWWT+nMk49MifOwzjTP0++uaNO3e0VA4RjK+Qb1FjSQW6hOy8Wl1Ztcw9xkdyvHqXrvUMOgh3C14v8ATbimpMS+Qw4I1Huz7ir1d7qUMGiPC43dVeA5pqR7L5ap1B8AB5MlY/qnSXajleph+AxQ9nNk+ZX/ACj6qldl0F5LpPK5K3UyyoWg88BfPtvnCZeY7SsP1RdUkvmF3Y/jIR+jlzfLymqXR9k6/DqAndcFW8hrzK4WXbBRa45hefVruqvdBInK6cXHUeqODPyN+7PoKV1qtD80kBYMuS9jiXZnC8Vt0+nSA1FDaxAJnG618Jg8x7jLpwGStW3pcd4B2XgOuSCCDuFJrPkEO/BR4SfMfRtu3nBMQleXga1sHdeGLlzWZJysLm5c+m35tkLD2J5j2G3zmsiZPhczr0moD5XmUqpLJ1CVBq6akkytfDFGbys9CteO9b5TuFFK8fpw73Xnl8vJKza5zdUbFV40T5JHqtvi6sHEzBTF+8a2tfz2XkNqEVAqLz6kjlHjQeVntC8JgOctat84aYI3heIKhnfCp1XYyl4olLNI9l/UCHCXwub9XNYu1Ly6tWSM8LMVDnfKXiRXnZ9FUvC8AtOVgLp5pu+ZeS2qR9lJqkSNQhLxFfyLPVF44OB1wAvXtLtppzvK+QNQjlepY3IYw6jupngTY48mS6PRvupH1PlI7LznXtR1ZpBOCvPr1tdV2TEyECpDxlWsUUiJZ5M9f9a52qTkHsuSpckvk5O0rk9aHSFiahLslUsaRHlZ6Na9c3TBW1r1F4aWkrxnv1HBVMdAJlOWOLDys9CrdvdcAl2FVS4cASHYIXm6i4gyrL5pxOyNEJzZq2u4k6t1r6pFBxXngl3MLUOJZE4TSFsbsryQJ91oy4LXESuAGCO4VB+5VUCkb1KpLyQ5yFzGohGo9i/UJBcTunTq791hMCENdBwgVmr3y4ZW1KoA3TuFxvI1bqw+YAOUybN6rpIOE6NSWEHZYvk87KWOIbvCB2dVStk/hZlwFMEbzlZOd5UtMghKgs7aVYAyTgBUak0ieOFwNMYla+s4Uy2BlKikxtqnWCd06lb5jiViSQJ5Q35gSd0qCzZtQgMEbLejX0PcSd1x6oIlUTGUUgUqPQq1xoAG3ZZvuJLSJELlbUBI3wk92oADkpaIvf8AR6NOoH0nASTMorOkgEwYXJa1NMzuFVZxfVkfhJR7K8ro6qFctDhMFKnW0ueQfm7rjDt1LXkPJB3CHBMpZWeq269QPMcELi9c6f8A8WdNxaSJ3CxOoTvHClRSB5WdDK3zk/0UVHkulZh4GOUPeDp/CvUjytluMtGUeqQ07LAEuMTumHRLeU0iXJlavm3CQnMjdJxnspVJEbHeyp/oALPVBk8rnJOkAFBO0lGqBs0n5cd1bX/IZgBYTLYSmWkQiidjX1CInIHCbqmcDbhYsmMDCsPG+ZToVmpqjRuVnUdLdWwUlwKHEaIOSihOQgS0YKHOkhQDhTJSoVluPzSlqnAOEjMKUUA5h0lU505Cg90ycbJoC2PjdHqfJpnmVEmBhLlHQWVqnJQCT7IcTiMJBydBZbZlS8kO3T3SdMxGEATMukrppOLMiIXKCTvhaS7upYWN4ycqCSIl2yTipBlMLNJMzKHOwsyTIQSiwFyUwcQFO5VNIakUiifl3VF2N1jIRqyEgKBl260n5JlYCJVNd8qaGVrn3T1FvKjUhxVCL1eUKAMITomy3HCTSYlTnATb2Kmigd9JUtdpIVcKXjGAgDculsrIYOECdOUNydkIXobjqPsFDX5hN5wFOyBmrT3SByVMoJACl+yjUkFoUtMmQcKdQDRPdS05OcJiNH4KTZI3hD4xCgmIhIZoPljKZeSoEuEocY4KZLZtbPEEzmdl0PIFZsERyuGg47HddJnk+yPsewi6CfJUBx1JOJ47qWGX+yGNM6wZYSstYMycrUf8glczCAZKVdg2PdybiNQQ6NWoKH907JTGfldISAkyUAnCRO8IE2WkSpBIRqhMVmk/KPdDmy7G6zeflwhrzKEO+jSDBkImE8lpPZYOeeECNw/GYRONlmNkapTA0YNRKTjhKmZnMIeUASN0QJwnjsk7AwgCiR3UjBykkZGUCsbtwAgmCVITiZ8JIGgB+YK2kTKzIyEgYSTA0qZKzBTcVPPuqA1bsg74WfqaTBUvfnBSsdGyYknBXOKhAmUvWIzKLA2dM5UtlRrkzKkOIcMqR0amQpOYVEyFmSmIo7Iad1MwENMtQUixjKTjlAglJ3CAYauFTTAypbhvlMTORhCAZ+oIGSkj+LCAKQkJQmQDuMFNhzB3QRlIGHILKOApyRsmTOFM5CGBc/LCGfTKk/UgSJCSEwPbuiJG+QUO3CWxQxouOCpI7lGeThQ47qWUaCJzkJHDvCnkQqceyokNQJEJOI1QpmE5SK+iwd8o3PhTKAYd4QQ0VTPzE8LoLhqGVzNP1eVY+oKkKii7J8lQMPTdISkSEmP6Or1NNLREysXCdoSc7IQTCBCnOkpOPCTsuPCXBQwNQZGOyjKTf7KlVAEGfCktOqVRJ2SxBko9CG76UDACmo6NghmwJ2SQzVroZBWTsmFoSA0QstUu+yYGgkjAwpiJQ10agme6BCpnKt+VkPqlXJJQMBukdwjYoTEM7FZPfAyVbnQ0rjquLhEbKJOhpdnUHgjBT1SCCuWk7IELYuzukmDRoSQ1KUtU7hMkcbpgDzsjB2SPCQjVsmxfYyyX5QWgkIe5wdhQ5x7KWMvQNJwEvTxsECdOyMxskmMrQOyzI+aRwtNTvCnPKY2MHEKYzCMzgYTJOs4TJE8QFLXQ1U94+ygxEj8JWNFgwZQfqlIZTQAwZEImFI3KaBjkJzmVIEFKdJymJlgoUoRYqKDpKfKxZVHp9jyrFRpO6lOymWOZWVWoWuEDCb6rRicrjrVy46cBJugiuz0WkFoIKJhctCs4tDeFvqkK0J+xzIUgckp7KdRmCEFIcn7IMFuDCU4RgBJjL/hmfCWMZU5ECMIqGG4RYkJxmQCpbVDcFQCCe6zI+dTZX0djYIBQHQ8BcrahBgnC2D2ueIKd9EFxDiFo1xjCzaJc5WIGJVpkssunBKznOEE8qYl0oY0+i3mBKQqAtw6SsqrxocAuam4hsc+Fnt2PXo9CdRKZPyxysqW2VbgCwnstH2iRmcKNeokA7LOlW1VC07JZp1HHJB2U2FHQ5+loPhcNSqXEmYXYctBjhcVXBlEugXYzXcumlUD2b57LiAkStKIIqJJ0No7p+VQTuqAJZwud1T/WDQrslG04T14UzieVjUqFu4wlJ0OrNfVEwZVtM91wtcXEmVtSqxglJSBqjrlSXwQk3O+yxqVi10Jtio6CQVzvp/hFGqTIOfsrJj7pe1Y0mRADpiAh0bgwFNZw9ismPc4GVnt3RdHQ14OAVtE54hYsAgYWrnYhaIlie9o05U7OlYVzLwFqwzCV2yTU8Hus3OjMK3PMAQodnfZNjRn6rj7K2vJOdlg/ExhQahDcrNyotI6DV0vImQqDw76V5xrukrehU+bKmMx0doOd0wZB7rM1A0TCqcYWqdsmSMqgyckLMlwkrZwG5mVmDq3zlR9jiui6TtULYgAbhZtDWnG6i4qw0QrtDaLcYBIMoY6W5KybVBoid1LK0uDQoc1Y4x6Og4yVk+tJVVnnTOFzkngKm+xJG4rkCNMoXP8AMhKx6kh8kAZXS14a2TC4mwzlMF7zJj2KiL6FR2CrTczsVyvjUpjkfukZ5SsDZtYU4gDC3pXDXiOV57WlziF229NrGE8qotg0dJIOR+6zFTBMieyVVxDZC5Q4wSrboEjsa7V/+JPdpBzCxZUgqnuLgiylEum8ncjHKHOmmTuudpBEiQnqIBBSckgo0BDQ2OVL5LiQstewATJI22SUkNobphVSnWDGOVBMgSqa6Mp2hUdTHQSdisqzyKoIKdN0ySsauXY7Jtka2drXgsmDKxfV0kx+6TKn+lEmBhY1HCMqZy66BRoHVRM4Kg1NWQRPZYkDMJA6Xe6xtlNHoUasM+aVdeoGtAB3XJTqPe3SBha1GEAEQe63UuiWiGGHgzK6qbtycrk2cCtKVQN1YESjZWPWyqtfUcSFiQShxlxM7HCkEyYSsNaQy7hGsgiCZSwG53WLnHWs3J2NLo9FlWGiSFzuM1dXlYh5jcrRs7gFaKQtTujVTkdly1CRvjC0Dz6BC5H1YJBROQlE0a4bylqOrCxa+SQAtowlGQ5I6KdRxEBZVdUmUUyQcDEJVHTkhU30LWiqLoeZW5cCN1xMeNa6Gh7mOdGGqN+i9TmrlxMTiFNIPEwceVdQ6nRGyzGHYWSfdjo9FjnQJjZDnyCSYXM2o7SBmVRedzytt0Dg32TUfqeDK6aTgW+y5IiD5WmoHJwUKSFoW6rJhJr9WCcLBzslJpE4Ub9j16N9Y0nAhYPfg5CDUGlYSDyYRJ2JIACZJCtriCJKlxjCTYDpKlAlZ11HmR2WraksnlchM8cIa4z4TTaG1Z0VHkjwoY8gDSOUPMjwVnMCIRt3Y0jqbUlxWNQy5S10kREpOOU3IGh6oBBCTHRnaFBdKkE7cFR92B2EipRmVLHEAcLOiSRGIVPIBn+ytTY6pGmsnaELn9Qdv2QnuxWZ87JyZCUmAnwUCoHaZkIJlOBp2UDcIoKKD4BA3VMqOERssiBq+60fjAU3Q66OguD2wHLODoklRRHzJyYOeUN2yoooEF32Wk4ELnYfmHutW7obocUJro32Sc7M8JO/us3bpXYpKmNpEytW1JMLnaraTDkCNHkad0NJhNoBB9lmNyE0wZ0h4a1S/wCoeUmnICHj/TB5T2Y6XsTSA0hS6TiUUvoeVDvrUsQaYBWZK2qYasSkDRReTEYVtqOIglYt+taR8ypMmjU1IHlZl88q6m8cLEbpFI1BxuFTXASsnbo5PsmBZys/4iFvRA0ExlZPGXKWDVIbQQMrZjTxzsop/wDIXVbCWieyW1GkYJmeqKZHIXLUhz/K3uMVHQs2gGqJ5OUbNk6dmTTBwt6LpMHJSrNa14AECE2gDRCHKh6dmpcABH3U1SG0we66aTGmmSWiYWTmgtGFn5HZc4KrOMGJMYViu7QWjZFYBu2FEAELVejIBUlBHyFzd5Wz2tBMBZjDClZVDpuJcButH6tUThZsw4wtHZiVLZSXQiDpCl8jB2Vu+pvuorYcSmgaMneEAkGVbgNI9knfQPdVRkZnKREGeFVTdQPpKYiiC4TH3Uw4Ecgq2GWwdlT8MYOISHXRPG6G4Kpow72C1cxo04SsdGUuJ0pjfKpmarp7LI4KaYGwMtjsk6TBJ4WbTsulwGjbhT9lnIdkBVUAGykKjMqnIduqqvJdChm6btygf0QZnBQmhAq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97850" y="2452211"/>
            <a:ext cx="51674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dirty="0">
                <a:latin typeface="汉仪小隶书简" pitchFamily="49" charset="-122"/>
                <a:ea typeface="汉仪小隶书简" pitchFamily="49" charset="-122"/>
                <a:sym typeface="微软雅黑" panose="020B0503020204020204" charset="-122"/>
              </a:rPr>
              <a:t>《</a:t>
            </a:r>
            <a:r>
              <a:rPr lang="zh-CN" altLang="en-US" sz="6000" dirty="0">
                <a:latin typeface="汉仪小隶书简" pitchFamily="49" charset="-122"/>
                <a:ea typeface="汉仪小隶书简" pitchFamily="49" charset="-122"/>
                <a:sym typeface="微软雅黑" panose="020B0503020204020204" charset="-122"/>
              </a:rPr>
              <a:t>秋晚的江上</a:t>
            </a:r>
            <a:r>
              <a:rPr lang="en-US" altLang="zh-CN" sz="6000" dirty="0">
                <a:latin typeface="汉仪小隶书简" pitchFamily="49" charset="-122"/>
                <a:ea typeface="汉仪小隶书简" pitchFamily="49" charset="-122"/>
                <a:sym typeface="微软雅黑" panose="020B0503020204020204" charset="-122"/>
              </a:rPr>
              <a:t>》</a:t>
            </a:r>
            <a:endParaRPr lang="zh-CN" altLang="en-US" sz="6000" dirty="0">
              <a:latin typeface="汉仪小隶书简" pitchFamily="49" charset="-122"/>
              <a:ea typeface="汉仪小隶书简" pitchFamily="49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/>
          </a:bodyPr>
          <a:lstStyle/>
          <a:p>
            <a:endParaRPr lang="zh-CN" altLang="en-US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比一比，再组词。</a:t>
            </a:r>
            <a:endParaRPr lang="en-US" altLang="zh-CN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巢 （     ）        尽 （    ）         驮 （     ）          妆（     ）</a:t>
            </a:r>
            <a:endParaRPr lang="zh-CN" altLang="en-US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果 （     ）        尺 （    ）         驼 （     ）          壮（     ）</a:t>
            </a:r>
            <a:endParaRPr lang="zh-CN" altLang="en-US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摘抄诗歌中你喜欢的句子。</a:t>
            </a:r>
            <a:endParaRPr lang="zh-CN" altLang="en-US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en-US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en-US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en-US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887104" y="2565780"/>
            <a:ext cx="45719" cy="49131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2765720" y="2606722"/>
            <a:ext cx="45719" cy="5322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4758293" y="2647665"/>
            <a:ext cx="45719" cy="50496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6933064" y="2661313"/>
            <a:ext cx="109182" cy="54591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AutoShape 10"/>
          <p:cNvSpPr/>
          <p:nvPr/>
        </p:nvSpPr>
        <p:spPr>
          <a:xfrm>
            <a:off x="797257" y="624504"/>
            <a:ext cx="3174242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课时作业</a:t>
            </a:r>
            <a:endParaRPr lang="zh-CN" altLang="en-US" sz="4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160000" y="10960100"/>
            <a:ext cx="3429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学会本课中的生字，理解诗歌中出现的词语。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反复朗读第一首诗，说说诗中描绘了哪些景物，这些景物构成了怎样的画面。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理解第一首诗的内容，体会诗人表达的情感，培养热爱大自然的感情。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7" y="624504"/>
            <a:ext cx="3174242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课时目标</a:t>
            </a:r>
            <a:endParaRPr lang="zh-CN" altLang="en-US" sz="4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多媒体播放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《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秋晚的江上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情景视频，问学生看到了什么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引起学生思考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夕阳西下，照红了江面，晚归的鸟儿低飞在江面之上。归纳学生发言，引出所讲题目“秋晚的江上”。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AutoShape 10"/>
          <p:cNvSpPr/>
          <p:nvPr/>
        </p:nvSpPr>
        <p:spPr>
          <a:xfrm>
            <a:off x="797256" y="624504"/>
            <a:ext cx="4361597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导入新课 揭示课题</a:t>
            </a:r>
            <a:endParaRPr lang="zh-CN" altLang="en-US" sz="4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66775" y="532765"/>
            <a:ext cx="10304145" cy="3811905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简介作者</a:t>
            </a:r>
            <a:endParaRPr lang="zh-CN" altLang="en-US" sz="24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just">
              <a:lnSpc>
                <a:spcPct val="17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刘大白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(1880-1932)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中国诗人，原名金庆检，后改姓刘，名靖裔，字大白，别号白屋。浙江绍兴人，与鲁迅先生是同乡好友，现代著名诗人，文学史家。曾东渡日本，南下印尼，接受先进思想。先后在省立诸暨中学、浙江第一师范、上海复旦大学执教数十余年。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1919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年他应经亨颐之聘在浙一师与陈望道、夏丐尊、李次九一起改革国语教育，被称为“四大金刚”。后任教育部秘书、常务次长，中央政治会议秘书等职。代表作品有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《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旧梦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》《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卖布谣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等。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1931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年开始，刘大白闭门进行写作。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1932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月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13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日，刘大白静静地躺在钱塘路九号里的床上，与世长逝，享年五十三岁。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797255" y="1828165"/>
            <a:ext cx="10304145" cy="3811905"/>
          </a:xfrm>
        </p:spPr>
        <p:txBody>
          <a:bodyPr>
            <a:normAutofit/>
          </a:bodyPr>
          <a:lstStyle/>
          <a:p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范读，学生认真听准字音。</a:t>
            </a:r>
            <a:endParaRPr lang="zh-CN" altLang="en-US" sz="24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学生自由朗读诗歌。</a:t>
            </a:r>
            <a:endParaRPr lang="zh-CN" altLang="en-US" sz="24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学生带着问题默读课文。</a:t>
            </a:r>
            <a:endParaRPr lang="zh-CN" altLang="en-US" sz="24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(1)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思考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这首诗通过哪些景物描绘了秋日黄昏静谧、绚丽、和谐的景象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(2)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小组讨论交流。</a:t>
            </a:r>
            <a:endParaRPr lang="zh-CN" altLang="en-US" sz="24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归巢的鸟儿、西沉的针阳、滔滔的江水、白花花的芦苇等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5" y="624504"/>
            <a:ext cx="4416189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初读诗歌 感受文本</a:t>
            </a:r>
            <a:endParaRPr lang="zh-CN" altLang="en-US" sz="4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品读第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节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(1)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指名朗读第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节，要求用舒缓的语气，感受静谧、优美的画面。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(2)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学生带着问题品读。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问题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归巢的鸟儿为什么不顾疲倦，还要驮着偌大的夕阳回去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(3)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小组讨论交流。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鸟儿喜欢夕阳这个发光的宝贝，它要驮回去赏玩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;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鸟儿很淘气，它要试试自己的力气。这是诗人的想象，让诗有了情趣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5" y="624504"/>
            <a:ext cx="4416189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品读诗歌 感悟内涵</a:t>
            </a:r>
            <a:endParaRPr lang="zh-CN" altLang="en-US" sz="4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品读第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(1)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指名朗读第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节，要求语气轻快，读出愉悦的感觉。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(2)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学生带着问题品读。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问题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:“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头白的芦苇，也妆成一瞬的红颜了。”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换一种说法可以表述 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为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:“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一瞬间，斜阳的余晖把头白的芦苇染红了。”原句的表达好在哪里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(3)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小组讨论交流。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原句把夕阳下的芦苇比喻成盛妆的美女，生动形象，为诗歌增添了美感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男女生比赛读、指名读、开火车读。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观看视频，边想象边读。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全班齐读，熟读成诵。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6" y="624504"/>
            <a:ext cx="333801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积累背诵全诗</a:t>
            </a:r>
            <a:endParaRPr lang="zh-CN" altLang="en-US" sz="4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/>
          </a:bodyPr>
          <a:lstStyle/>
          <a:p>
            <a:endParaRPr lang="zh-CN" altLang="en-US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夕阳西下，照红了江面，晚归的鸟儿低飞在江面之上。大自然赋予了我们这么美的画卷，而且诗人刘大白用了这么优美的文字记录了下来，让我们把诗歌多读几遍吧</a:t>
            </a: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!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7" y="624504"/>
            <a:ext cx="3174242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课堂小结</a:t>
            </a:r>
            <a:endParaRPr lang="zh-CN" altLang="en-US" sz="4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" name="图片 3" descr="7229e34fcd70223b78864cf3c1f16f82_u=1922509426,3706829977&amp;fm=26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86957" y="4528356"/>
            <a:ext cx="5333267" cy="1796315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1214</Words>
  <Application>WPS 演示</Application>
  <PresentationFormat>自定义</PresentationFormat>
  <Paragraphs>65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汉仪小隶书简</vt:lpstr>
      <vt:lpstr>隶书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2021-04-17T17:20:00Z</cp:lastPrinted>
  <dcterms:created xsi:type="dcterms:W3CDTF">2021-04-17T17:20:00Z</dcterms:created>
  <dcterms:modified xsi:type="dcterms:W3CDTF">2023-10-22T07:02:24Z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BD95F72140764D57BA4C14A8DCEE86AD_12</vt:lpwstr>
  </property>
  <property fmtid="{D5CDD505-2E9C-101B-9397-08002B2CF9AE}" pid="7" name="KSOProductBuildVer">
    <vt:lpwstr>2052-12.1.0.15712</vt:lpwstr>
  </property>
</Properties>
</file>