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5" r:id="rId3"/>
  </p:sldMasterIdLst>
  <p:notesMasterIdLst>
    <p:notesMasterId r:id="rId26"/>
  </p:notesMasterIdLst>
  <p:handoutMasterIdLst>
    <p:handoutMasterId r:id="rId31"/>
  </p:handoutMasterIdLst>
  <p:sldIdLst>
    <p:sldId id="281" r:id="rId4"/>
    <p:sldId id="282" r:id="rId5"/>
    <p:sldId id="283" r:id="rId6"/>
    <p:sldId id="258" r:id="rId7"/>
    <p:sldId id="259" r:id="rId8"/>
    <p:sldId id="260" r:id="rId9"/>
    <p:sldId id="261" r:id="rId10"/>
    <p:sldId id="262" r:id="rId11"/>
    <p:sldId id="287" r:id="rId12"/>
    <p:sldId id="264" r:id="rId13"/>
    <p:sldId id="263" r:id="rId14"/>
    <p:sldId id="265" r:id="rId15"/>
    <p:sldId id="266" r:id="rId16"/>
    <p:sldId id="267" r:id="rId17"/>
    <p:sldId id="268" r:id="rId18"/>
    <p:sldId id="269" r:id="rId19"/>
    <p:sldId id="290" r:id="rId20"/>
    <p:sldId id="270" r:id="rId21"/>
    <p:sldId id="271" r:id="rId22"/>
    <p:sldId id="272" r:id="rId23"/>
    <p:sldId id="274" r:id="rId24"/>
    <p:sldId id="273" r:id="rId25"/>
    <p:sldId id="275" r:id="rId27"/>
    <p:sldId id="276" r:id="rId28"/>
    <p:sldId id="292" r:id="rId29"/>
    <p:sldId id="277" r:id="rId30"/>
  </p:sldIdLst>
  <p:sldSz cx="12192000" cy="6858000"/>
  <p:notesSz cx="7103745" cy="10234295"/>
  <p:custDataLst>
    <p:tags r:id="rId3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w.xkb1.com" initials="w" lastIdx="2" clrIdx="0"/>
  <p:cmAuthor id="2" name="作者" initials="A" lastIdx="0" clrIdx="1"/>
  <p:cmAuthor id="3" name="新课标第一网" initials="新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A9E67A"/>
    <a:srgbClr val="6BC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1146" y="-43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6" Type="http://schemas.openxmlformats.org/officeDocument/2006/relationships/tags" Target="tags/tag6.xml"/><Relationship Id="rId35" Type="http://schemas.openxmlformats.org/officeDocument/2006/relationships/commentAuthors" Target="commentAuthors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45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45" noProof="1" smtClean="0">
                <a:latin typeface="+mn-lt"/>
                <a:ea typeface="+mn-ea"/>
              </a:defRPr>
            </a:lvl1pPr>
          </a:lstStyle>
          <a:p>
            <a:fld id="{0F9B84EA-7D68-4D60-9CB1-D50884785D1C}" type="datetimeFigureOut">
              <a:rPr lang="zh-CN" altLang="en-US"/>
            </a:fld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45"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E596998-D59A-4FC2-BFA9-7D2D2861111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D6C8D182-E4C8-4120-9249-FC9774456FFA}" type="datetimeFigureOut">
              <a:rPr lang="zh-CN" altLang="en-US"/>
            </a:fld>
            <a:endParaRPr lang="zh-CN" altLang="en-US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14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1F6724D0-E5EB-4CB5-BCCD-5727C8507FA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482600" y="1279525"/>
            <a:ext cx="6140450" cy="3454400"/>
          </a:xfrm>
          <a:ln>
            <a:miter lim="800000"/>
          </a:ln>
        </p:spPr>
      </p:sp>
      <p:sp>
        <p:nvSpPr>
          <p:cNvPr id="27650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482600" y="1279525"/>
            <a:ext cx="6140450" cy="3454400"/>
          </a:xfrm>
          <a:ln>
            <a:miter lim="800000"/>
          </a:ln>
        </p:spPr>
      </p:sp>
      <p:sp>
        <p:nvSpPr>
          <p:cNvPr id="31746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0" y="271438"/>
            <a:ext cx="12192000" cy="600033"/>
            <a:chOff x="0" y="88556"/>
            <a:chExt cx="12192000" cy="600033"/>
          </a:xfrm>
        </p:grpSpPr>
        <p:grpSp>
          <p:nvGrpSpPr>
            <p:cNvPr id="9" name="组合 8"/>
            <p:cNvGrpSpPr/>
            <p:nvPr/>
          </p:nvGrpSpPr>
          <p:grpSpPr>
            <a:xfrm>
              <a:off x="856077" y="88556"/>
              <a:ext cx="2236498" cy="600033"/>
              <a:chOff x="723341" y="57838"/>
              <a:chExt cx="2236498" cy="600033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723341" y="57838"/>
                <a:ext cx="2236498" cy="400103"/>
              </a:xfrm>
              <a:prstGeom prst="rect">
                <a:avLst/>
              </a:prstGeom>
              <a:noFill/>
            </p:spPr>
            <p:txBody>
              <a:bodyPr wrap="none" lIns="91434" tIns="45717" rIns="91434" bIns="45717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点击添加相关标题</a:t>
                </a:r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723341" y="403961"/>
                <a:ext cx="2095468" cy="253910"/>
              </a:xfrm>
              <a:prstGeom prst="rect">
                <a:avLst/>
              </a:prstGeom>
              <a:noFill/>
            </p:spPr>
            <p:txBody>
              <a:bodyPr wrap="square" lIns="91434" tIns="45717" rIns="91434" bIns="45717" rtlCol="0">
                <a:spAutoFit/>
              </a:bodyPr>
              <a:lstStyle/>
              <a:p>
                <a:pPr algn="dist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ADD RELATED TITLE WORDS</a:t>
                </a:r>
                <a:endPara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0" name="任意多边形: 形状 39"/>
            <p:cNvSpPr/>
            <p:nvPr/>
          </p:nvSpPr>
          <p:spPr>
            <a:xfrm flipV="1">
              <a:off x="0" y="361870"/>
              <a:ext cx="648929" cy="184664"/>
            </a:xfrm>
            <a:custGeom>
              <a:avLst/>
              <a:gdLst>
                <a:gd name="connsiteX0" fmla="*/ 0 w 12192000"/>
                <a:gd name="connsiteY0" fmla="*/ 0 h 3429000"/>
                <a:gd name="connsiteX1" fmla="*/ 12192000 w 12192000"/>
                <a:gd name="connsiteY1" fmla="*/ 0 h 3429000"/>
                <a:gd name="connsiteX2" fmla="*/ 12192000 w 12192000"/>
                <a:gd name="connsiteY2" fmla="*/ 3429000 h 3429000"/>
                <a:gd name="connsiteX3" fmla="*/ 8705850 w 12192000"/>
                <a:gd name="connsiteY3" fmla="*/ 3429000 h 3429000"/>
                <a:gd name="connsiteX4" fmla="*/ 8640080 w 12192000"/>
                <a:gd name="connsiteY4" fmla="*/ 3429000 h 3429000"/>
                <a:gd name="connsiteX5" fmla="*/ 3551920 w 12192000"/>
                <a:gd name="connsiteY5" fmla="*/ 3429000 h 3429000"/>
                <a:gd name="connsiteX6" fmla="*/ 3486150 w 12192000"/>
                <a:gd name="connsiteY6" fmla="*/ 3429000 h 3429000"/>
                <a:gd name="connsiteX7" fmla="*/ 0 w 12192000"/>
                <a:gd name="connsiteY7" fmla="*/ 3429000 h 34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3429000">
                  <a:moveTo>
                    <a:pt x="0" y="0"/>
                  </a:moveTo>
                  <a:lnTo>
                    <a:pt x="12192000" y="0"/>
                  </a:lnTo>
                  <a:lnTo>
                    <a:pt x="12192000" y="3429000"/>
                  </a:lnTo>
                  <a:lnTo>
                    <a:pt x="8705850" y="3429000"/>
                  </a:lnTo>
                  <a:lnTo>
                    <a:pt x="8640080" y="3429000"/>
                  </a:lnTo>
                  <a:lnTo>
                    <a:pt x="3551920" y="3429000"/>
                  </a:lnTo>
                  <a:lnTo>
                    <a:pt x="348615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 flipV="1">
              <a:off x="3510116" y="361870"/>
              <a:ext cx="8681884" cy="130684"/>
            </a:xfrm>
            <a:custGeom>
              <a:avLst/>
              <a:gdLst>
                <a:gd name="connsiteX0" fmla="*/ 0 w 12192000"/>
                <a:gd name="connsiteY0" fmla="*/ 0 h 3429000"/>
                <a:gd name="connsiteX1" fmla="*/ 12192000 w 12192000"/>
                <a:gd name="connsiteY1" fmla="*/ 0 h 3429000"/>
                <a:gd name="connsiteX2" fmla="*/ 12192000 w 12192000"/>
                <a:gd name="connsiteY2" fmla="*/ 3429000 h 3429000"/>
                <a:gd name="connsiteX3" fmla="*/ 8705850 w 12192000"/>
                <a:gd name="connsiteY3" fmla="*/ 3429000 h 3429000"/>
                <a:gd name="connsiteX4" fmla="*/ 8640080 w 12192000"/>
                <a:gd name="connsiteY4" fmla="*/ 3429000 h 3429000"/>
                <a:gd name="connsiteX5" fmla="*/ 3551920 w 12192000"/>
                <a:gd name="connsiteY5" fmla="*/ 3429000 h 3429000"/>
                <a:gd name="connsiteX6" fmla="*/ 3486150 w 12192000"/>
                <a:gd name="connsiteY6" fmla="*/ 3429000 h 3429000"/>
                <a:gd name="connsiteX7" fmla="*/ 0 w 12192000"/>
                <a:gd name="connsiteY7" fmla="*/ 3429000 h 34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2000" h="3429000">
                  <a:moveTo>
                    <a:pt x="0" y="0"/>
                  </a:moveTo>
                  <a:lnTo>
                    <a:pt x="12192000" y="0"/>
                  </a:lnTo>
                  <a:lnTo>
                    <a:pt x="12192000" y="3429000"/>
                  </a:lnTo>
                  <a:lnTo>
                    <a:pt x="8705850" y="3429000"/>
                  </a:lnTo>
                  <a:lnTo>
                    <a:pt x="8640080" y="3429000"/>
                  </a:lnTo>
                  <a:lnTo>
                    <a:pt x="3551920" y="3429000"/>
                  </a:lnTo>
                  <a:lnTo>
                    <a:pt x="348615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4" name="任意多边形: 形状 39"/>
          <p:cNvSpPr/>
          <p:nvPr userDrawn="1"/>
        </p:nvSpPr>
        <p:spPr>
          <a:xfrm flipV="1">
            <a:off x="11543073" y="6128586"/>
            <a:ext cx="648929" cy="184664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8705850 w 12192000"/>
              <a:gd name="connsiteY3" fmla="*/ 3429000 h 3429000"/>
              <a:gd name="connsiteX4" fmla="*/ 8640080 w 12192000"/>
              <a:gd name="connsiteY4" fmla="*/ 3429000 h 3429000"/>
              <a:gd name="connsiteX5" fmla="*/ 3551920 w 12192000"/>
              <a:gd name="connsiteY5" fmla="*/ 3429000 h 3429000"/>
              <a:gd name="connsiteX6" fmla="*/ 3486150 w 12192000"/>
              <a:gd name="connsiteY6" fmla="*/ 3429000 h 3429000"/>
              <a:gd name="connsiteX7" fmla="*/ 0 w 12192000"/>
              <a:gd name="connsiteY7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8705850" y="3429000"/>
                </a:lnTo>
                <a:lnTo>
                  <a:pt x="8640080" y="3429000"/>
                </a:lnTo>
                <a:lnTo>
                  <a:pt x="3551920" y="3429000"/>
                </a:lnTo>
                <a:lnTo>
                  <a:pt x="348615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EA46-6839-4301-B344-DD1E7F3F1B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F61A-CFC2-4047-B072-EFFC82AF77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EA46-6839-4301-B344-DD1E7F3F1B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F61A-CFC2-4047-B072-EFFC82AF77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EA46-6839-4301-B344-DD1E7F3F1B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F61A-CFC2-4047-B072-EFFC82AF77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EA46-6839-4301-B344-DD1E7F3F1B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F61A-CFC2-4047-B072-EFFC82AF77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EA46-6839-4301-B344-DD1E7F3F1B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F61A-CFC2-4047-B072-EFFC82AF77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EA46-6839-4301-B344-DD1E7F3F1B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F61A-CFC2-4047-B072-EFFC82AF77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EA46-6839-4301-B344-DD1E7F3F1B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F61A-CFC2-4047-B072-EFFC82AF77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EA46-6839-4301-B344-DD1E7F3F1B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F61A-CFC2-4047-B072-EFFC82AF77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EA46-6839-4301-B344-DD1E7F3F1B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F61A-CFC2-4047-B072-EFFC82AF77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EA46-6839-4301-B344-DD1E7F3F1B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F61A-CFC2-4047-B072-EFFC82AF77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BEA46-6839-4301-B344-DD1E7F3F1B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F61A-CFC2-4047-B072-EFFC82AF773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1.jpeg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51456EF-EDA7-466D-90A9-97D47B7037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1A7D73ED-7EBB-4E11-B60B-79773C5177D3}" type="slidenum">
              <a:rPr lang="zh-CN" altLang="en-US" smtClean="0"/>
            </a:fld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0" y="635"/>
            <a:ext cx="12192000" cy="6856730"/>
            <a:chOff x="0" y="1"/>
            <a:chExt cx="19200" cy="10798"/>
          </a:xfrm>
        </p:grpSpPr>
        <p:pic>
          <p:nvPicPr>
            <p:cNvPr id="11" name="图片 10"/>
            <p:cNvPicPr>
              <a:picLocks noChangeAspect="1"/>
            </p:cNvPicPr>
            <p:nvPr userDrawn="1"/>
          </p:nvPicPr>
          <p:blipFill>
            <a:blip r:embed="rId17" cstate="email"/>
            <a:stretch>
              <a:fillRect/>
            </a:stretch>
          </p:blipFill>
          <p:spPr>
            <a:xfrm>
              <a:off x="0" y="1"/>
              <a:ext cx="19200" cy="10799"/>
            </a:xfrm>
            <a:prstGeom prst="rect">
              <a:avLst/>
            </a:prstGeom>
          </p:spPr>
        </p:pic>
        <p:sp>
          <p:nvSpPr>
            <p:cNvPr id="7" name="圆角矩形 6"/>
            <p:cNvSpPr/>
            <p:nvPr userDrawn="1"/>
          </p:nvSpPr>
          <p:spPr>
            <a:xfrm>
              <a:off x="579" y="454"/>
              <a:ext cx="18132" cy="9745"/>
            </a:xfrm>
            <a:prstGeom prst="roundRect">
              <a:avLst/>
            </a:prstGeom>
            <a:solidFill>
              <a:schemeClr val="bg1">
                <a:alpha val="9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9FBEA46-6839-4301-B344-DD1E7F3F1B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4D3F61A-CFC2-4047-B072-EFFC82AF773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3.png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4.png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"/>
            <a:ext cx="12192000" cy="6857998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37160" y="182880"/>
            <a:ext cx="11887200" cy="650748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文本框 8"/>
          <p:cNvSpPr txBox="1"/>
          <p:nvPr/>
        </p:nvSpPr>
        <p:spPr>
          <a:xfrm>
            <a:off x="4002471" y="1695163"/>
            <a:ext cx="7505255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5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口语交际</a:t>
            </a:r>
            <a:r>
              <a:rPr lang="zh-CN" altLang="en-US" sz="5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：我</a:t>
            </a:r>
            <a:r>
              <a:rPr lang="zh-CN" altLang="en-US" sz="5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们与环境</a:t>
            </a:r>
            <a:endParaRPr lang="zh-CN" altLang="en-US" sz="5400" b="1" kern="1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4866170" y="861717"/>
            <a:ext cx="56445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b="1" spc="3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部编</a:t>
            </a:r>
            <a:r>
              <a:rPr lang="zh-CN" sz="27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版四年级上册语文课件</a:t>
            </a:r>
            <a:endParaRPr lang="zh-CN" sz="27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09775" y="1453753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交际小贴士</a:t>
            </a:r>
            <a:endParaRPr lang="zh-CN" altLang="en-US" sz="5400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09775" y="2670810"/>
            <a:ext cx="7886700" cy="3263504"/>
          </a:xfrm>
        </p:spPr>
        <p:txBody>
          <a:bodyPr/>
          <a:lstStyle/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3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要围绕话题发表看法，不能够跑题。</a:t>
            </a:r>
            <a:endParaRPr lang="zh-CN" altLang="en-US" sz="33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3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要善于判断别人的发言是否与话题相关。</a:t>
            </a:r>
            <a:endParaRPr lang="zh-CN" altLang="en-US" sz="33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b8a11061bd61_6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916908" y="2313385"/>
            <a:ext cx="4176713" cy="249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标注 4"/>
          <p:cNvSpPr/>
          <p:nvPr/>
        </p:nvSpPr>
        <p:spPr>
          <a:xfrm>
            <a:off x="2412207" y="1257303"/>
            <a:ext cx="7466411" cy="965597"/>
          </a:xfrm>
          <a:prstGeom prst="wedgeRectCallout">
            <a:avLst>
              <a:gd name="adj1" fmla="val -49253"/>
              <a:gd name="adj2" fmla="val 7976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6BC32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581277" y="1475187"/>
            <a:ext cx="744819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/>
              <a:t>我们要经常打扫卫生，保持教室干净整洁。</a:t>
            </a:r>
            <a:endParaRPr lang="zh-CN" altLang="en-US" sz="3000"/>
          </a:p>
        </p:txBody>
      </p:sp>
      <p:sp>
        <p:nvSpPr>
          <p:cNvPr id="7" name="文本框 6"/>
          <p:cNvSpPr txBox="1"/>
          <p:nvPr/>
        </p:nvSpPr>
        <p:spPr>
          <a:xfrm>
            <a:off x="6477001" y="3182779"/>
            <a:ext cx="3182779" cy="76174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/>
            <a:r>
              <a:rPr lang="zh-CN" altLang="en-US" sz="45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汉仪大黑简" panose="02010609000101010101" charset="-122"/>
                <a:ea typeface="汉仪大黑简" panose="02010609000101010101" charset="-122"/>
                <a:sym typeface="+mn-ea"/>
              </a:rPr>
              <a:t>我们与环境</a:t>
            </a:r>
            <a:endParaRPr lang="zh-CN" altLang="en-US" sz="450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0000" endA="300" endPos="50000" dist="60007" dir="5400000" sy="-100000" algn="bl" rotWithShape="0"/>
              </a:effectLst>
              <a:latin typeface="汉仪大黑简" panose="02010609000101010101" charset="-122"/>
              <a:ea typeface="汉仪大黑简" panose="0201060900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 rot="20040000">
            <a:off x="9188768" y="1697984"/>
            <a:ext cx="2077403" cy="1084912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/>
            <a:r>
              <a:rPr lang="zh-CN" altLang="en-US" sz="66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跑题</a:t>
            </a:r>
            <a:endParaRPr lang="zh-CN" altLang="en-US" sz="66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09775" y="1453753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交际小贴士</a:t>
            </a:r>
            <a:endParaRPr lang="zh-CN" altLang="en-US" sz="5400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09775" y="2670810"/>
            <a:ext cx="7886700" cy="3263504"/>
          </a:xfrm>
        </p:spPr>
        <p:txBody>
          <a:bodyPr/>
          <a:lstStyle/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3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要围绕话题发表看法，不能够跑题。</a:t>
            </a:r>
            <a:endParaRPr lang="zh-CN" altLang="en-US" sz="33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  <a:p>
            <a:pPr marL="342900" indent="-342900" fontAlgn="auto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3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要善于判断别人的发言是否与话题相关。</a:t>
            </a:r>
            <a:endParaRPr lang="zh-CN" altLang="en-US" sz="33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009775" y="1232297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交际活动前</a:t>
            </a:r>
            <a:endParaRPr lang="zh-CN" altLang="en-US" sz="5400" noProof="1"/>
          </a:p>
        </p:txBody>
      </p:sp>
      <p:sp>
        <p:nvSpPr>
          <p:cNvPr id="5" name="文本框 4"/>
          <p:cNvSpPr txBox="1"/>
          <p:nvPr/>
        </p:nvSpPr>
        <p:spPr>
          <a:xfrm>
            <a:off x="2009775" y="2405065"/>
            <a:ext cx="7886700" cy="1315085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1.</a:t>
            </a:r>
            <a:r>
              <a:rPr lang="zh-CN" altLang="en-US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调查自己身边破坏环境的行为，比如学校里、放学路上、小区内。</a:t>
            </a:r>
            <a:endParaRPr lang="zh-CN" altLang="en-US" sz="27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9775" y="3870486"/>
            <a:ext cx="7886700" cy="1315085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2.</a:t>
            </a:r>
            <a:r>
              <a:rPr lang="zh-CN" altLang="en-US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上网搜索或者通过电视环保节目观察当前环境现状。</a:t>
            </a:r>
            <a:endParaRPr lang="zh-CN" altLang="en-US" sz="27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009775" y="1232297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交际活动时</a:t>
            </a:r>
            <a:endParaRPr lang="zh-CN" altLang="en-US" sz="5400" noProof="1"/>
          </a:p>
        </p:txBody>
      </p:sp>
      <p:sp>
        <p:nvSpPr>
          <p:cNvPr id="5" name="文本框 4"/>
          <p:cNvSpPr txBox="1"/>
          <p:nvPr/>
        </p:nvSpPr>
        <p:spPr>
          <a:xfrm>
            <a:off x="2009775" y="2405065"/>
            <a:ext cx="7886700" cy="691515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1.</a:t>
            </a:r>
            <a:r>
              <a:rPr lang="zh-CN" altLang="en-US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展示自己搜集的图片和文字资料。</a:t>
            </a:r>
            <a:endParaRPr lang="zh-CN" altLang="en-US" sz="27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9775" y="3222310"/>
            <a:ext cx="7886700" cy="691515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2.</a:t>
            </a:r>
            <a:r>
              <a:rPr lang="zh-CN" altLang="en-US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阐述自己对环保的观点和看法。</a:t>
            </a:r>
            <a:endParaRPr lang="zh-CN" altLang="en-US" sz="27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09775" y="4044317"/>
            <a:ext cx="7886700" cy="1315745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3.</a:t>
            </a:r>
            <a:r>
              <a:rPr lang="zh-CN" altLang="en-US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善于听取别人的意见，和自己类似的观点不必重复阐述，阐述不明的及时提问或补充自己的看法。</a:t>
            </a:r>
            <a:endParaRPr lang="zh-CN" altLang="en-US" sz="27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009775" y="1232297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团体分工</a:t>
            </a:r>
            <a:endParaRPr lang="zh-CN" altLang="en-US" sz="5400" noProof="1"/>
          </a:p>
        </p:txBody>
      </p:sp>
      <p:pic>
        <p:nvPicPr>
          <p:cNvPr id="20482" name="图片 1" descr="5d6f23cc1cf11_610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50333" y="2438403"/>
            <a:ext cx="1479947" cy="14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图片 2" descr="5d6f23cc1cf11_610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93405" y="2426494"/>
            <a:ext cx="1481139" cy="14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图片 6" descr="5d6f23cc1cf11_610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38888" y="2438403"/>
            <a:ext cx="1479947" cy="14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图片 7" descr="5d6f23cc1cf11_610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7935" y="2426494"/>
            <a:ext cx="1481139" cy="148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文本框 8"/>
          <p:cNvSpPr txBox="1">
            <a:spLocks noChangeArrowheads="1"/>
          </p:cNvSpPr>
          <p:nvPr/>
        </p:nvSpPr>
        <p:spPr bwMode="auto">
          <a:xfrm>
            <a:off x="2940844" y="3907633"/>
            <a:ext cx="898923" cy="900246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/>
              <a:t>搜集</a:t>
            </a:r>
            <a:endParaRPr lang="zh-CN" altLang="en-US" sz="2700"/>
          </a:p>
          <a:p>
            <a:pPr algn="ctr"/>
            <a:r>
              <a:rPr lang="zh-CN" altLang="en-US" sz="2700"/>
              <a:t>材料</a:t>
            </a:r>
            <a:endParaRPr lang="zh-CN" altLang="en-US" sz="2700"/>
          </a:p>
        </p:txBody>
      </p:sp>
      <p:sp>
        <p:nvSpPr>
          <p:cNvPr id="20487" name="文本框 10"/>
          <p:cNvSpPr txBox="1">
            <a:spLocks noChangeArrowheads="1"/>
          </p:cNvSpPr>
          <p:nvPr/>
        </p:nvSpPr>
        <p:spPr bwMode="auto">
          <a:xfrm>
            <a:off x="4683921" y="3918348"/>
            <a:ext cx="900113" cy="900246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/>
              <a:t>整理</a:t>
            </a:r>
            <a:endParaRPr lang="zh-CN" altLang="en-US" sz="2700"/>
          </a:p>
          <a:p>
            <a:pPr algn="ctr"/>
            <a:r>
              <a:rPr lang="zh-CN" altLang="en-US" sz="2700"/>
              <a:t>材料</a:t>
            </a:r>
            <a:endParaRPr lang="zh-CN" altLang="en-US" sz="2700"/>
          </a:p>
        </p:txBody>
      </p:sp>
      <p:sp>
        <p:nvSpPr>
          <p:cNvPr id="20488" name="文本框 11"/>
          <p:cNvSpPr txBox="1">
            <a:spLocks noChangeArrowheads="1"/>
          </p:cNvSpPr>
          <p:nvPr/>
        </p:nvSpPr>
        <p:spPr bwMode="auto">
          <a:xfrm>
            <a:off x="6629400" y="3918348"/>
            <a:ext cx="898923" cy="900246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/>
              <a:t>概括</a:t>
            </a:r>
            <a:endParaRPr lang="zh-CN" altLang="en-US" sz="2700"/>
          </a:p>
          <a:p>
            <a:pPr algn="ctr"/>
            <a:r>
              <a:rPr lang="zh-CN" altLang="en-US" sz="2700"/>
              <a:t>中心</a:t>
            </a:r>
            <a:endParaRPr lang="zh-CN" altLang="en-US" sz="2700"/>
          </a:p>
        </p:txBody>
      </p:sp>
      <p:sp>
        <p:nvSpPr>
          <p:cNvPr id="20489" name="文本框 12"/>
          <p:cNvSpPr txBox="1">
            <a:spLocks noChangeArrowheads="1"/>
          </p:cNvSpPr>
          <p:nvPr/>
        </p:nvSpPr>
        <p:spPr bwMode="auto">
          <a:xfrm>
            <a:off x="8528449" y="3907633"/>
            <a:ext cx="900113" cy="900246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/>
              <a:t>发言总结</a:t>
            </a:r>
            <a:endParaRPr lang="zh-CN" altLang="en-US" sz="27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009775" y="1232297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结束语</a:t>
            </a:r>
            <a:endParaRPr lang="zh-CN" altLang="en-US" sz="5400" noProof="1"/>
          </a:p>
        </p:txBody>
      </p:sp>
      <p:sp>
        <p:nvSpPr>
          <p:cNvPr id="21506" name="文本框 1"/>
          <p:cNvSpPr txBox="1">
            <a:spLocks noChangeArrowheads="1"/>
          </p:cNvSpPr>
          <p:nvPr/>
        </p:nvSpPr>
        <p:spPr bwMode="auto">
          <a:xfrm>
            <a:off x="2240757" y="2450307"/>
            <a:ext cx="7886700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/>
              <a:t>记录人根据交际内容进行总结发言，说出自己的观点和收获。对此活动的收获。要落实到平时的行为中。</a:t>
            </a:r>
            <a:endParaRPr lang="zh-CN" altLang="en-US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24"/>
            <a:ext cx="12192000" cy="685735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37160" y="182880"/>
            <a:ext cx="11887200" cy="650748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45" name="MH_Entry_1"/>
          <p:cNvSpPr/>
          <p:nvPr>
            <p:custDataLst>
              <p:tags r:id="rId2"/>
            </p:custDataLst>
          </p:nvPr>
        </p:nvSpPr>
        <p:spPr>
          <a:xfrm>
            <a:off x="1470426" y="3100618"/>
            <a:ext cx="4044847" cy="101566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 algn="ctr">
              <a:defRPr/>
            </a:pPr>
            <a:r>
              <a:rPr lang="zh-CN" altLang="en-US" sz="6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新知探究</a:t>
            </a:r>
            <a:endParaRPr lang="zh-CN" alt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445025" y="1933636"/>
            <a:ext cx="2286000" cy="769441"/>
            <a:chOff x="6613525" y="2933394"/>
            <a:chExt cx="2286000" cy="769441"/>
          </a:xfrm>
        </p:grpSpPr>
        <p:sp>
          <p:nvSpPr>
            <p:cNvPr id="49" name="矩形 48"/>
            <p:cNvSpPr/>
            <p:nvPr/>
          </p:nvSpPr>
          <p:spPr>
            <a:xfrm>
              <a:off x="6638925" y="3052762"/>
              <a:ext cx="2146300" cy="5476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613525" y="2933394"/>
              <a:ext cx="2286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cs typeface="+mn-ea"/>
                  <a:sym typeface="+mn-lt"/>
                </a:rPr>
                <a:t>Part 03</a:t>
              </a:r>
              <a:endParaRPr lang="en-US" altLang="zh-CN" sz="4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65509" y="313525"/>
            <a:ext cx="6096012" cy="60960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45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152651" y="2931319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优秀讨论的范例</a:t>
            </a:r>
            <a:endParaRPr lang="zh-CN" altLang="en-US" sz="5400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标注 3"/>
          <p:cNvSpPr/>
          <p:nvPr/>
        </p:nvSpPr>
        <p:spPr>
          <a:xfrm>
            <a:off x="2601516" y="1178719"/>
            <a:ext cx="7121128" cy="3611166"/>
          </a:xfrm>
          <a:prstGeom prst="wedgeRoundRectCallout">
            <a:avLst>
              <a:gd name="adj1" fmla="val -49692"/>
              <a:gd name="adj2" fmla="val 70192"/>
              <a:gd name="adj3" fmla="val 1666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A9E67A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878933" y="1426370"/>
            <a:ext cx="6566297" cy="31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117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300"/>
              <a:t>以往我总觉得环境问题离自己的生活很远，通过调查才发现来破坏环境、污染环境的事例在身边比比皆是。</a:t>
            </a:r>
            <a:endParaRPr lang="zh-CN" altLang="en-US" sz="3300"/>
          </a:p>
        </p:txBody>
      </p:sp>
      <p:pic>
        <p:nvPicPr>
          <p:cNvPr id="7" name="图片 6" descr="5a18671bee4ed_6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207635" y="3911602"/>
            <a:ext cx="5796280" cy="2520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bldLvl="0" animBg="1"/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313"/>
            <a:ext cx="12192000" cy="685735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37160" y="182880"/>
            <a:ext cx="11887200" cy="650748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5" name="MH_Others_2"/>
          <p:cNvSpPr txBox="1"/>
          <p:nvPr>
            <p:custDataLst>
              <p:tags r:id="rId2"/>
            </p:custDataLst>
          </p:nvPr>
        </p:nvSpPr>
        <p:spPr>
          <a:xfrm>
            <a:off x="4233546" y="951232"/>
            <a:ext cx="4315460" cy="861774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algn="dist">
              <a:lnSpc>
                <a:spcPct val="140000"/>
              </a:lnSpc>
              <a:defRPr/>
            </a:pPr>
            <a:r>
              <a:rPr lang="en-US" altLang="zh-CN" sz="4000" b="1" spc="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CONTENTS</a:t>
            </a:r>
            <a:endParaRPr lang="zh-CN" altLang="en-US" sz="4000" b="1" spc="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528901" y="3013979"/>
            <a:ext cx="2297931" cy="552521"/>
            <a:chOff x="6238875" y="1685854"/>
            <a:chExt cx="2297931" cy="552521"/>
          </a:xfrm>
        </p:grpSpPr>
        <p:sp>
          <p:nvSpPr>
            <p:cNvPr id="22" name="文本框 21"/>
            <p:cNvSpPr txBox="1"/>
            <p:nvPr/>
          </p:nvSpPr>
          <p:spPr>
            <a:xfrm>
              <a:off x="6915849" y="1685854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情境导入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238875" y="1704975"/>
              <a:ext cx="533400" cy="533400"/>
              <a:chOff x="6238875" y="1704975"/>
              <a:chExt cx="533400" cy="53340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6238875" y="1704975"/>
                <a:ext cx="533400" cy="5334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6278370" y="1778617"/>
                <a:ext cx="474855" cy="3730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600" b="0" i="0" u="none" strike="noStrike" kern="1200" cap="none" spc="0" normalizeH="0" baseline="0" noProof="0" dirty="0"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01</a:t>
                </a:r>
                <a:endParaRPr kumimoji="0" lang="en-US" altLang="zh-CN" sz="1600" b="0" i="0" u="none" strike="noStrike" kern="1200" cap="none" spc="0" normalizeH="0" baseline="0" noProof="0" dirty="0"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2528902" y="3979179"/>
            <a:ext cx="2304343" cy="552521"/>
            <a:chOff x="6238875" y="2651054"/>
            <a:chExt cx="2304342" cy="552521"/>
          </a:xfrm>
        </p:grpSpPr>
        <p:sp>
          <p:nvSpPr>
            <p:cNvPr id="29" name="文本框 28"/>
            <p:cNvSpPr txBox="1"/>
            <p:nvPr/>
          </p:nvSpPr>
          <p:spPr>
            <a:xfrm>
              <a:off x="6915849" y="2651054"/>
              <a:ext cx="16273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初读感知</a:t>
              </a:r>
              <a:endPara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6238875" y="2670175"/>
              <a:ext cx="533400" cy="533400"/>
              <a:chOff x="6238875" y="2670175"/>
              <a:chExt cx="533400" cy="533400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6238875" y="2670175"/>
                <a:ext cx="533400" cy="5334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6278370" y="2750349"/>
                <a:ext cx="474855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600" b="0" i="0" u="none" strike="noStrike" kern="1200" cap="none" spc="0" normalizeH="0" baseline="0" noProof="0" dirty="0"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02</a:t>
                </a:r>
                <a:endParaRPr kumimoji="0" lang="en-US" altLang="zh-CN" sz="1600" b="0" i="0" u="none" strike="noStrike" kern="1200" cap="none" spc="0" normalizeH="0" baseline="0" noProof="0" dirty="0"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390864" y="3013979"/>
            <a:ext cx="2304343" cy="552521"/>
            <a:chOff x="6238875" y="3616254"/>
            <a:chExt cx="2304342" cy="552521"/>
          </a:xfrm>
        </p:grpSpPr>
        <p:sp>
          <p:nvSpPr>
            <p:cNvPr id="36" name="文本框 35"/>
            <p:cNvSpPr txBox="1"/>
            <p:nvPr/>
          </p:nvSpPr>
          <p:spPr>
            <a:xfrm>
              <a:off x="6915849" y="3616254"/>
              <a:ext cx="16273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新知探究</a:t>
              </a:r>
              <a:endPara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6238875" y="3635375"/>
              <a:ext cx="533400" cy="533400"/>
              <a:chOff x="6238875" y="3635375"/>
              <a:chExt cx="533400" cy="53340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6238875" y="3635375"/>
                <a:ext cx="533400" cy="5334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6278370" y="3715549"/>
                <a:ext cx="474855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600" b="0" i="0" u="none" strike="noStrike" kern="1200" cap="none" spc="0" normalizeH="0" baseline="0" noProof="0" dirty="0"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03</a:t>
                </a:r>
                <a:endParaRPr kumimoji="0" lang="en-US" altLang="zh-CN" sz="1600" b="0" i="0" u="none" strike="noStrike" kern="1200" cap="none" spc="0" normalizeH="0" baseline="0" noProof="0" dirty="0"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6390864" y="3979132"/>
            <a:ext cx="2304343" cy="552568"/>
            <a:chOff x="6238875" y="4581407"/>
            <a:chExt cx="2304342" cy="552568"/>
          </a:xfrm>
        </p:grpSpPr>
        <p:sp>
          <p:nvSpPr>
            <p:cNvPr id="43" name="文本框 42"/>
            <p:cNvSpPr txBox="1"/>
            <p:nvPr/>
          </p:nvSpPr>
          <p:spPr>
            <a:xfrm>
              <a:off x="6915849" y="4581407"/>
              <a:ext cx="16273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拓展延伸</a:t>
              </a:r>
              <a:endPara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6238875" y="4600575"/>
              <a:ext cx="533400" cy="533400"/>
              <a:chOff x="6238875" y="4600575"/>
              <a:chExt cx="533400" cy="533400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6238875" y="4600575"/>
                <a:ext cx="533400" cy="5334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6278370" y="4680749"/>
                <a:ext cx="474855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4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600" b="0" i="0" u="none" strike="noStrike" kern="1200" cap="none" spc="0" normalizeH="0" baseline="0" noProof="0" dirty="0">
                    <a:solidFill>
                      <a:schemeClr val="bg1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04</a:t>
                </a:r>
                <a:endParaRPr kumimoji="0" lang="en-US" altLang="zh-CN" sz="1600" b="0" i="0" u="none" strike="noStrike" kern="1200" cap="none" spc="0" normalizeH="0" baseline="0" noProof="0" dirty="0"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/>
          <a:srcRect r="-2330"/>
          <a:stretch>
            <a:fillRect/>
          </a:stretch>
        </p:blipFill>
        <p:spPr>
          <a:xfrm>
            <a:off x="1460500" y="282575"/>
            <a:ext cx="9250680" cy="23190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标注 3"/>
          <p:cNvSpPr/>
          <p:nvPr/>
        </p:nvSpPr>
        <p:spPr>
          <a:xfrm>
            <a:off x="2601516" y="1178719"/>
            <a:ext cx="7121128" cy="3611166"/>
          </a:xfrm>
          <a:prstGeom prst="wedgeRoundRectCallout">
            <a:avLst>
              <a:gd name="adj1" fmla="val -49692"/>
              <a:gd name="adj2" fmla="val 70192"/>
              <a:gd name="adj3" fmla="val 16667"/>
            </a:avLst>
          </a:prstGeom>
          <a:solidFill>
            <a:srgbClr val="A9E6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878933" y="1426369"/>
            <a:ext cx="6566297" cy="31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117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300"/>
              <a:t>不但在我们的学校里，我生活在小区里也是。有人随处乱扔垃圾，甚至电梯里、走廊上都有垃圾，严重破坏了人们的生活环境。</a:t>
            </a:r>
            <a:endParaRPr lang="zh-CN" altLang="en-US" sz="3300"/>
          </a:p>
        </p:txBody>
      </p:sp>
      <p:pic>
        <p:nvPicPr>
          <p:cNvPr id="2" name="图片 1" descr="146042361718133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825355" y="1426369"/>
            <a:ext cx="6540103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20181105095312_20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1296" y="2083594"/>
            <a:ext cx="6538913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14684774019895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26545" y="1988344"/>
            <a:ext cx="6538913" cy="3923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bldLvl="0" animBg="1"/>
      <p:bldP spid="5" grpId="0"/>
      <p:bldP spid="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标注 3"/>
          <p:cNvSpPr/>
          <p:nvPr/>
        </p:nvSpPr>
        <p:spPr>
          <a:xfrm>
            <a:off x="2601516" y="1178719"/>
            <a:ext cx="7121128" cy="3611166"/>
          </a:xfrm>
          <a:prstGeom prst="wedgeRoundRectCallout">
            <a:avLst>
              <a:gd name="adj1" fmla="val -49692"/>
              <a:gd name="adj2" fmla="val 70192"/>
              <a:gd name="adj3" fmla="val 1666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A9E67A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878933" y="1426369"/>
            <a:ext cx="6566297" cy="3115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1176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300" dirty="0"/>
              <a:t>首先要做到自己不破坏环境，不乱扔垃圾</a:t>
            </a:r>
            <a:r>
              <a:rPr lang="zh-CN" altLang="en-US" sz="3300" dirty="0" smtClean="0"/>
              <a:t>。</a:t>
            </a:r>
            <a:endParaRPr lang="en-US" altLang="zh-CN" sz="3300" dirty="0" smtClean="0"/>
          </a:p>
          <a:p>
            <a:pPr>
              <a:lnSpc>
                <a:spcPct val="150000"/>
              </a:lnSpc>
            </a:pPr>
            <a:r>
              <a:rPr lang="zh-CN" altLang="en-US" sz="3300" dirty="0" smtClean="0"/>
              <a:t>其</a:t>
            </a:r>
            <a:r>
              <a:rPr lang="zh-CN" altLang="en-US" sz="3300" dirty="0"/>
              <a:t>次还要提醒周围的同学保护环境。</a:t>
            </a:r>
            <a:endParaRPr lang="zh-CN" altLang="en-US" sz="3300" dirty="0"/>
          </a:p>
        </p:txBody>
      </p:sp>
      <p:pic>
        <p:nvPicPr>
          <p:cNvPr id="6" name="图片 5" descr="59fbf7d63affb_6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494985" y="3813572"/>
            <a:ext cx="1882379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/>
          <p:nvPr/>
        </p:nvSpPr>
        <p:spPr>
          <a:xfrm rot="20040000">
            <a:off x="5874546" y="4176231"/>
            <a:ext cx="3930015" cy="1084912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/>
            <a:r>
              <a:rPr lang="zh-CN" altLang="en-US" sz="66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及时禁止</a:t>
            </a:r>
            <a:endParaRPr lang="zh-CN" altLang="en-US" sz="66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bldLvl="0" animBg="1"/>
      <p:bldP spid="5" grpId="0"/>
      <p:bldP spid="5" grpId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55007" y="2220516"/>
            <a:ext cx="8127207" cy="2561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914400" indent="-9144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  <a:buFont typeface="Arial Black" panose="020B0A04020102020204" pitchFamily="34" charset="0"/>
              <a:buAutoNum type="arabicPeriod"/>
            </a:pPr>
            <a:r>
              <a:rPr lang="zh-CN" altLang="en-US" sz="3600"/>
              <a:t>不乱扔废旧电池</a:t>
            </a:r>
            <a:endParaRPr lang="zh-CN" altLang="en-US" sz="3600"/>
          </a:p>
          <a:p>
            <a:pPr>
              <a:lnSpc>
                <a:spcPct val="150000"/>
              </a:lnSpc>
              <a:buFont typeface="Arial Black" panose="020B0A04020102020204" pitchFamily="34" charset="0"/>
              <a:buAutoNum type="arabicPeriod"/>
            </a:pPr>
            <a:r>
              <a:rPr lang="zh-CN" altLang="en-US" sz="3600"/>
              <a:t>注意节约用水</a:t>
            </a:r>
            <a:endParaRPr lang="zh-CN" altLang="en-US" sz="3600"/>
          </a:p>
          <a:p>
            <a:pPr>
              <a:lnSpc>
                <a:spcPct val="150000"/>
              </a:lnSpc>
              <a:buFont typeface="Arial Black" panose="020B0A04020102020204" pitchFamily="34" charset="0"/>
              <a:buAutoNum type="arabicPeriod"/>
            </a:pPr>
            <a:r>
              <a:rPr lang="zh-CN" altLang="en-US" sz="3600"/>
              <a:t>节约用电</a:t>
            </a:r>
            <a:endParaRPr lang="zh-CN" altLang="en-US" sz="3600"/>
          </a:p>
        </p:txBody>
      </p:sp>
      <p:pic>
        <p:nvPicPr>
          <p:cNvPr id="6" name="图片 5" descr="5bdbf99b56685_610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61686" y="1991916"/>
            <a:ext cx="1775223" cy="177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59017090124b0_6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86464" y="3667127"/>
            <a:ext cx="2115741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5bbdd205be41e_61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86463" y="1306116"/>
            <a:ext cx="1775223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032478" y="3153967"/>
            <a:ext cx="8127207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/>
              <a:t>一个人的力量是渺小的，我们要带动自己周围的人一起保护环境，把环保意识传递给身边每一个人。</a:t>
            </a:r>
            <a:endParaRPr lang="zh-CN" altLang="en-US" sz="360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137174" y="881064"/>
            <a:ext cx="8127207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/>
              <a:t>发现排污系统不完善的工厂时，随意砍伐树木等违法行为时，要及时向监管部门反映。</a:t>
            </a:r>
            <a:endParaRPr lang="zh-CN" altLang="en-US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4" grpId="0"/>
      <p:bldP spid="4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055021" y="1709739"/>
            <a:ext cx="7937897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FF0000"/>
                </a:solidFill>
                <a:latin typeface="方正粗倩简体" panose="03000509000000000000" charset="-122"/>
                <a:ea typeface="方正粗倩简体" panose="03000509000000000000" charset="-122"/>
              </a:rPr>
              <a:t>从身边做起，从小事做起，保护环境人人有责。</a:t>
            </a:r>
            <a:endParaRPr lang="zh-CN" altLang="en-US" sz="3000">
              <a:solidFill>
                <a:srgbClr val="FF0000"/>
              </a:solidFill>
              <a:latin typeface="方正粗倩简体" panose="03000509000000000000" charset="-122"/>
              <a:ea typeface="方正粗倩简体" panose="03000509000000000000" charset="-122"/>
            </a:endParaRPr>
          </a:p>
        </p:txBody>
      </p:sp>
      <p:pic>
        <p:nvPicPr>
          <p:cNvPr id="5" name="图片 4" descr="5c19e080eac01_610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38626" y="2049066"/>
            <a:ext cx="3714751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24"/>
            <a:ext cx="12192000" cy="685735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37160" y="182880"/>
            <a:ext cx="11887200" cy="650748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45" name="MH_Entry_1"/>
          <p:cNvSpPr/>
          <p:nvPr>
            <p:custDataLst>
              <p:tags r:id="rId2"/>
            </p:custDataLst>
          </p:nvPr>
        </p:nvSpPr>
        <p:spPr>
          <a:xfrm>
            <a:off x="1470426" y="3100618"/>
            <a:ext cx="4044847" cy="101566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拓展延伸</a:t>
            </a:r>
            <a:endParaRPr lang="zh-CN" alt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445025" y="1933636"/>
            <a:ext cx="2286000" cy="769441"/>
            <a:chOff x="6613525" y="2933394"/>
            <a:chExt cx="2286000" cy="769441"/>
          </a:xfrm>
        </p:grpSpPr>
        <p:sp>
          <p:nvSpPr>
            <p:cNvPr id="49" name="矩形 48"/>
            <p:cNvSpPr/>
            <p:nvPr/>
          </p:nvSpPr>
          <p:spPr>
            <a:xfrm>
              <a:off x="6638925" y="3052762"/>
              <a:ext cx="2146300" cy="5476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613525" y="2933394"/>
              <a:ext cx="2286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cs typeface="+mn-ea"/>
                  <a:sym typeface="+mn-lt"/>
                </a:rPr>
                <a:t>Part 04</a:t>
              </a:r>
              <a:endParaRPr lang="en-US" altLang="zh-CN" sz="4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65509" y="313525"/>
            <a:ext cx="6096012" cy="60960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45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816895" y="1889525"/>
            <a:ext cx="9098755" cy="3608680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300" dirty="0"/>
              <a:t>1.不乱扔垃圾，不随地吐痰,保持周围环境清洁。</a:t>
            </a:r>
            <a:endParaRPr lang="zh-CN" altLang="en-US" sz="2300" dirty="0"/>
          </a:p>
          <a:p>
            <a:r>
              <a:rPr lang="zh-CN" altLang="en-US" sz="2300" dirty="0"/>
              <a:t>2.爱护花草树木，不折枝摘花，不胡刻乱画。</a:t>
            </a:r>
            <a:endParaRPr lang="zh-CN" altLang="en-US" sz="2300" dirty="0"/>
          </a:p>
          <a:p>
            <a:r>
              <a:rPr lang="zh-CN" altLang="en-US" sz="2300" dirty="0"/>
              <a:t>3.节约用水，节约用电。</a:t>
            </a:r>
            <a:r>
              <a:rPr lang="zh-CN" altLang="en-US" sz="2100" dirty="0"/>
              <a:t>随手</a:t>
            </a:r>
            <a:r>
              <a:rPr lang="zh-CN" altLang="en-US" sz="2300" dirty="0"/>
              <a:t>关闭水龙头，随手关灯。</a:t>
            </a:r>
            <a:endParaRPr lang="zh-CN" altLang="en-US" sz="2300" dirty="0"/>
          </a:p>
          <a:p>
            <a:r>
              <a:rPr lang="zh-CN" altLang="en-US" sz="2300" dirty="0"/>
              <a:t>4.宠物随地大小便后要及时收拾干净。</a:t>
            </a:r>
            <a:endParaRPr lang="zh-CN" altLang="en-US" sz="2300" dirty="0"/>
          </a:p>
          <a:p>
            <a:r>
              <a:rPr lang="zh-CN" altLang="en-US" sz="2300" dirty="0"/>
              <a:t>5.垃圾分类处理，分别扔到“可回收”和“不可回收”垃圾箱内。</a:t>
            </a:r>
            <a:endParaRPr lang="zh-CN" altLang="en-US" sz="2300" dirty="0"/>
          </a:p>
          <a:p>
            <a:r>
              <a:rPr lang="zh-CN" altLang="en-US" sz="2300" dirty="0"/>
              <a:t>6.近距离出行尽量选择步行或骑自行车，远途出行尽量选择公共交通。</a:t>
            </a:r>
            <a:endParaRPr lang="zh-CN" altLang="en-US" sz="2300" dirty="0"/>
          </a:p>
          <a:p>
            <a:r>
              <a:rPr lang="zh-CN" altLang="en-US" sz="2300" dirty="0"/>
              <a:t>7.私家车出行时避开车辆高峰期。堵车时间长时可提醒父母媳火。</a:t>
            </a:r>
            <a:endParaRPr lang="zh-CN" altLang="en-US" sz="2300" dirty="0"/>
          </a:p>
          <a:p>
            <a:r>
              <a:rPr lang="zh-CN" altLang="en-US" sz="2300" dirty="0"/>
              <a:t>8</a:t>
            </a:r>
            <a:r>
              <a:rPr lang="en-US" altLang="zh-CN" sz="2300" dirty="0"/>
              <a:t>.</a:t>
            </a:r>
            <a:r>
              <a:rPr lang="zh-CN" altLang="en-US" sz="2300" dirty="0"/>
              <a:t>外出就餐自带筷子，不用一次性筷子。</a:t>
            </a:r>
            <a:endParaRPr lang="zh-CN" altLang="en-US" sz="2300" dirty="0"/>
          </a:p>
          <a:p>
            <a:r>
              <a:rPr lang="zh-CN" altLang="en-US" sz="2300" dirty="0"/>
              <a:t>9</a:t>
            </a:r>
            <a:r>
              <a:rPr lang="en-US" altLang="zh-CN" sz="2300" dirty="0"/>
              <a:t>.</a:t>
            </a:r>
            <a:r>
              <a:rPr lang="zh-CN" altLang="en-US" sz="2300" dirty="0"/>
              <a:t>节约用纸，节假日不送贺卡。</a:t>
            </a:r>
            <a:endParaRPr lang="zh-CN" altLang="en-US" sz="2300" dirty="0"/>
          </a:p>
          <a:p>
            <a:r>
              <a:rPr lang="zh-CN" altLang="en-US" sz="2300" dirty="0"/>
              <a:t>10</a:t>
            </a:r>
            <a:r>
              <a:rPr lang="en-US" altLang="zh-CN" sz="2300" dirty="0"/>
              <a:t>.</a:t>
            </a:r>
            <a:r>
              <a:rPr lang="zh-CN" altLang="en-US" sz="2300" dirty="0"/>
              <a:t>遇到破坏环境、污染环境的行为及时向监管部门反映。</a:t>
            </a:r>
            <a:endParaRPr lang="zh-CN" altLang="en-US" sz="2300" dirty="0"/>
          </a:p>
        </p:txBody>
      </p:sp>
      <p:sp>
        <p:nvSpPr>
          <p:cNvPr id="5" name="文本框 4"/>
          <p:cNvSpPr txBox="1"/>
          <p:nvPr/>
        </p:nvSpPr>
        <p:spPr>
          <a:xfrm>
            <a:off x="4462464" y="1170146"/>
            <a:ext cx="3267075" cy="484748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/>
            <a:r>
              <a:rPr lang="zh-CN" altLang="en-US" sz="27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</a:rPr>
              <a:t>保护环境十条小建议</a:t>
            </a:r>
            <a:endParaRPr lang="zh-CN" altLang="en-US" sz="27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24"/>
            <a:ext cx="12192000" cy="685735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37160" y="182880"/>
            <a:ext cx="11887200" cy="650748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45" name="MH_Entry_1"/>
          <p:cNvSpPr/>
          <p:nvPr>
            <p:custDataLst>
              <p:tags r:id="rId2"/>
            </p:custDataLst>
          </p:nvPr>
        </p:nvSpPr>
        <p:spPr>
          <a:xfrm>
            <a:off x="1470426" y="3100618"/>
            <a:ext cx="4044847" cy="101566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情境导入</a:t>
            </a:r>
            <a:endParaRPr lang="zh-CN" alt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445025" y="1933637"/>
            <a:ext cx="2286000" cy="769441"/>
            <a:chOff x="6613525" y="2933394"/>
            <a:chExt cx="2286000" cy="769441"/>
          </a:xfrm>
        </p:grpSpPr>
        <p:sp>
          <p:nvSpPr>
            <p:cNvPr id="49" name="矩形 48"/>
            <p:cNvSpPr/>
            <p:nvPr/>
          </p:nvSpPr>
          <p:spPr>
            <a:xfrm>
              <a:off x="6638925" y="3052762"/>
              <a:ext cx="2146300" cy="5476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613525" y="2933394"/>
              <a:ext cx="2286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cs typeface="+mn-ea"/>
                  <a:sym typeface="+mn-lt"/>
                </a:rPr>
                <a:t>Part 01</a:t>
              </a:r>
              <a:endParaRPr lang="en-US" altLang="zh-CN" sz="4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65509" y="313525"/>
            <a:ext cx="6096012" cy="60960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4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09775" y="1453753"/>
            <a:ext cx="7886700" cy="994172"/>
          </a:xfrm>
        </p:spPr>
        <p:txBody>
          <a:bodyPr/>
          <a:lstStyle/>
          <a:p>
            <a:pPr algn="ctr" fontAlgn="auto"/>
            <a:r>
              <a:rPr lang="zh-CN" altLang="en-US" sz="5400" noProof="1"/>
              <a:t>交际小贴士</a:t>
            </a:r>
            <a:endParaRPr lang="zh-CN" altLang="en-US" sz="5400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57401" y="2737246"/>
            <a:ext cx="7886700" cy="3263504"/>
          </a:xfrm>
        </p:spPr>
        <p:txBody>
          <a:bodyPr/>
          <a:lstStyle/>
          <a:p>
            <a:pPr marL="342900" indent="-342900" fontAlgn="auto">
              <a:buFont typeface="+mj-lt"/>
              <a:buAutoNum type="arabicPeriod"/>
            </a:pPr>
            <a:r>
              <a:rPr lang="zh-CN" altLang="en-US" sz="33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一是要围绕话题发表看法，不能够跑题。</a:t>
            </a:r>
            <a:endParaRPr lang="zh-CN" altLang="en-US" sz="33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59b004bf80ac7_610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472929" y="1396604"/>
            <a:ext cx="2064544" cy="2064544"/>
          </a:xfrm>
        </p:spPr>
      </p:pic>
      <p:pic>
        <p:nvPicPr>
          <p:cNvPr id="5" name="图片 4" descr="10444376_180006224171_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87179" y="3600452"/>
            <a:ext cx="2472928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732735" y="1745458"/>
            <a:ext cx="5403056" cy="33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/>
              <a:t>要注意随手关灯，尽量选择低能耗、节能产品，不用电器的时候要切断或者关掉。</a:t>
            </a:r>
            <a:endParaRPr lang="zh-CN" altLang="en-US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5a18c95f9f86f_610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716883" y="2231234"/>
            <a:ext cx="3003947" cy="2527697"/>
          </a:xfrm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720830" y="1462088"/>
            <a:ext cx="5404247" cy="422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/>
              <a:t>许多废水都可以循环使用，洗脸、洗手、洗菜、洗衣服的水都可以收集起来，冲厕所、擦地板、浇花等等。</a:t>
            </a:r>
            <a:endParaRPr lang="zh-CN" altLang="en-US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5be0c10049f1b_610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614489" y="1745459"/>
            <a:ext cx="3402807" cy="3717131"/>
          </a:xfrm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832748" y="1745457"/>
            <a:ext cx="5403056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/>
              <a:t>回收一吨废纸能生产八百千克的再生纸，在生活中要节约用纸。</a:t>
            </a:r>
            <a:endParaRPr lang="zh-CN" altLang="en-US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5a796a7c5c47c_610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613297" y="1919288"/>
            <a:ext cx="3219451" cy="3219450"/>
          </a:xfrm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832748" y="2147889"/>
            <a:ext cx="5403056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121920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dirty="0"/>
              <a:t>减少废气排放，尽量乘坐出租车、公交车或者骑自行车。</a:t>
            </a:r>
            <a:endParaRPr lang="zh-CN" altLang="en-US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24"/>
            <a:ext cx="12192000" cy="685735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37160" y="182880"/>
            <a:ext cx="11887200" cy="650748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45" name="MH_Entry_1"/>
          <p:cNvSpPr/>
          <p:nvPr>
            <p:custDataLst>
              <p:tags r:id="rId2"/>
            </p:custDataLst>
          </p:nvPr>
        </p:nvSpPr>
        <p:spPr>
          <a:xfrm>
            <a:off x="1470426" y="3100618"/>
            <a:ext cx="4044847" cy="101566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 algn="ctr">
              <a:defRPr/>
            </a:pPr>
            <a:r>
              <a:rPr lang="zh-CN" altLang="en-US" sz="66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初读感知</a:t>
            </a:r>
            <a:endParaRPr lang="zh-CN" alt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445025" y="1933636"/>
            <a:ext cx="2286000" cy="769441"/>
            <a:chOff x="6613525" y="2933394"/>
            <a:chExt cx="2286000" cy="769441"/>
          </a:xfrm>
        </p:grpSpPr>
        <p:sp>
          <p:nvSpPr>
            <p:cNvPr id="49" name="矩形 48"/>
            <p:cNvSpPr/>
            <p:nvPr/>
          </p:nvSpPr>
          <p:spPr>
            <a:xfrm>
              <a:off x="6638925" y="3052762"/>
              <a:ext cx="2146300" cy="5476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613525" y="2933394"/>
              <a:ext cx="2286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cs typeface="+mn-ea"/>
                  <a:sym typeface="+mn-lt"/>
                </a:rPr>
                <a:t>Part 02</a:t>
              </a:r>
              <a:endParaRPr lang="en-US" altLang="zh-CN" sz="4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65509" y="313525"/>
            <a:ext cx="6096012" cy="60960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45" grpId="0" bldLvl="0" animBg="1"/>
    </p:bldLst>
  </p:timing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003">
      <a:dk1>
        <a:sysClr val="windowText" lastClr="000000"/>
      </a:dk1>
      <a:lt1>
        <a:sysClr val="window" lastClr="FFFFFF"/>
      </a:lt1>
      <a:dk2>
        <a:srgbClr val="5A6378"/>
      </a:dk2>
      <a:lt2>
        <a:srgbClr val="7F7F7F"/>
      </a:lt2>
      <a:accent1>
        <a:srgbClr val="48A8AA"/>
      </a:accent1>
      <a:accent2>
        <a:srgbClr val="48A8AA"/>
      </a:accent2>
      <a:accent3>
        <a:srgbClr val="48A8AA"/>
      </a:accent3>
      <a:accent4>
        <a:srgbClr val="48A8AA"/>
      </a:accent4>
      <a:accent5>
        <a:srgbClr val="48A8AA"/>
      </a:accent5>
      <a:accent6>
        <a:srgbClr val="48A8AA"/>
      </a:accent6>
      <a:hlink>
        <a:srgbClr val="68AAAC"/>
      </a:hlink>
      <a:folHlink>
        <a:srgbClr val="680000"/>
      </a:folHlink>
    </a:clrScheme>
    <a:fontScheme name="kqfp0rrm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nf1pxsj3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1092</Words>
  <Application>WPS 演示</Application>
  <PresentationFormat>自定义</PresentationFormat>
  <Paragraphs>131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Arial</vt:lpstr>
      <vt:lpstr>宋体</vt:lpstr>
      <vt:lpstr>Wingdings</vt:lpstr>
      <vt:lpstr>黑体</vt:lpstr>
      <vt:lpstr>微软雅黑</vt:lpstr>
      <vt:lpstr>Calibri</vt:lpstr>
      <vt:lpstr>楷体</vt:lpstr>
      <vt:lpstr>Arial Unicode MS</vt:lpstr>
      <vt:lpstr>等线</vt:lpstr>
      <vt:lpstr>汉仪大黑简</vt:lpstr>
      <vt:lpstr>Arial Black</vt:lpstr>
      <vt:lpstr>方正粗倩简体</vt:lpstr>
      <vt:lpstr>Arial</vt:lpstr>
      <vt:lpstr>第一PPT模板网-WWW.1PPT.COM</vt:lpstr>
      <vt:lpstr>1_Office 主题</vt:lpstr>
      <vt:lpstr>PowerPoint 演示文稿</vt:lpstr>
      <vt:lpstr>PowerPoint 演示文稿</vt:lpstr>
      <vt:lpstr>PowerPoint 演示文稿</vt:lpstr>
      <vt:lpstr>交际小贴士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交际小贴士</vt:lpstr>
      <vt:lpstr>PowerPoint 演示文稿</vt:lpstr>
      <vt:lpstr>交际小贴士</vt:lpstr>
      <vt:lpstr>交际活动前</vt:lpstr>
      <vt:lpstr>交际活动时</vt:lpstr>
      <vt:lpstr>团体分工</vt:lpstr>
      <vt:lpstr>结束语</vt:lpstr>
      <vt:lpstr>PowerPoint 演示文稿</vt:lpstr>
      <vt:lpstr>优秀讨论的范例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</cp:revision>
  <dcterms:created xsi:type="dcterms:W3CDTF">2023-10-22T07:04:57Z</dcterms:created>
  <dcterms:modified xsi:type="dcterms:W3CDTF">2023-10-22T07:04:57Z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8847EA3D7B1C4D51BC5A924B3A480682</vt:lpwstr>
  </property>
</Properties>
</file>