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handoutMasterIdLst>
    <p:handoutMasterId r:id="rId34"/>
  </p:handoutMasterIdLst>
  <p:sldIdLst>
    <p:sldId id="478" r:id="rId3"/>
    <p:sldId id="479" r:id="rId4"/>
    <p:sldId id="480" r:id="rId5"/>
    <p:sldId id="453" r:id="rId6"/>
    <p:sldId id="415" r:id="rId7"/>
    <p:sldId id="414" r:id="rId8"/>
    <p:sldId id="413" r:id="rId9"/>
    <p:sldId id="417" r:id="rId10"/>
    <p:sldId id="370" r:id="rId11"/>
    <p:sldId id="382" r:id="rId13"/>
    <p:sldId id="381" r:id="rId14"/>
    <p:sldId id="484" r:id="rId15"/>
    <p:sldId id="278" r:id="rId16"/>
    <p:sldId id="383" r:id="rId17"/>
    <p:sldId id="487" r:id="rId18"/>
    <p:sldId id="386" r:id="rId19"/>
    <p:sldId id="384" r:id="rId20"/>
    <p:sldId id="439" r:id="rId21"/>
    <p:sldId id="388" r:id="rId22"/>
    <p:sldId id="390" r:id="rId23"/>
    <p:sldId id="459" r:id="rId24"/>
    <p:sldId id="455" r:id="rId25"/>
    <p:sldId id="456" r:id="rId26"/>
    <p:sldId id="457" r:id="rId27"/>
    <p:sldId id="458" r:id="rId28"/>
    <p:sldId id="392" r:id="rId29"/>
    <p:sldId id="396" r:id="rId30"/>
    <p:sldId id="398" r:id="rId31"/>
    <p:sldId id="489" r:id="rId32"/>
    <p:sldId id="397" r:id="rId33"/>
  </p:sldIdLst>
  <p:sldSz cx="12192000" cy="6858000"/>
  <p:notesSz cx="6858000" cy="9144000"/>
  <p:custDataLst>
    <p:tags r:id="rId39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ww.xkb1.com" initials="w" lastIdx="2" clrIdx="0"/>
  <p:cmAuthor id="2" name="walkinnet" initials="w" lastIdx="0" clrIdx="0"/>
  <p:cmAuthor id="3" name="新课标第一网" initials="新" lastIdx="2" clrIdx="0"/>
  <p:cmAuthor id="75" name="作者" initials="A" lastIdx="0" clrIdx="2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FF99"/>
    <a:srgbClr val="FF00FF"/>
    <a:srgbClr val="66FFFF"/>
    <a:srgbClr val="FFCCFF"/>
    <a:srgbClr val="0000FF"/>
    <a:srgbClr val="FFFFCC"/>
    <a:srgbClr val="AEFF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391" autoAdjust="0"/>
  </p:normalViewPr>
  <p:slideViewPr>
    <p:cSldViewPr showGuides="1">
      <p:cViewPr>
        <p:scale>
          <a:sx n="90" d="100"/>
          <a:sy n="90" d="100"/>
        </p:scale>
        <p:origin x="-1356" y="-660"/>
      </p:cViewPr>
      <p:guideLst>
        <p:guide orient="horz" pos="218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391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9" Type="http://schemas.openxmlformats.org/officeDocument/2006/relationships/tags" Target="tags/tag1.xml"/><Relationship Id="rId38" Type="http://schemas.openxmlformats.org/officeDocument/2006/relationships/commentAuthors" Target="commentAuthors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handoutMaster" Target="handoutMasters/handoutMaster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宋体" panose="02010600030101010101" pitchFamily="2" charset="-122"/>
              </a:defRPr>
            </a:lvl1pPr>
          </a:lstStyle>
          <a:p>
            <a:pPr>
              <a:defRPr/>
            </a:pPr>
            <a:fld id="{FA302F42-60FA-4776-B521-2955B49BF82B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宋体" panose="02010600030101010101" pitchFamily="2" charset="-122"/>
              </a:defRPr>
            </a:lvl1pPr>
          </a:lstStyle>
          <a:p>
            <a:fld id="{89E62816-7BBC-44A2-B70C-FD9DDC6478A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宋体" panose="02010600030101010101" pitchFamily="2" charset="-122"/>
              </a:defRPr>
            </a:lvl1pPr>
          </a:lstStyle>
          <a:p>
            <a:pPr>
              <a:defRPr/>
            </a:pPr>
            <a:fld id="{727FE434-D3E5-49C2-8D86-4F342A9D6675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dirty="0"/>
              <a:t>单击此处编辑母版文本样式</a:t>
            </a:r>
            <a:endParaRPr lang="zh-CN" altLang="en-US" noProof="0" dirty="0"/>
          </a:p>
          <a:p>
            <a:pPr lvl="1"/>
            <a:r>
              <a:rPr lang="zh-CN" altLang="en-US" noProof="0" dirty="0"/>
              <a:t>第二级</a:t>
            </a:r>
            <a:endParaRPr lang="zh-CN" altLang="en-US" noProof="0" dirty="0"/>
          </a:p>
          <a:p>
            <a:pPr lvl="2"/>
            <a:r>
              <a:rPr lang="zh-CN" altLang="en-US" noProof="0" dirty="0"/>
              <a:t>第三级</a:t>
            </a:r>
            <a:endParaRPr lang="zh-CN" altLang="en-US" noProof="0" dirty="0"/>
          </a:p>
          <a:p>
            <a:pPr lvl="3"/>
            <a:r>
              <a:rPr lang="zh-CN" altLang="en-US" noProof="0" dirty="0"/>
              <a:t>第四级</a:t>
            </a:r>
            <a:endParaRPr lang="zh-CN" altLang="en-US" noProof="0" dirty="0"/>
          </a:p>
          <a:p>
            <a:pPr lvl="4"/>
            <a:r>
              <a:rPr lang="zh-CN" altLang="en-US" noProof="0" dirty="0"/>
              <a:t>第五级</a:t>
            </a:r>
            <a:endParaRPr lang="zh-CN" altLang="en-US" noProof="0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>
                <a:latin typeface="宋体" panose="02010600030101010101" pitchFamily="2" charset="-122"/>
              </a:defRPr>
            </a:lvl1pPr>
          </a:lstStyle>
          <a:p>
            <a:fld id="{2158C18D-F71D-48E6-B048-79492F23F17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宋体" panose="02010600030101010101" pitchFamily="2" charset="-122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宋体" panose="02010600030101010101" pitchFamily="2" charset="-122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宋体" panose="02010600030101010101" pitchFamily="2" charset="-122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宋体" panose="02010600030101010101" pitchFamily="2" charset="-122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宋体" panose="02010600030101010101" pitchFamily="2" charset="-122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11268" name="页眉占位符 3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11269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35844" name="页眉占位符 3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35845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37892" name="页眉占位符 3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37893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39940" name="页眉占位符 3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39941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41988" name="页眉占位符 3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41989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15364" name="页眉占位符 3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15365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13316" name="页眉占位符 3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13317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17412" name="页眉占位符 3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17413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19460" name="页眉占位符 3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19461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23556" name="页眉占位符 3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23557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25604" name="页眉占位符 3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25605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27652" name="页眉占位符 3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27653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31748" name="页眉占位符 3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31749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5000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5000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5000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5000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5000"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5000"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5000"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5000">
    <p:rand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5000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5000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5000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5000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5000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5000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5000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5000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5000">
    <p:random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FA9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: 圆角 9"/>
          <p:cNvSpPr/>
          <p:nvPr userDrawn="1"/>
        </p:nvSpPr>
        <p:spPr>
          <a:xfrm>
            <a:off x="349250" y="296545"/>
            <a:ext cx="11492865" cy="626491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 w="63500">
            <a:solidFill>
              <a:srgbClr val="0000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latin typeface="字魂70号-灵悦黑体" panose="00000500000000000000" pitchFamily="2" charset="-122"/>
              <a:ea typeface="字魂70号-灵悦黑体" panose="00000500000000000000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ransition spd="slow" advClick="0" advTm="5000">
    <p:random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microsoft.com/office/2007/relationships/hdphoto" Target="../media/image15.wdp"/><Relationship Id="rId1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441960" y="761998"/>
            <a:ext cx="6240194" cy="2074987"/>
          </a:xfrm>
          <a:prstGeom prst="rect">
            <a:avLst/>
          </a:prstGeom>
        </p:spPr>
      </p:pic>
      <p:pic>
        <p:nvPicPr>
          <p:cNvPr id="5" name="图片 4" descr="图片包含 玩偶, 玩具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41960" y="1374339"/>
            <a:ext cx="5471160" cy="547116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511824" y="1792027"/>
            <a:ext cx="7680176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zh-CN" altLang="en-US" sz="4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习作：推荐一个好地方</a:t>
            </a:r>
            <a:endParaRPr lang="zh-CN" altLang="en-US" sz="4800" b="1" dirty="0">
              <a:ln w="22225">
                <a:solidFill>
                  <a:srgbClr val="EBE600"/>
                </a:solidFill>
                <a:prstDash val="solid"/>
              </a:ln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638968" y="3352800"/>
            <a:ext cx="54841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— </a:t>
            </a:r>
            <a:r>
              <a:rPr lang="zh-CN" altLang="en-US" sz="28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部编版四年级上册语文课件 </a:t>
            </a:r>
            <a:r>
              <a:rPr lang="en-US" altLang="zh-CN" sz="28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—</a:t>
            </a:r>
            <a:endParaRPr lang="en-US" altLang="zh-CN" sz="2800" b="1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 advClick="0"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524000" y="864002"/>
            <a:ext cx="9144000" cy="5136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5000"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524000" y="85725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5000"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-644554" y="1785150"/>
            <a:ext cx="7819077" cy="507285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714952" y="1752833"/>
            <a:ext cx="5263662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第二部分</a:t>
            </a:r>
            <a:endParaRPr lang="zh-CN" altLang="en-US" sz="5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943552" y="2819633"/>
            <a:ext cx="5263662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初读感知</a:t>
            </a:r>
            <a:endParaRPr lang="zh-CN" altLang="en-US" sz="9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 advClick="0"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1"/>
          <p:cNvSpPr>
            <a:spLocks noChangeArrowheads="1"/>
          </p:cNvSpPr>
          <p:nvPr/>
        </p:nvSpPr>
        <p:spPr bwMode="auto">
          <a:xfrm>
            <a:off x="2493963" y="2420938"/>
            <a:ext cx="7345362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1200"/>
              </a:spcBef>
            </a:pP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    欣赏完以上几张图，如果让你向大家推荐一个地方，你会推荐哪一个？为什么？说明理由。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122863" y="1052513"/>
            <a:ext cx="2087562" cy="64516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>
              <a:defRPr sz="3600" b="1">
                <a:ln w="6350">
                  <a:noFill/>
                </a:ln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黑体" panose="02010609060101010101" charset="-122"/>
                <a:ea typeface="黑体" panose="02010609060101010101" charset="-122"/>
              </a:defRPr>
            </a:lvl1pPr>
            <a:lvl2pPr>
              <a:defRPr>
                <a:latin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</a:defRPr>
            </a:lvl5pPr>
            <a:lvl6pPr>
              <a:defRPr>
                <a:latin typeface="Arial" panose="020B0604020202020204" pitchFamily="34" charset="0"/>
              </a:defRPr>
            </a:lvl6pPr>
            <a:lvl7pPr>
              <a:defRPr>
                <a:latin typeface="Arial" panose="020B0604020202020204" pitchFamily="34" charset="0"/>
              </a:defRPr>
            </a:lvl7pPr>
            <a:lvl8pPr>
              <a:defRPr>
                <a:latin typeface="Arial" panose="020B0604020202020204" pitchFamily="34" charset="0"/>
              </a:defRPr>
            </a:lvl8pPr>
            <a:lvl9pPr>
              <a:defRPr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新课导入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 advClick="0" advTm="5000">
    <p:rand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847528" y="1268760"/>
            <a:ext cx="8640763" cy="4686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12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例一</a:t>
            </a: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：我推荐水乡小镇。因为这里风景好，空气好，让人赏心悦目。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 eaLnBrk="1" hangingPunct="1">
              <a:lnSpc>
                <a:spcPct val="120000"/>
              </a:lnSpc>
              <a:spcBef>
                <a:spcPts val="12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例二</a:t>
            </a: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：我推荐书店，因为在这里可以学到很多知识。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 eaLnBrk="1" hangingPunct="1">
              <a:lnSpc>
                <a:spcPct val="120000"/>
              </a:lnSpc>
              <a:spcBef>
                <a:spcPts val="12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例三</a:t>
            </a: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：我推荐小树林，因为在这里可以探险，可以快乐地玩耍。</a:t>
            </a:r>
            <a:endParaRPr lang="en-US" altLang="zh-CN" sz="3200" b="1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 eaLnBrk="1" hangingPunct="1">
              <a:lnSpc>
                <a:spcPct val="120000"/>
              </a:lnSpc>
              <a:spcBef>
                <a:spcPts val="1200"/>
              </a:spcBef>
            </a:pPr>
            <a:r>
              <a:rPr lang="en-US" altLang="zh-CN" sz="32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···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 advClick="0"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-644554" y="1785150"/>
            <a:ext cx="7819077" cy="507285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714952" y="1752833"/>
            <a:ext cx="5263662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第三部分</a:t>
            </a:r>
            <a:endParaRPr lang="zh-CN" altLang="en-US" sz="5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943552" y="2819633"/>
            <a:ext cx="5263662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新知探究</a:t>
            </a:r>
            <a:endParaRPr lang="zh-CN" altLang="en-US" sz="9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 advClick="0"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135188" y="1844675"/>
            <a:ext cx="7993062" cy="3446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1200"/>
              </a:spcBef>
            </a:pP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    下面我们就来看看本次习作的题目。</a:t>
            </a:r>
            <a:endParaRPr lang="en-US" altLang="zh-CN" sz="3200" b="1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 algn="ctr" eaLnBrk="1" hangingPunct="1">
              <a:lnSpc>
                <a:spcPct val="150000"/>
              </a:lnSpc>
              <a:spcBef>
                <a:spcPts val="12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推荐一个好地方</a:t>
            </a:r>
            <a:endParaRPr lang="en-US" altLang="zh-CN" sz="36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 eaLnBrk="1" hangingPunct="1">
              <a:lnSpc>
                <a:spcPct val="150000"/>
              </a:lnSpc>
              <a:spcBef>
                <a:spcPts val="1200"/>
              </a:spcBef>
            </a:pP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    大家想一想，这个题目的中心词是什么呢？我们应该围绕哪个词来写呢？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22531" name="文本框 16"/>
          <p:cNvSpPr txBox="1">
            <a:spLocks noChangeArrowheads="1"/>
          </p:cNvSpPr>
          <p:nvPr/>
        </p:nvSpPr>
        <p:spPr bwMode="auto">
          <a:xfrm>
            <a:off x="3216275" y="1125538"/>
            <a:ext cx="2087563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>
                <a:solidFill>
                  <a:srgbClr val="297083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方法指导</a:t>
            </a:r>
            <a:endParaRPr lang="zh-CN" altLang="en-US" sz="3200" b="1" dirty="0">
              <a:solidFill>
                <a:srgbClr val="297083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 advClick="0"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208213" y="1628775"/>
            <a:ext cx="7127875" cy="1426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12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推荐一个好地方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 eaLnBrk="1" hangingPunct="1">
              <a:lnSpc>
                <a:spcPct val="120000"/>
              </a:lnSpc>
              <a:spcBef>
                <a:spcPts val="1200"/>
              </a:spcBef>
            </a:pP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读题，思考：题目的</a:t>
            </a:r>
            <a:r>
              <a:rPr lang="zh-CN" altLang="en-US" sz="32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重点</a:t>
            </a: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在哪里？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208213" y="3284538"/>
            <a:ext cx="7704137" cy="14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1200"/>
              </a:spcBef>
              <a:defRPr/>
            </a:pP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    我们应把重点放在“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推荐</a:t>
            </a: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”和“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好</a:t>
            </a: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”这两个方面。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 advClick="0"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953" y="2157569"/>
            <a:ext cx="4789350" cy="22225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28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总结一下：好地方是</a:t>
            </a:r>
            <a:endParaRPr lang="en-US" altLang="zh-CN" sz="2800" b="1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indent="457200" algn="just"/>
            <a:r>
              <a:rPr lang="en-US" altLang="zh-CN" sz="28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——</a:t>
            </a:r>
            <a:r>
              <a:rPr lang="zh-CN" altLang="en-US" sz="28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好看的地方</a:t>
            </a:r>
            <a:endParaRPr lang="en-US" altLang="zh-CN" sz="2800" b="1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indent="457200" algn="just"/>
            <a:r>
              <a:rPr lang="en-US" altLang="zh-CN" sz="28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——</a:t>
            </a:r>
            <a:r>
              <a:rPr lang="zh-CN" altLang="en-US" sz="28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好玩的地方</a:t>
            </a:r>
            <a:endParaRPr lang="en-US" altLang="zh-CN" sz="2800" b="1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indent="457200" algn="just"/>
            <a:r>
              <a:rPr lang="en-US" altLang="zh-CN" sz="28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——</a:t>
            </a:r>
            <a:r>
              <a:rPr lang="zh-CN" altLang="en-US" sz="28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能吃到美食的地方</a:t>
            </a:r>
            <a:endParaRPr lang="en-US" altLang="zh-CN" sz="2800" b="1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indent="457200" algn="just"/>
            <a:r>
              <a:rPr lang="en-US" altLang="zh-CN" sz="28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——</a:t>
            </a:r>
            <a:r>
              <a:rPr lang="zh-CN" altLang="en-US" sz="28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能学到知识的地方</a:t>
            </a:r>
            <a:endParaRPr lang="zh-CN" altLang="en-US" sz="2800" b="1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174131" y="2312670"/>
            <a:ext cx="1694180" cy="2248535"/>
          </a:xfrm>
          <a:prstGeom prst="rect">
            <a:avLst/>
          </a:prstGeom>
        </p:spPr>
      </p:pic>
    </p:spTree>
  </p:cSld>
  <p:clrMapOvr>
    <a:masterClrMapping/>
  </p:clrMapOvr>
  <p:transition spd="slow" advClick="0" advTm="5000">
    <p:rand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矩形 1"/>
          <p:cNvSpPr>
            <a:spLocks noChangeArrowheads="1"/>
          </p:cNvSpPr>
          <p:nvPr/>
        </p:nvSpPr>
        <p:spPr bwMode="auto">
          <a:xfrm>
            <a:off x="2424113" y="1504950"/>
            <a:ext cx="591185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我们可从哪些方面进行选材？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495550" y="2468563"/>
            <a:ext cx="3592513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①景色优美的湖泊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6265863" y="2476500"/>
            <a:ext cx="1763712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②书店</a:t>
            </a:r>
            <a:endParaRPr lang="zh-CN" altLang="en-US" sz="32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8156575" y="2468563"/>
            <a:ext cx="206057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③游乐场</a:t>
            </a:r>
            <a:endParaRPr lang="zh-CN" altLang="en-US" sz="32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495550" y="3308350"/>
            <a:ext cx="3808413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④家附近的小树林</a:t>
            </a:r>
            <a:endParaRPr lang="zh-CN" altLang="en-US" sz="32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6265863" y="3300413"/>
            <a:ext cx="344932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⑤校园里的小花园</a:t>
            </a:r>
            <a:endParaRPr lang="zh-CN" altLang="en-US" sz="32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496185" y="4149725"/>
            <a:ext cx="230441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⑥水乡小镇</a:t>
            </a:r>
            <a:endParaRPr lang="zh-CN" altLang="en-US" sz="32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6265863" y="4149725"/>
            <a:ext cx="99949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……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 advClick="0"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屏幕截图&#10;&#10;描述已自动生成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1" y="1"/>
            <a:ext cx="12192000" cy="6858000"/>
          </a:xfrm>
          <a:prstGeom prst="rect">
            <a:avLst/>
          </a:prstGeom>
        </p:spPr>
      </p:pic>
      <p:pic>
        <p:nvPicPr>
          <p:cNvPr id="3" name="图片 2" descr="图片包含 玩具&#10;&#10;描述已自动生成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665815" y="3660429"/>
            <a:ext cx="12192000" cy="3197570"/>
          </a:xfrm>
          <a:prstGeom prst="rect">
            <a:avLst/>
          </a:prstGeom>
        </p:spPr>
      </p:pic>
      <p:grpSp>
        <p:nvGrpSpPr>
          <p:cNvPr id="50" name="组合 49"/>
          <p:cNvGrpSpPr/>
          <p:nvPr/>
        </p:nvGrpSpPr>
        <p:grpSpPr>
          <a:xfrm>
            <a:off x="2416787" y="1575323"/>
            <a:ext cx="2734333" cy="929193"/>
            <a:chOff x="4316442" y="2033656"/>
            <a:chExt cx="2869275" cy="1144141"/>
          </a:xfrm>
        </p:grpSpPr>
        <p:sp>
          <p:nvSpPr>
            <p:cNvPr id="51" name="Freeform 64"/>
            <p:cNvSpPr/>
            <p:nvPr/>
          </p:nvSpPr>
          <p:spPr bwMode="auto">
            <a:xfrm>
              <a:off x="4316442" y="2206170"/>
              <a:ext cx="2665035" cy="971627"/>
            </a:xfrm>
            <a:custGeom>
              <a:avLst/>
              <a:gdLst>
                <a:gd name="T0" fmla="*/ 8 w 481"/>
                <a:gd name="T1" fmla="*/ 0 h 175"/>
                <a:gd name="T2" fmla="*/ 473 w 481"/>
                <a:gd name="T3" fmla="*/ 0 h 175"/>
                <a:gd name="T4" fmla="*/ 481 w 481"/>
                <a:gd name="T5" fmla="*/ 8 h 175"/>
                <a:gd name="T6" fmla="*/ 481 w 481"/>
                <a:gd name="T7" fmla="*/ 167 h 175"/>
                <a:gd name="T8" fmla="*/ 473 w 481"/>
                <a:gd name="T9" fmla="*/ 175 h 175"/>
                <a:gd name="T10" fmla="*/ 8 w 481"/>
                <a:gd name="T11" fmla="*/ 175 h 175"/>
                <a:gd name="T12" fmla="*/ 0 w 481"/>
                <a:gd name="T13" fmla="*/ 167 h 175"/>
                <a:gd name="T14" fmla="*/ 0 w 481"/>
                <a:gd name="T15" fmla="*/ 8 h 175"/>
                <a:gd name="T16" fmla="*/ 8 w 481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1" h="175">
                  <a:moveTo>
                    <a:pt x="8" y="0"/>
                  </a:moveTo>
                  <a:cubicBezTo>
                    <a:pt x="473" y="0"/>
                    <a:pt x="473" y="0"/>
                    <a:pt x="473" y="0"/>
                  </a:cubicBezTo>
                  <a:cubicBezTo>
                    <a:pt x="478" y="0"/>
                    <a:pt x="481" y="4"/>
                    <a:pt x="481" y="8"/>
                  </a:cubicBezTo>
                  <a:cubicBezTo>
                    <a:pt x="481" y="167"/>
                    <a:pt x="481" y="167"/>
                    <a:pt x="481" y="167"/>
                  </a:cubicBezTo>
                  <a:cubicBezTo>
                    <a:pt x="481" y="172"/>
                    <a:pt x="478" y="175"/>
                    <a:pt x="473" y="175"/>
                  </a:cubicBezTo>
                  <a:cubicBezTo>
                    <a:pt x="8" y="175"/>
                    <a:pt x="8" y="175"/>
                    <a:pt x="8" y="175"/>
                  </a:cubicBezTo>
                  <a:cubicBezTo>
                    <a:pt x="4" y="175"/>
                    <a:pt x="0" y="172"/>
                    <a:pt x="0" y="16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 w="31750" cap="flat">
              <a:solidFill>
                <a:srgbClr val="4E4E4E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52" name="Freeform 65"/>
            <p:cNvSpPr/>
            <p:nvPr/>
          </p:nvSpPr>
          <p:spPr bwMode="auto">
            <a:xfrm>
              <a:off x="4443348" y="2033656"/>
              <a:ext cx="660310" cy="955764"/>
            </a:xfrm>
            <a:custGeom>
              <a:avLst/>
              <a:gdLst>
                <a:gd name="T0" fmla="*/ 96 w 119"/>
                <a:gd name="T1" fmla="*/ 5 h 172"/>
                <a:gd name="T2" fmla="*/ 73 w 119"/>
                <a:gd name="T3" fmla="*/ 17 h 172"/>
                <a:gd name="T4" fmla="*/ 52 w 119"/>
                <a:gd name="T5" fmla="*/ 18 h 172"/>
                <a:gd name="T6" fmla="*/ 23 w 119"/>
                <a:gd name="T7" fmla="*/ 4 h 172"/>
                <a:gd name="T8" fmla="*/ 2 w 119"/>
                <a:gd name="T9" fmla="*/ 10 h 172"/>
                <a:gd name="T10" fmla="*/ 0 w 119"/>
                <a:gd name="T11" fmla="*/ 18 h 172"/>
                <a:gd name="T12" fmla="*/ 0 w 119"/>
                <a:gd name="T13" fmla="*/ 155 h 172"/>
                <a:gd name="T14" fmla="*/ 17 w 119"/>
                <a:gd name="T15" fmla="*/ 172 h 172"/>
                <a:gd name="T16" fmla="*/ 103 w 119"/>
                <a:gd name="T17" fmla="*/ 172 h 172"/>
                <a:gd name="T18" fmla="*/ 119 w 119"/>
                <a:gd name="T19" fmla="*/ 155 h 172"/>
                <a:gd name="T20" fmla="*/ 119 w 119"/>
                <a:gd name="T21" fmla="*/ 18 h 172"/>
                <a:gd name="T22" fmla="*/ 119 w 119"/>
                <a:gd name="T23" fmla="*/ 17 h 172"/>
                <a:gd name="T24" fmla="*/ 96 w 119"/>
                <a:gd name="T25" fmla="*/ 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9" h="172">
                  <a:moveTo>
                    <a:pt x="96" y="5"/>
                  </a:moveTo>
                  <a:cubicBezTo>
                    <a:pt x="73" y="17"/>
                    <a:pt x="73" y="17"/>
                    <a:pt x="73" y="17"/>
                  </a:cubicBezTo>
                  <a:cubicBezTo>
                    <a:pt x="67" y="21"/>
                    <a:pt x="59" y="21"/>
                    <a:pt x="52" y="18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15" y="1"/>
                    <a:pt x="6" y="3"/>
                    <a:pt x="2" y="10"/>
                  </a:cubicBezTo>
                  <a:cubicBezTo>
                    <a:pt x="1" y="13"/>
                    <a:pt x="0" y="15"/>
                    <a:pt x="0" y="18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64"/>
                    <a:pt x="8" y="172"/>
                    <a:pt x="17" y="172"/>
                  </a:cubicBezTo>
                  <a:cubicBezTo>
                    <a:pt x="103" y="172"/>
                    <a:pt x="103" y="172"/>
                    <a:pt x="103" y="172"/>
                  </a:cubicBezTo>
                  <a:cubicBezTo>
                    <a:pt x="112" y="172"/>
                    <a:pt x="119" y="164"/>
                    <a:pt x="119" y="155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8"/>
                    <a:pt x="119" y="17"/>
                    <a:pt x="119" y="17"/>
                  </a:cubicBezTo>
                  <a:cubicBezTo>
                    <a:pt x="118" y="6"/>
                    <a:pt x="106" y="0"/>
                    <a:pt x="96" y="5"/>
                  </a:cubicBezTo>
                  <a:close/>
                </a:path>
              </a:pathLst>
            </a:custGeom>
            <a:solidFill>
              <a:srgbClr val="683EFF"/>
            </a:solidFill>
            <a:ln w="26988" cap="rnd">
              <a:solidFill>
                <a:srgbClr val="4E4E4E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53" name="Rectangle 66"/>
            <p:cNvSpPr>
              <a:spLocks noChangeArrowheads="1"/>
            </p:cNvSpPr>
            <p:nvPr/>
          </p:nvSpPr>
          <p:spPr bwMode="auto">
            <a:xfrm>
              <a:off x="4608922" y="2193727"/>
              <a:ext cx="284278" cy="682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36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rPr>
                <a:t>1</a:t>
              </a:r>
              <a:endParaRPr kumimoji="0" lang="zh-CN" altLang="zh-CN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54" name="Freeform 82"/>
            <p:cNvSpPr/>
            <p:nvPr/>
          </p:nvSpPr>
          <p:spPr bwMode="auto">
            <a:xfrm>
              <a:off x="6985443" y="2384632"/>
              <a:ext cx="200274" cy="404514"/>
            </a:xfrm>
            <a:custGeom>
              <a:avLst/>
              <a:gdLst>
                <a:gd name="T0" fmla="*/ 0 w 36"/>
                <a:gd name="T1" fmla="*/ 0 h 73"/>
                <a:gd name="T2" fmla="*/ 29 w 36"/>
                <a:gd name="T3" fmla="*/ 24 h 73"/>
                <a:gd name="T4" fmla="*/ 29 w 36"/>
                <a:gd name="T5" fmla="*/ 48 h 73"/>
                <a:gd name="T6" fmla="*/ 0 w 36"/>
                <a:gd name="T7" fmla="*/ 73 h 73"/>
                <a:gd name="T8" fmla="*/ 0 w 36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73">
                  <a:moveTo>
                    <a:pt x="0" y="0"/>
                  </a:moveTo>
                  <a:cubicBezTo>
                    <a:pt x="29" y="24"/>
                    <a:pt x="29" y="24"/>
                    <a:pt x="29" y="24"/>
                  </a:cubicBezTo>
                  <a:cubicBezTo>
                    <a:pt x="36" y="30"/>
                    <a:pt x="36" y="41"/>
                    <a:pt x="29" y="48"/>
                  </a:cubicBezTo>
                  <a:cubicBezTo>
                    <a:pt x="0" y="73"/>
                    <a:pt x="0" y="73"/>
                    <a:pt x="0" y="7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26988" cap="flat">
              <a:solidFill>
                <a:srgbClr val="4E4E4E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56" name="文本框 55"/>
          <p:cNvSpPr txBox="1"/>
          <p:nvPr/>
        </p:nvSpPr>
        <p:spPr>
          <a:xfrm>
            <a:off x="3183338" y="1845615"/>
            <a:ext cx="1872354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情境导入</a:t>
            </a:r>
            <a:endParaRPr lang="zh-CN" altLang="en-US" sz="32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2416787" y="2801675"/>
            <a:ext cx="2734333" cy="929193"/>
            <a:chOff x="4316442" y="2033656"/>
            <a:chExt cx="2869275" cy="1144141"/>
          </a:xfrm>
        </p:grpSpPr>
        <p:sp>
          <p:nvSpPr>
            <p:cNvPr id="58" name="Freeform 64"/>
            <p:cNvSpPr/>
            <p:nvPr/>
          </p:nvSpPr>
          <p:spPr bwMode="auto">
            <a:xfrm>
              <a:off x="4316442" y="2206170"/>
              <a:ext cx="2665035" cy="971627"/>
            </a:xfrm>
            <a:custGeom>
              <a:avLst/>
              <a:gdLst>
                <a:gd name="T0" fmla="*/ 8 w 481"/>
                <a:gd name="T1" fmla="*/ 0 h 175"/>
                <a:gd name="T2" fmla="*/ 473 w 481"/>
                <a:gd name="T3" fmla="*/ 0 h 175"/>
                <a:gd name="T4" fmla="*/ 481 w 481"/>
                <a:gd name="T5" fmla="*/ 8 h 175"/>
                <a:gd name="T6" fmla="*/ 481 w 481"/>
                <a:gd name="T7" fmla="*/ 167 h 175"/>
                <a:gd name="T8" fmla="*/ 473 w 481"/>
                <a:gd name="T9" fmla="*/ 175 h 175"/>
                <a:gd name="T10" fmla="*/ 8 w 481"/>
                <a:gd name="T11" fmla="*/ 175 h 175"/>
                <a:gd name="T12" fmla="*/ 0 w 481"/>
                <a:gd name="T13" fmla="*/ 167 h 175"/>
                <a:gd name="T14" fmla="*/ 0 w 481"/>
                <a:gd name="T15" fmla="*/ 8 h 175"/>
                <a:gd name="T16" fmla="*/ 8 w 481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1" h="175">
                  <a:moveTo>
                    <a:pt x="8" y="0"/>
                  </a:moveTo>
                  <a:cubicBezTo>
                    <a:pt x="473" y="0"/>
                    <a:pt x="473" y="0"/>
                    <a:pt x="473" y="0"/>
                  </a:cubicBezTo>
                  <a:cubicBezTo>
                    <a:pt x="478" y="0"/>
                    <a:pt x="481" y="4"/>
                    <a:pt x="481" y="8"/>
                  </a:cubicBezTo>
                  <a:cubicBezTo>
                    <a:pt x="481" y="167"/>
                    <a:pt x="481" y="167"/>
                    <a:pt x="481" y="167"/>
                  </a:cubicBezTo>
                  <a:cubicBezTo>
                    <a:pt x="481" y="172"/>
                    <a:pt x="478" y="175"/>
                    <a:pt x="473" y="175"/>
                  </a:cubicBezTo>
                  <a:cubicBezTo>
                    <a:pt x="8" y="175"/>
                    <a:pt x="8" y="175"/>
                    <a:pt x="8" y="175"/>
                  </a:cubicBezTo>
                  <a:cubicBezTo>
                    <a:pt x="4" y="175"/>
                    <a:pt x="0" y="172"/>
                    <a:pt x="0" y="16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 w="31750" cap="flat">
              <a:solidFill>
                <a:srgbClr val="4E4E4E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59" name="Freeform 65"/>
            <p:cNvSpPr/>
            <p:nvPr/>
          </p:nvSpPr>
          <p:spPr bwMode="auto">
            <a:xfrm>
              <a:off x="4443348" y="2033656"/>
              <a:ext cx="660310" cy="955764"/>
            </a:xfrm>
            <a:custGeom>
              <a:avLst/>
              <a:gdLst>
                <a:gd name="T0" fmla="*/ 96 w 119"/>
                <a:gd name="T1" fmla="*/ 5 h 172"/>
                <a:gd name="T2" fmla="*/ 73 w 119"/>
                <a:gd name="T3" fmla="*/ 17 h 172"/>
                <a:gd name="T4" fmla="*/ 52 w 119"/>
                <a:gd name="T5" fmla="*/ 18 h 172"/>
                <a:gd name="T6" fmla="*/ 23 w 119"/>
                <a:gd name="T7" fmla="*/ 4 h 172"/>
                <a:gd name="T8" fmla="*/ 2 w 119"/>
                <a:gd name="T9" fmla="*/ 10 h 172"/>
                <a:gd name="T10" fmla="*/ 0 w 119"/>
                <a:gd name="T11" fmla="*/ 18 h 172"/>
                <a:gd name="T12" fmla="*/ 0 w 119"/>
                <a:gd name="T13" fmla="*/ 155 h 172"/>
                <a:gd name="T14" fmla="*/ 17 w 119"/>
                <a:gd name="T15" fmla="*/ 172 h 172"/>
                <a:gd name="T16" fmla="*/ 103 w 119"/>
                <a:gd name="T17" fmla="*/ 172 h 172"/>
                <a:gd name="T18" fmla="*/ 119 w 119"/>
                <a:gd name="T19" fmla="*/ 155 h 172"/>
                <a:gd name="T20" fmla="*/ 119 w 119"/>
                <a:gd name="T21" fmla="*/ 18 h 172"/>
                <a:gd name="T22" fmla="*/ 119 w 119"/>
                <a:gd name="T23" fmla="*/ 17 h 172"/>
                <a:gd name="T24" fmla="*/ 96 w 119"/>
                <a:gd name="T25" fmla="*/ 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9" h="172">
                  <a:moveTo>
                    <a:pt x="96" y="5"/>
                  </a:moveTo>
                  <a:cubicBezTo>
                    <a:pt x="73" y="17"/>
                    <a:pt x="73" y="17"/>
                    <a:pt x="73" y="17"/>
                  </a:cubicBezTo>
                  <a:cubicBezTo>
                    <a:pt x="67" y="21"/>
                    <a:pt x="59" y="21"/>
                    <a:pt x="52" y="18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15" y="1"/>
                    <a:pt x="6" y="3"/>
                    <a:pt x="2" y="10"/>
                  </a:cubicBezTo>
                  <a:cubicBezTo>
                    <a:pt x="1" y="13"/>
                    <a:pt x="0" y="15"/>
                    <a:pt x="0" y="18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64"/>
                    <a:pt x="8" y="172"/>
                    <a:pt x="17" y="172"/>
                  </a:cubicBezTo>
                  <a:cubicBezTo>
                    <a:pt x="103" y="172"/>
                    <a:pt x="103" y="172"/>
                    <a:pt x="103" y="172"/>
                  </a:cubicBezTo>
                  <a:cubicBezTo>
                    <a:pt x="112" y="172"/>
                    <a:pt x="119" y="164"/>
                    <a:pt x="119" y="155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8"/>
                    <a:pt x="119" y="17"/>
                    <a:pt x="119" y="17"/>
                  </a:cubicBezTo>
                  <a:cubicBezTo>
                    <a:pt x="118" y="6"/>
                    <a:pt x="106" y="0"/>
                    <a:pt x="96" y="5"/>
                  </a:cubicBezTo>
                  <a:close/>
                </a:path>
              </a:pathLst>
            </a:custGeom>
            <a:solidFill>
              <a:srgbClr val="683EFF"/>
            </a:solidFill>
            <a:ln w="26988" cap="rnd">
              <a:solidFill>
                <a:srgbClr val="4E4E4E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60" name="Rectangle 66"/>
            <p:cNvSpPr>
              <a:spLocks noChangeArrowheads="1"/>
            </p:cNvSpPr>
            <p:nvPr/>
          </p:nvSpPr>
          <p:spPr bwMode="auto">
            <a:xfrm>
              <a:off x="4608922" y="2193727"/>
              <a:ext cx="284278" cy="682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36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rPr>
                <a:t>2</a:t>
              </a:r>
              <a:endParaRPr kumimoji="0" lang="zh-CN" altLang="zh-CN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61" name="Freeform 82"/>
            <p:cNvSpPr/>
            <p:nvPr/>
          </p:nvSpPr>
          <p:spPr bwMode="auto">
            <a:xfrm>
              <a:off x="6985443" y="2384632"/>
              <a:ext cx="200274" cy="404514"/>
            </a:xfrm>
            <a:custGeom>
              <a:avLst/>
              <a:gdLst>
                <a:gd name="T0" fmla="*/ 0 w 36"/>
                <a:gd name="T1" fmla="*/ 0 h 73"/>
                <a:gd name="T2" fmla="*/ 29 w 36"/>
                <a:gd name="T3" fmla="*/ 24 h 73"/>
                <a:gd name="T4" fmla="*/ 29 w 36"/>
                <a:gd name="T5" fmla="*/ 48 h 73"/>
                <a:gd name="T6" fmla="*/ 0 w 36"/>
                <a:gd name="T7" fmla="*/ 73 h 73"/>
                <a:gd name="T8" fmla="*/ 0 w 36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73">
                  <a:moveTo>
                    <a:pt x="0" y="0"/>
                  </a:moveTo>
                  <a:cubicBezTo>
                    <a:pt x="29" y="24"/>
                    <a:pt x="29" y="24"/>
                    <a:pt x="29" y="24"/>
                  </a:cubicBezTo>
                  <a:cubicBezTo>
                    <a:pt x="36" y="30"/>
                    <a:pt x="36" y="41"/>
                    <a:pt x="29" y="48"/>
                  </a:cubicBezTo>
                  <a:cubicBezTo>
                    <a:pt x="0" y="73"/>
                    <a:pt x="0" y="73"/>
                    <a:pt x="0" y="7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26988" cap="flat">
              <a:solidFill>
                <a:srgbClr val="4E4E4E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62" name="文本框 61"/>
          <p:cNvSpPr txBox="1"/>
          <p:nvPr/>
        </p:nvSpPr>
        <p:spPr>
          <a:xfrm>
            <a:off x="3183338" y="3071967"/>
            <a:ext cx="1872354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初读感知</a:t>
            </a:r>
            <a:endParaRPr lang="zh-CN" altLang="en-US" sz="32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6707457" y="1575323"/>
            <a:ext cx="2734333" cy="929193"/>
            <a:chOff x="4316442" y="2033656"/>
            <a:chExt cx="2869275" cy="1144141"/>
          </a:xfrm>
        </p:grpSpPr>
        <p:sp>
          <p:nvSpPr>
            <p:cNvPr id="64" name="Freeform 64"/>
            <p:cNvSpPr/>
            <p:nvPr/>
          </p:nvSpPr>
          <p:spPr bwMode="auto">
            <a:xfrm>
              <a:off x="4316442" y="2206170"/>
              <a:ext cx="2665035" cy="971627"/>
            </a:xfrm>
            <a:custGeom>
              <a:avLst/>
              <a:gdLst>
                <a:gd name="T0" fmla="*/ 8 w 481"/>
                <a:gd name="T1" fmla="*/ 0 h 175"/>
                <a:gd name="T2" fmla="*/ 473 w 481"/>
                <a:gd name="T3" fmla="*/ 0 h 175"/>
                <a:gd name="T4" fmla="*/ 481 w 481"/>
                <a:gd name="T5" fmla="*/ 8 h 175"/>
                <a:gd name="T6" fmla="*/ 481 w 481"/>
                <a:gd name="T7" fmla="*/ 167 h 175"/>
                <a:gd name="T8" fmla="*/ 473 w 481"/>
                <a:gd name="T9" fmla="*/ 175 h 175"/>
                <a:gd name="T10" fmla="*/ 8 w 481"/>
                <a:gd name="T11" fmla="*/ 175 h 175"/>
                <a:gd name="T12" fmla="*/ 0 w 481"/>
                <a:gd name="T13" fmla="*/ 167 h 175"/>
                <a:gd name="T14" fmla="*/ 0 w 481"/>
                <a:gd name="T15" fmla="*/ 8 h 175"/>
                <a:gd name="T16" fmla="*/ 8 w 481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1" h="175">
                  <a:moveTo>
                    <a:pt x="8" y="0"/>
                  </a:moveTo>
                  <a:cubicBezTo>
                    <a:pt x="473" y="0"/>
                    <a:pt x="473" y="0"/>
                    <a:pt x="473" y="0"/>
                  </a:cubicBezTo>
                  <a:cubicBezTo>
                    <a:pt x="478" y="0"/>
                    <a:pt x="481" y="4"/>
                    <a:pt x="481" y="8"/>
                  </a:cubicBezTo>
                  <a:cubicBezTo>
                    <a:pt x="481" y="167"/>
                    <a:pt x="481" y="167"/>
                    <a:pt x="481" y="167"/>
                  </a:cubicBezTo>
                  <a:cubicBezTo>
                    <a:pt x="481" y="172"/>
                    <a:pt x="478" y="175"/>
                    <a:pt x="473" y="175"/>
                  </a:cubicBezTo>
                  <a:cubicBezTo>
                    <a:pt x="8" y="175"/>
                    <a:pt x="8" y="175"/>
                    <a:pt x="8" y="175"/>
                  </a:cubicBezTo>
                  <a:cubicBezTo>
                    <a:pt x="4" y="175"/>
                    <a:pt x="0" y="172"/>
                    <a:pt x="0" y="16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 w="31750" cap="flat">
              <a:solidFill>
                <a:srgbClr val="4E4E4E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65" name="Freeform 65"/>
            <p:cNvSpPr/>
            <p:nvPr/>
          </p:nvSpPr>
          <p:spPr bwMode="auto">
            <a:xfrm>
              <a:off x="4443348" y="2033656"/>
              <a:ext cx="660310" cy="955764"/>
            </a:xfrm>
            <a:custGeom>
              <a:avLst/>
              <a:gdLst>
                <a:gd name="T0" fmla="*/ 96 w 119"/>
                <a:gd name="T1" fmla="*/ 5 h 172"/>
                <a:gd name="T2" fmla="*/ 73 w 119"/>
                <a:gd name="T3" fmla="*/ 17 h 172"/>
                <a:gd name="T4" fmla="*/ 52 w 119"/>
                <a:gd name="T5" fmla="*/ 18 h 172"/>
                <a:gd name="T6" fmla="*/ 23 w 119"/>
                <a:gd name="T7" fmla="*/ 4 h 172"/>
                <a:gd name="T8" fmla="*/ 2 w 119"/>
                <a:gd name="T9" fmla="*/ 10 h 172"/>
                <a:gd name="T10" fmla="*/ 0 w 119"/>
                <a:gd name="T11" fmla="*/ 18 h 172"/>
                <a:gd name="T12" fmla="*/ 0 w 119"/>
                <a:gd name="T13" fmla="*/ 155 h 172"/>
                <a:gd name="T14" fmla="*/ 17 w 119"/>
                <a:gd name="T15" fmla="*/ 172 h 172"/>
                <a:gd name="T16" fmla="*/ 103 w 119"/>
                <a:gd name="T17" fmla="*/ 172 h 172"/>
                <a:gd name="T18" fmla="*/ 119 w 119"/>
                <a:gd name="T19" fmla="*/ 155 h 172"/>
                <a:gd name="T20" fmla="*/ 119 w 119"/>
                <a:gd name="T21" fmla="*/ 18 h 172"/>
                <a:gd name="T22" fmla="*/ 119 w 119"/>
                <a:gd name="T23" fmla="*/ 17 h 172"/>
                <a:gd name="T24" fmla="*/ 96 w 119"/>
                <a:gd name="T25" fmla="*/ 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9" h="172">
                  <a:moveTo>
                    <a:pt x="96" y="5"/>
                  </a:moveTo>
                  <a:cubicBezTo>
                    <a:pt x="73" y="17"/>
                    <a:pt x="73" y="17"/>
                    <a:pt x="73" y="17"/>
                  </a:cubicBezTo>
                  <a:cubicBezTo>
                    <a:pt x="67" y="21"/>
                    <a:pt x="59" y="21"/>
                    <a:pt x="52" y="18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15" y="1"/>
                    <a:pt x="6" y="3"/>
                    <a:pt x="2" y="10"/>
                  </a:cubicBezTo>
                  <a:cubicBezTo>
                    <a:pt x="1" y="13"/>
                    <a:pt x="0" y="15"/>
                    <a:pt x="0" y="18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64"/>
                    <a:pt x="8" y="172"/>
                    <a:pt x="17" y="172"/>
                  </a:cubicBezTo>
                  <a:cubicBezTo>
                    <a:pt x="103" y="172"/>
                    <a:pt x="103" y="172"/>
                    <a:pt x="103" y="172"/>
                  </a:cubicBezTo>
                  <a:cubicBezTo>
                    <a:pt x="112" y="172"/>
                    <a:pt x="119" y="164"/>
                    <a:pt x="119" y="155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8"/>
                    <a:pt x="119" y="17"/>
                    <a:pt x="119" y="17"/>
                  </a:cubicBezTo>
                  <a:cubicBezTo>
                    <a:pt x="118" y="6"/>
                    <a:pt x="106" y="0"/>
                    <a:pt x="96" y="5"/>
                  </a:cubicBezTo>
                  <a:close/>
                </a:path>
              </a:pathLst>
            </a:custGeom>
            <a:solidFill>
              <a:srgbClr val="683EFF"/>
            </a:solidFill>
            <a:ln w="26988" cap="rnd">
              <a:solidFill>
                <a:srgbClr val="4E4E4E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66" name="Rectangle 66"/>
            <p:cNvSpPr>
              <a:spLocks noChangeArrowheads="1"/>
            </p:cNvSpPr>
            <p:nvPr/>
          </p:nvSpPr>
          <p:spPr bwMode="auto">
            <a:xfrm>
              <a:off x="4608922" y="2193727"/>
              <a:ext cx="284278" cy="682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36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rPr>
                <a:t>3</a:t>
              </a:r>
              <a:endParaRPr kumimoji="0" lang="zh-CN" altLang="zh-CN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67" name="Freeform 82"/>
            <p:cNvSpPr/>
            <p:nvPr/>
          </p:nvSpPr>
          <p:spPr bwMode="auto">
            <a:xfrm>
              <a:off x="6985443" y="2384632"/>
              <a:ext cx="200274" cy="404514"/>
            </a:xfrm>
            <a:custGeom>
              <a:avLst/>
              <a:gdLst>
                <a:gd name="T0" fmla="*/ 0 w 36"/>
                <a:gd name="T1" fmla="*/ 0 h 73"/>
                <a:gd name="T2" fmla="*/ 29 w 36"/>
                <a:gd name="T3" fmla="*/ 24 h 73"/>
                <a:gd name="T4" fmla="*/ 29 w 36"/>
                <a:gd name="T5" fmla="*/ 48 h 73"/>
                <a:gd name="T6" fmla="*/ 0 w 36"/>
                <a:gd name="T7" fmla="*/ 73 h 73"/>
                <a:gd name="T8" fmla="*/ 0 w 36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73">
                  <a:moveTo>
                    <a:pt x="0" y="0"/>
                  </a:moveTo>
                  <a:cubicBezTo>
                    <a:pt x="29" y="24"/>
                    <a:pt x="29" y="24"/>
                    <a:pt x="29" y="24"/>
                  </a:cubicBezTo>
                  <a:cubicBezTo>
                    <a:pt x="36" y="30"/>
                    <a:pt x="36" y="41"/>
                    <a:pt x="29" y="48"/>
                  </a:cubicBezTo>
                  <a:cubicBezTo>
                    <a:pt x="0" y="73"/>
                    <a:pt x="0" y="73"/>
                    <a:pt x="0" y="7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26988" cap="flat">
              <a:solidFill>
                <a:srgbClr val="4E4E4E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68" name="文本框 67"/>
          <p:cNvSpPr txBox="1"/>
          <p:nvPr/>
        </p:nvSpPr>
        <p:spPr>
          <a:xfrm>
            <a:off x="7474008" y="1845615"/>
            <a:ext cx="1872354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新知探究</a:t>
            </a:r>
            <a:endParaRPr lang="zh-CN" altLang="en-US" sz="32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6707457" y="2801675"/>
            <a:ext cx="2734333" cy="929193"/>
            <a:chOff x="4316442" y="2033656"/>
            <a:chExt cx="2869275" cy="1144141"/>
          </a:xfrm>
        </p:grpSpPr>
        <p:sp>
          <p:nvSpPr>
            <p:cNvPr id="70" name="Freeform 64"/>
            <p:cNvSpPr/>
            <p:nvPr/>
          </p:nvSpPr>
          <p:spPr bwMode="auto">
            <a:xfrm>
              <a:off x="4316442" y="2206170"/>
              <a:ext cx="2665035" cy="971627"/>
            </a:xfrm>
            <a:custGeom>
              <a:avLst/>
              <a:gdLst>
                <a:gd name="T0" fmla="*/ 8 w 481"/>
                <a:gd name="T1" fmla="*/ 0 h 175"/>
                <a:gd name="T2" fmla="*/ 473 w 481"/>
                <a:gd name="T3" fmla="*/ 0 h 175"/>
                <a:gd name="T4" fmla="*/ 481 w 481"/>
                <a:gd name="T5" fmla="*/ 8 h 175"/>
                <a:gd name="T6" fmla="*/ 481 w 481"/>
                <a:gd name="T7" fmla="*/ 167 h 175"/>
                <a:gd name="T8" fmla="*/ 473 w 481"/>
                <a:gd name="T9" fmla="*/ 175 h 175"/>
                <a:gd name="T10" fmla="*/ 8 w 481"/>
                <a:gd name="T11" fmla="*/ 175 h 175"/>
                <a:gd name="T12" fmla="*/ 0 w 481"/>
                <a:gd name="T13" fmla="*/ 167 h 175"/>
                <a:gd name="T14" fmla="*/ 0 w 481"/>
                <a:gd name="T15" fmla="*/ 8 h 175"/>
                <a:gd name="T16" fmla="*/ 8 w 481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1" h="175">
                  <a:moveTo>
                    <a:pt x="8" y="0"/>
                  </a:moveTo>
                  <a:cubicBezTo>
                    <a:pt x="473" y="0"/>
                    <a:pt x="473" y="0"/>
                    <a:pt x="473" y="0"/>
                  </a:cubicBezTo>
                  <a:cubicBezTo>
                    <a:pt x="478" y="0"/>
                    <a:pt x="481" y="4"/>
                    <a:pt x="481" y="8"/>
                  </a:cubicBezTo>
                  <a:cubicBezTo>
                    <a:pt x="481" y="167"/>
                    <a:pt x="481" y="167"/>
                    <a:pt x="481" y="167"/>
                  </a:cubicBezTo>
                  <a:cubicBezTo>
                    <a:pt x="481" y="172"/>
                    <a:pt x="478" y="175"/>
                    <a:pt x="473" y="175"/>
                  </a:cubicBezTo>
                  <a:cubicBezTo>
                    <a:pt x="8" y="175"/>
                    <a:pt x="8" y="175"/>
                    <a:pt x="8" y="175"/>
                  </a:cubicBezTo>
                  <a:cubicBezTo>
                    <a:pt x="4" y="175"/>
                    <a:pt x="0" y="172"/>
                    <a:pt x="0" y="16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 w="31750" cap="flat">
              <a:solidFill>
                <a:srgbClr val="4E4E4E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71" name="Freeform 65"/>
            <p:cNvSpPr/>
            <p:nvPr/>
          </p:nvSpPr>
          <p:spPr bwMode="auto">
            <a:xfrm>
              <a:off x="4443348" y="2033656"/>
              <a:ext cx="660310" cy="955764"/>
            </a:xfrm>
            <a:custGeom>
              <a:avLst/>
              <a:gdLst>
                <a:gd name="T0" fmla="*/ 96 w 119"/>
                <a:gd name="T1" fmla="*/ 5 h 172"/>
                <a:gd name="T2" fmla="*/ 73 w 119"/>
                <a:gd name="T3" fmla="*/ 17 h 172"/>
                <a:gd name="T4" fmla="*/ 52 w 119"/>
                <a:gd name="T5" fmla="*/ 18 h 172"/>
                <a:gd name="T6" fmla="*/ 23 w 119"/>
                <a:gd name="T7" fmla="*/ 4 h 172"/>
                <a:gd name="T8" fmla="*/ 2 w 119"/>
                <a:gd name="T9" fmla="*/ 10 h 172"/>
                <a:gd name="T10" fmla="*/ 0 w 119"/>
                <a:gd name="T11" fmla="*/ 18 h 172"/>
                <a:gd name="T12" fmla="*/ 0 w 119"/>
                <a:gd name="T13" fmla="*/ 155 h 172"/>
                <a:gd name="T14" fmla="*/ 17 w 119"/>
                <a:gd name="T15" fmla="*/ 172 h 172"/>
                <a:gd name="T16" fmla="*/ 103 w 119"/>
                <a:gd name="T17" fmla="*/ 172 h 172"/>
                <a:gd name="T18" fmla="*/ 119 w 119"/>
                <a:gd name="T19" fmla="*/ 155 h 172"/>
                <a:gd name="T20" fmla="*/ 119 w 119"/>
                <a:gd name="T21" fmla="*/ 18 h 172"/>
                <a:gd name="T22" fmla="*/ 119 w 119"/>
                <a:gd name="T23" fmla="*/ 17 h 172"/>
                <a:gd name="T24" fmla="*/ 96 w 119"/>
                <a:gd name="T25" fmla="*/ 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9" h="172">
                  <a:moveTo>
                    <a:pt x="96" y="5"/>
                  </a:moveTo>
                  <a:cubicBezTo>
                    <a:pt x="73" y="17"/>
                    <a:pt x="73" y="17"/>
                    <a:pt x="73" y="17"/>
                  </a:cubicBezTo>
                  <a:cubicBezTo>
                    <a:pt x="67" y="21"/>
                    <a:pt x="59" y="21"/>
                    <a:pt x="52" y="18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15" y="1"/>
                    <a:pt x="6" y="3"/>
                    <a:pt x="2" y="10"/>
                  </a:cubicBezTo>
                  <a:cubicBezTo>
                    <a:pt x="1" y="13"/>
                    <a:pt x="0" y="15"/>
                    <a:pt x="0" y="18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64"/>
                    <a:pt x="8" y="172"/>
                    <a:pt x="17" y="172"/>
                  </a:cubicBezTo>
                  <a:cubicBezTo>
                    <a:pt x="103" y="172"/>
                    <a:pt x="103" y="172"/>
                    <a:pt x="103" y="172"/>
                  </a:cubicBezTo>
                  <a:cubicBezTo>
                    <a:pt x="112" y="172"/>
                    <a:pt x="119" y="164"/>
                    <a:pt x="119" y="155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8"/>
                    <a:pt x="119" y="17"/>
                    <a:pt x="119" y="17"/>
                  </a:cubicBezTo>
                  <a:cubicBezTo>
                    <a:pt x="118" y="6"/>
                    <a:pt x="106" y="0"/>
                    <a:pt x="96" y="5"/>
                  </a:cubicBezTo>
                  <a:close/>
                </a:path>
              </a:pathLst>
            </a:custGeom>
            <a:solidFill>
              <a:srgbClr val="683EFF"/>
            </a:solidFill>
            <a:ln w="26988" cap="rnd">
              <a:solidFill>
                <a:srgbClr val="4E4E4E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72" name="Rectangle 66"/>
            <p:cNvSpPr>
              <a:spLocks noChangeArrowheads="1"/>
            </p:cNvSpPr>
            <p:nvPr/>
          </p:nvSpPr>
          <p:spPr bwMode="auto">
            <a:xfrm>
              <a:off x="4608922" y="2193727"/>
              <a:ext cx="284278" cy="682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36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rPr>
                <a:t>4</a:t>
              </a:r>
              <a:endParaRPr kumimoji="0" lang="zh-CN" altLang="zh-CN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73" name="Freeform 82"/>
            <p:cNvSpPr/>
            <p:nvPr/>
          </p:nvSpPr>
          <p:spPr bwMode="auto">
            <a:xfrm>
              <a:off x="6985443" y="2384632"/>
              <a:ext cx="200274" cy="404514"/>
            </a:xfrm>
            <a:custGeom>
              <a:avLst/>
              <a:gdLst>
                <a:gd name="T0" fmla="*/ 0 w 36"/>
                <a:gd name="T1" fmla="*/ 0 h 73"/>
                <a:gd name="T2" fmla="*/ 29 w 36"/>
                <a:gd name="T3" fmla="*/ 24 h 73"/>
                <a:gd name="T4" fmla="*/ 29 w 36"/>
                <a:gd name="T5" fmla="*/ 48 h 73"/>
                <a:gd name="T6" fmla="*/ 0 w 36"/>
                <a:gd name="T7" fmla="*/ 73 h 73"/>
                <a:gd name="T8" fmla="*/ 0 w 36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73">
                  <a:moveTo>
                    <a:pt x="0" y="0"/>
                  </a:moveTo>
                  <a:cubicBezTo>
                    <a:pt x="29" y="24"/>
                    <a:pt x="29" y="24"/>
                    <a:pt x="29" y="24"/>
                  </a:cubicBezTo>
                  <a:cubicBezTo>
                    <a:pt x="36" y="30"/>
                    <a:pt x="36" y="41"/>
                    <a:pt x="29" y="48"/>
                  </a:cubicBezTo>
                  <a:cubicBezTo>
                    <a:pt x="0" y="73"/>
                    <a:pt x="0" y="73"/>
                    <a:pt x="0" y="7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26988" cap="flat">
              <a:solidFill>
                <a:srgbClr val="4E4E4E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74" name="文本框 73"/>
          <p:cNvSpPr txBox="1"/>
          <p:nvPr/>
        </p:nvSpPr>
        <p:spPr>
          <a:xfrm>
            <a:off x="7474008" y="3071967"/>
            <a:ext cx="1872354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拓展延伸</a:t>
            </a:r>
            <a:endParaRPr lang="zh-CN" altLang="en-US" sz="32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 advClick="0"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62" grpId="0"/>
      <p:bldP spid="68" grpId="0"/>
      <p:bldP spid="7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135188" y="1484313"/>
            <a:ext cx="7848600" cy="3291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1200"/>
              </a:spcBef>
            </a:pP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    解决了选材的问题，那么接下来就是如何完成这次习作以及从哪些方面来展开写作。</a:t>
            </a:r>
            <a:endParaRPr lang="en-US" altLang="zh-CN" sz="3200" b="1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 eaLnBrk="1" hangingPunct="1">
              <a:lnSpc>
                <a:spcPct val="150000"/>
              </a:lnSpc>
              <a:spcBef>
                <a:spcPts val="1200"/>
              </a:spcBef>
            </a:pP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    </a:t>
            </a:r>
            <a:r>
              <a:rPr lang="zh-CN" altLang="en-US" sz="36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我们应该从哪些方面进行写作呢？</a:t>
            </a:r>
            <a:endParaRPr lang="zh-CN" altLang="en-US" sz="3600" b="1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 advClick="0"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28759" y="1499802"/>
            <a:ext cx="7165660" cy="4212624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712441" y="2140417"/>
            <a:ext cx="3948944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怎样具体描述每个方面，才能让朋友们喜欢上你推荐的地方呢？</a:t>
            </a:r>
            <a:endParaRPr lang="zh-CN" altLang="en-US" sz="2800" b="1" dirty="0">
              <a:solidFill>
                <a:srgbClr val="FFFF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 advClick="0" advTm="5000">
    <p:random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935787" y="1627036"/>
            <a:ext cx="6314076" cy="252285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推荐一个古镇：</a:t>
            </a:r>
            <a:endParaRPr lang="en-US" altLang="zh-CN" sz="32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这个古镇很美</a:t>
            </a:r>
            <a:r>
              <a:rPr lang="en-US" altLang="zh-CN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……</a:t>
            </a:r>
            <a:endParaRPr lang="en-US" altLang="zh-CN" sz="28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在那里可以了解以前人们的生活</a:t>
            </a:r>
            <a:r>
              <a:rPr lang="en-US" altLang="zh-CN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……</a:t>
            </a:r>
            <a:endParaRPr lang="en-US" altLang="zh-CN" sz="28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这个古镇有很多好吃的</a:t>
            </a:r>
            <a:r>
              <a:rPr lang="en-US" altLang="zh-CN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……</a:t>
            </a:r>
            <a:endParaRPr lang="zh-CN" altLang="en-US" sz="28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9" name="思想气泡: 云 8"/>
          <p:cNvSpPr/>
          <p:nvPr/>
        </p:nvSpPr>
        <p:spPr>
          <a:xfrm>
            <a:off x="6546003" y="1324269"/>
            <a:ext cx="1446962" cy="803868"/>
          </a:xfrm>
          <a:prstGeom prst="cloudCallout">
            <a:avLst>
              <a:gd name="adj1" fmla="val -84722"/>
              <a:gd name="adj2" fmla="val 9625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风景</a:t>
            </a:r>
            <a:endParaRPr lang="zh-CN" altLang="en-US" sz="2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1" name="思想气泡: 云 10"/>
          <p:cNvSpPr/>
          <p:nvPr/>
        </p:nvSpPr>
        <p:spPr>
          <a:xfrm>
            <a:off x="8749399" y="1872546"/>
            <a:ext cx="1446962" cy="803868"/>
          </a:xfrm>
          <a:prstGeom prst="cloudCallout">
            <a:avLst>
              <a:gd name="adj1" fmla="val -84722"/>
              <a:gd name="adj2" fmla="val 9625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历史</a:t>
            </a:r>
            <a:endParaRPr lang="zh-CN" altLang="en-US" sz="2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2" name="思想气泡: 云 11"/>
          <p:cNvSpPr/>
          <p:nvPr/>
        </p:nvSpPr>
        <p:spPr>
          <a:xfrm>
            <a:off x="8760262" y="3294607"/>
            <a:ext cx="1446962" cy="803868"/>
          </a:xfrm>
          <a:prstGeom prst="cloudCallout">
            <a:avLst>
              <a:gd name="adj1" fmla="val -142536"/>
              <a:gd name="adj2" fmla="val 17387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美食</a:t>
            </a:r>
            <a:endParaRPr lang="zh-CN" altLang="en-US" sz="2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692935" y="4202473"/>
            <a:ext cx="2799779" cy="1383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从不同角度推荐</a:t>
            </a:r>
            <a:endParaRPr lang="en-US" altLang="zh-CN" sz="28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algn="l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根据特色选角度</a:t>
            </a:r>
            <a:endParaRPr lang="en-US" altLang="zh-CN" sz="28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algn="l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角度至少有三个</a:t>
            </a:r>
            <a:endParaRPr lang="zh-CN" altLang="en-US" sz="28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 advClick="0"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1" grpId="0" bldLvl="0" animBg="1"/>
      <p:bldP spid="12" grpId="0" bldLvl="0" animBg="1"/>
      <p:bldP spid="13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140600" y="2175511"/>
            <a:ext cx="3907775" cy="252285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推荐校园里的花园：</a:t>
            </a:r>
            <a:endParaRPr lang="en-US" altLang="zh-CN" sz="32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这个地方很安静</a:t>
            </a:r>
            <a:r>
              <a:rPr lang="en-US" altLang="zh-CN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……</a:t>
            </a:r>
            <a:endParaRPr lang="en-US" altLang="zh-CN" sz="28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这个地方花香怡人</a:t>
            </a:r>
            <a:r>
              <a:rPr lang="en-US" altLang="zh-CN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……</a:t>
            </a:r>
            <a:endParaRPr lang="en-US" altLang="zh-CN" sz="28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这个地方心情愉悦</a:t>
            </a:r>
            <a:r>
              <a:rPr lang="en-US" altLang="zh-CN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……</a:t>
            </a:r>
            <a:endParaRPr lang="zh-CN" altLang="en-US" sz="28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4000" y="1366989"/>
            <a:ext cx="2592288" cy="560705"/>
            <a:chOff x="755576" y="411510"/>
            <a:chExt cx="2592288" cy="560705"/>
          </a:xfrm>
        </p:grpSpPr>
        <p:sp>
          <p:nvSpPr>
            <p:cNvPr id="5" name="文本框 9"/>
            <p:cNvSpPr txBox="1"/>
            <p:nvPr/>
          </p:nvSpPr>
          <p:spPr>
            <a:xfrm>
              <a:off x="1331640" y="411510"/>
              <a:ext cx="2016224" cy="56070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200" b="1" dirty="0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小练笔</a:t>
              </a:r>
              <a:endPara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755576" y="411510"/>
              <a:ext cx="559476" cy="545460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Click="0" advTm="5000">
    <p:random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6"/>
          <p:cNvSpPr txBox="1"/>
          <p:nvPr/>
        </p:nvSpPr>
        <p:spPr>
          <a:xfrm>
            <a:off x="3811080" y="2175509"/>
            <a:ext cx="4550319" cy="252285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推荐游乐场：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这里交通方便</a:t>
            </a:r>
            <a:r>
              <a:rPr lang="en-US" altLang="zh-CN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……</a:t>
            </a:r>
            <a:endParaRPr lang="en-US" altLang="zh-CN" sz="28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这里游乐项目丰富多样</a:t>
            </a:r>
            <a:r>
              <a:rPr lang="en-US" altLang="zh-CN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……</a:t>
            </a:r>
            <a:endParaRPr lang="en-US" altLang="zh-CN" sz="28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这里也有很多好吃的</a:t>
            </a:r>
            <a:r>
              <a:rPr lang="en-US" altLang="zh-CN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……</a:t>
            </a:r>
            <a:endParaRPr lang="en-US" altLang="zh-CN" sz="28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 advClick="0" advTm="5000">
    <p:random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6"/>
          <p:cNvSpPr txBox="1"/>
          <p:nvPr/>
        </p:nvSpPr>
        <p:spPr>
          <a:xfrm>
            <a:off x="3448608" y="2175508"/>
            <a:ext cx="5291731" cy="252285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推荐图书馆：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这里有很多适合学生看的书</a:t>
            </a:r>
            <a:r>
              <a:rPr lang="en-US" altLang="zh-CN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……</a:t>
            </a:r>
            <a:endParaRPr lang="en-US" altLang="zh-CN" sz="28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这里安静无比，适合阅读</a:t>
            </a:r>
            <a:r>
              <a:rPr lang="en-US" altLang="zh-CN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……</a:t>
            </a:r>
            <a:endParaRPr lang="en-US" altLang="zh-CN" sz="28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这里有配套复印装订服务</a:t>
            </a:r>
            <a:r>
              <a:rPr lang="en-US" altLang="zh-CN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……</a:t>
            </a:r>
            <a:endParaRPr lang="en-US" altLang="zh-CN" sz="28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 advClick="0" advTm="5000">
    <p:random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855913" y="1550988"/>
            <a:ext cx="6769100" cy="4071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    要写的内容我们选择好了，那么怎样把文章写具体呢？</a:t>
            </a:r>
            <a:endParaRPr lang="en-US" altLang="zh-CN" sz="3200" b="1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①点面结合、动静结合、正面描写和侧面描写结合。</a:t>
            </a:r>
            <a:endParaRPr lang="zh-CN" altLang="en-US" sz="2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②运用修辞手法。</a:t>
            </a:r>
            <a:endParaRPr lang="zh-CN" altLang="en-US" sz="2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③善于联想（多种感官）。</a:t>
            </a:r>
            <a:endParaRPr lang="zh-CN" altLang="en-US" sz="2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 advClick="0"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矩形 1"/>
          <p:cNvSpPr>
            <a:spLocks noChangeArrowheads="1"/>
          </p:cNvSpPr>
          <p:nvPr/>
        </p:nvSpPr>
        <p:spPr bwMode="auto">
          <a:xfrm>
            <a:off x="1892688" y="2060848"/>
            <a:ext cx="8423275" cy="3634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1200"/>
              </a:spcBef>
            </a:pP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    首先，要从不同的方面来写，做到点面结合、动静结合。如写美食街，既要写整个美食街人头攒动的情景，又要具体写某一个点，如其中一种美食（它的颜色、它的气味、它的口感）。其次，要尽量多运用修辞手法，多对句子加以修饰，使得内容更具体丰富。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36867" name="文本框 2"/>
          <p:cNvSpPr txBox="1">
            <a:spLocks noChangeArrowheads="1"/>
          </p:cNvSpPr>
          <p:nvPr/>
        </p:nvSpPr>
        <p:spPr bwMode="auto">
          <a:xfrm>
            <a:off x="3216275" y="1125538"/>
            <a:ext cx="2087563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>
                <a:solidFill>
                  <a:srgbClr val="297083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方法总结</a:t>
            </a:r>
            <a:endParaRPr lang="zh-CN" altLang="en-US" sz="3200" b="1" dirty="0">
              <a:solidFill>
                <a:srgbClr val="297083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 advClick="0" advTm="5000">
    <p:random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矩形 1"/>
          <p:cNvSpPr>
            <a:spLocks noChangeArrowheads="1"/>
          </p:cNvSpPr>
          <p:nvPr/>
        </p:nvSpPr>
        <p:spPr bwMode="auto">
          <a:xfrm>
            <a:off x="1992313" y="1989138"/>
            <a:ext cx="8497887" cy="3634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1200"/>
              </a:spcBef>
            </a:pPr>
            <a:r>
              <a:rPr lang="en-US" altLang="zh-CN" sz="32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    </a:t>
            </a: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如写书店里人很多，可以这样写：一进书店门，就看见整个书店大厅挤满了人，真可谓人山人海。要想在书架前找到一本好书，你得“翻山越岭”。热销书的书架前，更是水泄不通。另外，要善于联想，在现实情境的基础上进行发散联想。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 advClick="0" advTm="5000">
    <p:random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-644554" y="1785150"/>
            <a:ext cx="7819077" cy="507285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714952" y="1752833"/>
            <a:ext cx="5263662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第四部分</a:t>
            </a:r>
            <a:endParaRPr lang="zh-CN" altLang="en-US" sz="5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943552" y="2819633"/>
            <a:ext cx="5263662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拓展延伸</a:t>
            </a:r>
            <a:endParaRPr lang="zh-CN" altLang="en-US" sz="9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 advClick="0"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-644554" y="1785150"/>
            <a:ext cx="7819077" cy="507285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714952" y="1752833"/>
            <a:ext cx="5263662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第一部分</a:t>
            </a:r>
            <a:endParaRPr lang="zh-CN" altLang="en-US" sz="5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943552" y="2819633"/>
            <a:ext cx="5263662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情境导入</a:t>
            </a:r>
            <a:endParaRPr lang="zh-CN" altLang="en-US" sz="9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 advClick="0"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矩形 1"/>
          <p:cNvSpPr>
            <a:spLocks noChangeArrowheads="1"/>
          </p:cNvSpPr>
          <p:nvPr/>
        </p:nvSpPr>
        <p:spPr bwMode="auto">
          <a:xfrm>
            <a:off x="2927350" y="2205038"/>
            <a:ext cx="6840538" cy="3044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1200"/>
              </a:spcBef>
            </a:pP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    经过刚才的学习，我们已经为本次习作打好了基础，也懂得了写好这篇作文的方法。下面就请大家向小组成员推荐一个好地方，先说一说，再拿起笔，开始写作吧！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22863" y="1052513"/>
            <a:ext cx="2089150" cy="64516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>
              <a:defRPr sz="3600" b="1">
                <a:ln w="6350">
                  <a:noFill/>
                </a:ln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黑体" panose="02010609060101010101" charset="-122"/>
                <a:ea typeface="黑体" panose="02010609060101010101" charset="-122"/>
              </a:defRPr>
            </a:lvl1pPr>
            <a:lvl2pPr>
              <a:defRPr>
                <a:latin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</a:defRPr>
            </a:lvl5pPr>
            <a:lvl6pPr>
              <a:defRPr>
                <a:latin typeface="Arial" panose="020B0604020202020204" pitchFamily="34" charset="0"/>
              </a:defRPr>
            </a:lvl6pPr>
            <a:lvl7pPr>
              <a:defRPr>
                <a:latin typeface="Arial" panose="020B0604020202020204" pitchFamily="34" charset="0"/>
              </a:defRPr>
            </a:lvl7pPr>
            <a:lvl8pPr>
              <a:defRPr>
                <a:latin typeface="Arial" panose="020B0604020202020204" pitchFamily="34" charset="0"/>
              </a:defRPr>
            </a:lvl8pPr>
            <a:lvl9pPr>
              <a:defRPr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zh-CN" alt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练习表达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 advClick="0" advTm="5000">
    <p:rand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/>
          <p:nvPr/>
        </p:nvSpPr>
        <p:spPr>
          <a:xfrm>
            <a:off x="2311982" y="2567895"/>
            <a:ext cx="7548709" cy="1330325"/>
          </a:xfrm>
          <a:prstGeom prst="rect">
            <a:avLst/>
          </a:prstGeom>
          <a:ln w="57150">
            <a:gradFill flip="none" rotWithShape="1">
              <a:gsLst>
                <a:gs pos="500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1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你听说过或者去过哪些好看好玩的地方呢？交流一下！</a:t>
            </a:r>
            <a:endParaRPr lang="zh-CN" altLang="en-US" sz="4100" b="1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279836" y="2064259"/>
            <a:ext cx="1907381" cy="48220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30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说一说</a:t>
            </a:r>
            <a:endParaRPr lang="zh-CN" altLang="en-US" sz="30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 advClick="0" advTm="5000"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timg.jp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524001" y="85725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ransition spd="slow" advClick="0" advTm="5000"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timg1.jp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524000" y="857250"/>
            <a:ext cx="9143999" cy="5143500"/>
          </a:xfrm>
          <a:prstGeom prst="rect">
            <a:avLst/>
          </a:prstGeom>
        </p:spPr>
      </p:pic>
    </p:spTree>
  </p:cSld>
  <p:clrMapOvr>
    <a:masterClrMapping/>
  </p:clrMapOvr>
  <p:transition spd="slow" advClick="0" advTm="5000"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2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524000" y="857250"/>
            <a:ext cx="9143999" cy="5143500"/>
          </a:xfrm>
          <a:prstGeom prst="rect">
            <a:avLst/>
          </a:prstGeom>
        </p:spPr>
      </p:pic>
    </p:spTree>
  </p:cSld>
  <p:clrMapOvr>
    <a:masterClrMapping/>
  </p:clrMapOvr>
  <p:transition spd="slow" advClick="0" advTm="5000"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timg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524000" y="85725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ransition spd="slow" advClick="0" advTm="5000"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524000" y="857250"/>
            <a:ext cx="9144000" cy="5143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5000">
    <p:random/>
  </p:transition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微软雅黑"/>
        <a:font script="Hebr" typeface="微软雅黑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微软雅黑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1118</Words>
  <Application>WPS 演示</Application>
  <PresentationFormat>自定义</PresentationFormat>
  <Paragraphs>134</Paragraphs>
  <Slides>30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44" baseType="lpstr">
      <vt:lpstr>Arial</vt:lpstr>
      <vt:lpstr>宋体</vt:lpstr>
      <vt:lpstr>Wingdings</vt:lpstr>
      <vt:lpstr>Calibri</vt:lpstr>
      <vt:lpstr>字魂70号-灵悦黑体</vt:lpstr>
      <vt:lpstr>Calibri</vt:lpstr>
      <vt:lpstr>微软雅黑</vt:lpstr>
      <vt:lpstr>黑体</vt:lpstr>
      <vt:lpstr>Arial Unicode MS</vt:lpstr>
      <vt:lpstr>Arial</vt:lpstr>
      <vt:lpstr>Calibri Light</vt:lpstr>
      <vt:lpstr>等线 Light</vt:lpstr>
      <vt:lpstr>等线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1</cp:revision>
  <dcterms:created xsi:type="dcterms:W3CDTF">2023-10-22T07:05:45Z</dcterms:created>
  <dcterms:modified xsi:type="dcterms:W3CDTF">2023-10-22T07:05:45Z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29F632101A304F4D907D007B1442D2C8</vt:lpwstr>
  </property>
</Properties>
</file>