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0" r:id="rId3"/>
    <p:sldId id="257" r:id="rId4"/>
    <p:sldId id="258" r:id="rId5"/>
    <p:sldId id="259" r:id="rId6"/>
    <p:sldId id="269" r:id="rId7"/>
    <p:sldId id="260" r:id="rId8"/>
    <p:sldId id="261" r:id="rId9"/>
    <p:sldId id="263" r:id="rId10"/>
    <p:sldId id="264" r:id="rId11"/>
    <p:sldId id="265" r:id="rId12"/>
    <p:sldId id="262" r:id="rId13"/>
    <p:sldId id="266" r:id="rId14"/>
    <p:sldId id="268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A64A"/>
    <a:srgbClr val="3C7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6" autoAdjust="0"/>
    <p:restoredTop sz="94660"/>
  </p:normalViewPr>
  <p:slideViewPr>
    <p:cSldViewPr snapToGrid="0">
      <p:cViewPr>
        <p:scale>
          <a:sx n="100" d="100"/>
          <a:sy n="100" d="100"/>
        </p:scale>
        <p:origin x="-744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 hasCustomPrompt="1"/>
          </p:nvPr>
        </p:nvSpPr>
        <p:spPr>
          <a:xfrm>
            <a:off x="5364480" y="720090"/>
            <a:ext cx="1463040" cy="5032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3C7229"/>
                </a:solidFill>
                <a:latin typeface="字魂20号-石头体" panose="00000500000000000000" pitchFamily="2" charset="-122"/>
                <a:ea typeface="字魂20号-石头体" panose="00000500000000000000" pitchFamily="2" charset="-122"/>
              </a:defRPr>
            </a:lvl1pPr>
          </a:lstStyle>
          <a:p>
            <a:pPr lvl="0"/>
            <a:r>
              <a:rPr lang="zh-CN" altLang="en-US" dirty="0"/>
              <a:t>插入标题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email"/>
          <a:srcRect/>
          <a:stretch>
            <a:fillRect/>
          </a:stretch>
        </p:blipFill>
        <p:spPr>
          <a:xfrm rot="13601052">
            <a:off x="4373491" y="623545"/>
            <a:ext cx="749167" cy="6963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email"/>
          <a:srcRect/>
          <a:stretch>
            <a:fillRect/>
          </a:stretch>
        </p:blipFill>
        <p:spPr>
          <a:xfrm rot="7998948" flipH="1">
            <a:off x="7057912" y="623545"/>
            <a:ext cx="749167" cy="696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475001" y="365494"/>
            <a:ext cx="11241998" cy="61270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073269" y="1127756"/>
            <a:ext cx="4602488" cy="460248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785447" y="2335362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kern="100" dirty="0">
                <a:solidFill>
                  <a:srgbClr val="64A64A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一个豆荚里的</a:t>
            </a:r>
            <a:endParaRPr lang="zh-CN" altLang="en-US" sz="4800" b="1" kern="100" dirty="0">
              <a:solidFill>
                <a:srgbClr val="64A64A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218734" y="1045461"/>
            <a:ext cx="2428870" cy="27853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7500" kern="100" dirty="0">
                <a:solidFill>
                  <a:srgbClr val="64A64A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五</a:t>
            </a:r>
            <a:endParaRPr lang="zh-CN" altLang="en-US" sz="17500" kern="100" dirty="0">
              <a:solidFill>
                <a:srgbClr val="64A64A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900759" y="3517618"/>
            <a:ext cx="28121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zh-CN" altLang="en-US" sz="7200" kern="100" dirty="0">
                <a:solidFill>
                  <a:srgbClr val="64A64A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粒   </a:t>
            </a:r>
            <a:r>
              <a:rPr lang="zh-CN" altLang="en-US" sz="7000" kern="100" dirty="0">
                <a:solidFill>
                  <a:srgbClr val="64A64A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豆</a:t>
            </a:r>
            <a:endParaRPr lang="en-US" altLang="zh-CN" sz="7000" kern="100" dirty="0">
              <a:solidFill>
                <a:srgbClr val="64A64A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  <a:p>
            <a:endParaRPr lang="zh-CN" altLang="en-US" dirty="0">
              <a:solidFill>
                <a:srgbClr val="64A64A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5400000">
            <a:off x="3315335" y="-217487"/>
            <a:ext cx="5397500" cy="80962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779520" y="2675376"/>
            <a:ext cx="4701540" cy="1005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虽然母亲不相信，但她还是仔细地用一根小棍子把植物支起来。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内容探究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79520" y="3942590"/>
            <a:ext cx="4575810" cy="521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为什么母亲不相信，还是</a:t>
            </a:r>
            <a:r>
              <a:rPr lang="en-US" altLang="zh-CN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？</a:t>
            </a:r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779520" y="4590262"/>
            <a:ext cx="4534674" cy="613102"/>
            <a:chOff x="3779520" y="4590262"/>
            <a:chExt cx="4534674" cy="613102"/>
          </a:xfrm>
        </p:grpSpPr>
        <p:sp>
          <p:nvSpPr>
            <p:cNvPr id="11" name="矩形: 圆角 10"/>
            <p:cNvSpPr/>
            <p:nvPr/>
          </p:nvSpPr>
          <p:spPr>
            <a:xfrm>
              <a:off x="3779520" y="4590262"/>
              <a:ext cx="4392930" cy="613102"/>
            </a:xfrm>
            <a:prstGeom prst="roundRect">
              <a:avLst>
                <a:gd name="adj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820656" y="4590262"/>
              <a:ext cx="4493538" cy="5216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2400" dirty="0">
                  <a:solidFill>
                    <a:srgbClr val="FFC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这是一位母亲对子女爱的体现。</a:t>
              </a:r>
              <a:endParaRPr lang="zh-CN" altLang="en-US" sz="24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3923312" y="3829050"/>
            <a:ext cx="62582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39440" y="2156930"/>
            <a:ext cx="4794832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你怎样理解“真的，它现在要开花了！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……”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这一段？此时小姑娘的心情是怎样的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?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49018" y="4062914"/>
            <a:ext cx="4794832" cy="100181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400">
                <a:latin typeface="+mn-ea"/>
              </a:defRPr>
            </a:lvl1pPr>
          </a:lstStyle>
          <a:p>
            <a:pPr algn="dist"/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小豌豆的长大满足了小姑娘的愿望，使她鼓励起了战胜病魔的信心。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内容探究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7875270" y="1223328"/>
            <a:ext cx="2537460" cy="4530090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3271802" y="3874770"/>
            <a:ext cx="62582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02230" y="1976487"/>
            <a:ext cx="6987540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我们通过本课的学习，感受到了爱的幸福，爱的神奇，同时更感受到奉献爱是最崇高的、最伟大的。只要我们都献出一份爱心，世界将处处充满爱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!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拓展延伸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02230" y="3988310"/>
            <a:ext cx="4004310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小姑娘对小豌豆很感激，假如你是小豌豆，你会对小姑娘说些什么</a:t>
            </a:r>
            <a:r>
              <a:rPr lang="en-US" altLang="zh-CN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?</a:t>
            </a:r>
            <a:endParaRPr lang="zh-CN" altLang="en-US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06540" y="2556504"/>
            <a:ext cx="4301496" cy="4301496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>
          <a:xfrm>
            <a:off x="2723162" y="3817620"/>
            <a:ext cx="62582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09194" y="1096770"/>
            <a:ext cx="4602488" cy="460248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342327" y="2368004"/>
            <a:ext cx="15985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800" kern="100" dirty="0">
                <a:solidFill>
                  <a:srgbClr val="64A64A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下 节</a:t>
            </a:r>
            <a:endParaRPr lang="zh-CN" altLang="en-US" sz="4800" kern="100" dirty="0">
              <a:solidFill>
                <a:srgbClr val="64A64A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21845" y="3710145"/>
            <a:ext cx="24681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zh-CN" altLang="en-US" sz="7200" kern="100" dirty="0">
                <a:solidFill>
                  <a:srgbClr val="64A64A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再 </a:t>
            </a:r>
            <a:r>
              <a:rPr lang="zh-CN" altLang="en-US" sz="7000" kern="100" dirty="0">
                <a:solidFill>
                  <a:srgbClr val="64A64A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见</a:t>
            </a:r>
            <a:endParaRPr lang="zh-CN" altLang="en-US" sz="1400" kern="1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  <a:p>
            <a:endParaRPr lang="zh-CN" altLang="en-US" dirty="0">
              <a:solidFill>
                <a:srgbClr val="64A64A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整体感知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77440" y="1983711"/>
            <a:ext cx="3158490" cy="2913438"/>
            <a:chOff x="2472690" y="2049861"/>
            <a:chExt cx="3158490" cy="2913438"/>
          </a:xfrm>
        </p:grpSpPr>
        <p:sp>
          <p:nvSpPr>
            <p:cNvPr id="13" name="矩形 12"/>
            <p:cNvSpPr/>
            <p:nvPr/>
          </p:nvSpPr>
          <p:spPr>
            <a:xfrm>
              <a:off x="2705100" y="2911002"/>
              <a:ext cx="2876550" cy="16850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学生用自己喜欢的方式读课文，读准字音，读通课文。</a:t>
              </a:r>
              <a:endPara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472690" y="2049861"/>
              <a:ext cx="3158490" cy="2913438"/>
              <a:chOff x="2472690" y="2049861"/>
              <a:chExt cx="3158490" cy="2913438"/>
            </a:xfrm>
          </p:grpSpPr>
          <p:sp>
            <p:nvSpPr>
              <p:cNvPr id="4" name="矩形: 圆角 3"/>
              <p:cNvSpPr/>
              <p:nvPr/>
            </p:nvSpPr>
            <p:spPr>
              <a:xfrm>
                <a:off x="2472690" y="2448699"/>
                <a:ext cx="3158490" cy="2514600"/>
              </a:xfrm>
              <a:prstGeom prst="roundRect">
                <a:avLst>
                  <a:gd name="adj" fmla="val 7122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3611880" y="2049861"/>
                <a:ext cx="765810" cy="76581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1</a:t>
                </a:r>
                <a:endParaRPr lang="zh-CN" altLang="en-US" sz="28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701792" y="1983711"/>
            <a:ext cx="3158490" cy="2913438"/>
            <a:chOff x="5985510" y="1972281"/>
            <a:chExt cx="3158490" cy="2913438"/>
          </a:xfrm>
        </p:grpSpPr>
        <p:sp>
          <p:nvSpPr>
            <p:cNvPr id="3" name="矩形 2"/>
            <p:cNvSpPr/>
            <p:nvPr/>
          </p:nvSpPr>
          <p:spPr>
            <a:xfrm>
              <a:off x="6092190" y="2860094"/>
              <a:ext cx="2926080" cy="16850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240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学生自读课文。在读文过程中，圈出自己不明白的地方。</a:t>
              </a:r>
              <a:endPara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5985510" y="1972281"/>
              <a:ext cx="3158490" cy="2913438"/>
              <a:chOff x="2472690" y="2049861"/>
              <a:chExt cx="3158490" cy="2913438"/>
            </a:xfrm>
          </p:grpSpPr>
          <p:sp>
            <p:nvSpPr>
              <p:cNvPr id="10" name="矩形: 圆角 9"/>
              <p:cNvSpPr/>
              <p:nvPr/>
            </p:nvSpPr>
            <p:spPr>
              <a:xfrm>
                <a:off x="2472690" y="2448699"/>
                <a:ext cx="3158490" cy="2514600"/>
              </a:xfrm>
              <a:prstGeom prst="roundRect">
                <a:avLst>
                  <a:gd name="adj" fmla="val 7122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3611880" y="2049861"/>
                <a:ext cx="765810" cy="76581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latin typeface="微软雅黑" panose="020B0503020204020204" charset="-122"/>
                    <a:ea typeface="微软雅黑" panose="020B0503020204020204" charset="-122"/>
                    <a:sym typeface="微软雅黑" panose="020B0503020204020204" charset="-122"/>
                  </a:rPr>
                  <a:t>2</a:t>
                </a:r>
                <a:endParaRPr lang="zh-CN" altLang="en-US" sz="28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4"/>
          <p:cNvSpPr txBox="1"/>
          <p:nvPr/>
        </p:nvSpPr>
        <p:spPr>
          <a:xfrm>
            <a:off x="2294401" y="1779479"/>
            <a:ext cx="1277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 err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汉语拼音" panose="020B0604020202020204" pitchFamily="34" charset="0"/>
                <a:sym typeface="微软雅黑" panose="020B0503020204020204" charset="-122"/>
              </a:rPr>
              <a:t>jiá</a:t>
            </a:r>
            <a:endParaRPr lang="en-US" altLang="zh-CN" sz="36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汉语拼音" panose="020B0604020202020204" pitchFamily="34" charset="0"/>
              <a:sym typeface="微软雅黑" panose="020B0503020204020204" charset="-122"/>
            </a:endParaRPr>
          </a:p>
        </p:txBody>
      </p:sp>
      <p:sp>
        <p:nvSpPr>
          <p:cNvPr id="4" name="TextBox 24"/>
          <p:cNvSpPr txBox="1"/>
          <p:nvPr/>
        </p:nvSpPr>
        <p:spPr>
          <a:xfrm>
            <a:off x="3576349" y="1779479"/>
            <a:ext cx="10342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 err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汉语拼音" panose="020B0604020202020204" pitchFamily="34" charset="0"/>
                <a:sym typeface="微软雅黑" panose="020B0503020204020204" charset="-122"/>
              </a:rPr>
              <a:t>wān</a:t>
            </a:r>
            <a:endParaRPr lang="en-US" altLang="zh-CN" sz="36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汉语拼音" panose="020B0604020202020204" pitchFamily="34" charset="0"/>
              <a:sym typeface="微软雅黑" panose="020B0503020204020204" charset="-122"/>
            </a:endParaRPr>
          </a:p>
        </p:txBody>
      </p:sp>
      <p:sp>
        <p:nvSpPr>
          <p:cNvPr id="5" name="TextBox 24"/>
          <p:cNvSpPr txBox="1"/>
          <p:nvPr/>
        </p:nvSpPr>
        <p:spPr>
          <a:xfrm>
            <a:off x="4934730" y="1779479"/>
            <a:ext cx="1080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 err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汉语拼音" panose="020B0604020202020204" pitchFamily="34" charset="0"/>
                <a:sym typeface="微软雅黑" panose="020B0503020204020204" charset="-122"/>
              </a:rPr>
              <a:t>àn</a:t>
            </a:r>
            <a:endParaRPr lang="en-US" altLang="zh-CN" sz="36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汉语拼音" panose="020B0604020202020204" pitchFamily="34" charset="0"/>
              <a:sym typeface="微软雅黑" panose="020B0503020204020204" charset="-122"/>
            </a:endParaRPr>
          </a:p>
        </p:txBody>
      </p:sp>
      <p:sp>
        <p:nvSpPr>
          <p:cNvPr id="6" name="TextBox 24"/>
          <p:cNvSpPr txBox="1"/>
          <p:nvPr/>
        </p:nvSpPr>
        <p:spPr>
          <a:xfrm>
            <a:off x="5928111" y="1779479"/>
            <a:ext cx="16775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 err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汉语拼音" panose="020B0604020202020204" pitchFamily="34" charset="0"/>
                <a:sym typeface="微软雅黑" panose="020B0503020204020204" charset="-122"/>
              </a:rPr>
              <a:t>jiānɡ</a:t>
            </a:r>
            <a:endParaRPr lang="en-US" altLang="zh-CN" sz="36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汉语拼音" panose="020B0604020202020204" pitchFamily="34" charset="0"/>
              <a:sym typeface="微软雅黑" panose="020B0503020204020204" charset="-122"/>
            </a:endParaRPr>
          </a:p>
        </p:txBody>
      </p:sp>
      <p:sp>
        <p:nvSpPr>
          <p:cNvPr id="7" name="TextBox 24"/>
          <p:cNvSpPr txBox="1"/>
          <p:nvPr/>
        </p:nvSpPr>
        <p:spPr>
          <a:xfrm>
            <a:off x="3899956" y="3623403"/>
            <a:ext cx="962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 err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汉语拼音" panose="020B0604020202020204" pitchFamily="34" charset="0"/>
                <a:sym typeface="微软雅黑" panose="020B0503020204020204" charset="-122"/>
              </a:rPr>
              <a:t>tái</a:t>
            </a:r>
            <a:endParaRPr lang="en-US" altLang="zh-CN" sz="36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汉语拼音" panose="020B0604020202020204" pitchFamily="34" charset="0"/>
              <a:sym typeface="微软雅黑" panose="020B0503020204020204" charset="-122"/>
            </a:endParaRPr>
          </a:p>
        </p:txBody>
      </p:sp>
      <p:sp>
        <p:nvSpPr>
          <p:cNvPr id="8" name="TextBox 24"/>
          <p:cNvSpPr txBox="1"/>
          <p:nvPr/>
        </p:nvSpPr>
        <p:spPr>
          <a:xfrm>
            <a:off x="5532515" y="3623403"/>
            <a:ext cx="914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 err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汉语拼音" panose="020B0604020202020204" pitchFamily="34" charset="0"/>
                <a:sym typeface="微软雅黑" panose="020B0503020204020204" charset="-122"/>
              </a:rPr>
              <a:t>qiú</a:t>
            </a:r>
            <a:endParaRPr lang="en-US" altLang="zh-CN" sz="36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汉语拼音" panose="020B0604020202020204" pitchFamily="34" charset="0"/>
              <a:sym typeface="微软雅黑" panose="020B0503020204020204" charset="-122"/>
            </a:endParaRPr>
          </a:p>
        </p:txBody>
      </p:sp>
      <p:sp>
        <p:nvSpPr>
          <p:cNvPr id="9" name="TextBox 24"/>
          <p:cNvSpPr txBox="1"/>
          <p:nvPr/>
        </p:nvSpPr>
        <p:spPr>
          <a:xfrm>
            <a:off x="7076580" y="3616223"/>
            <a:ext cx="14557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 err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汉语拼音" panose="020B0604020202020204" pitchFamily="34" charset="0"/>
                <a:sym typeface="微软雅黑" panose="020B0503020204020204" charset="-122"/>
              </a:rPr>
              <a:t>kuànɡ</a:t>
            </a:r>
            <a:endParaRPr lang="en-US" altLang="zh-CN" sz="36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汉语拼音" panose="020B0604020202020204" pitchFamily="34" charset="0"/>
              <a:sym typeface="微软雅黑" panose="020B0503020204020204" charset="-122"/>
            </a:endParaRPr>
          </a:p>
        </p:txBody>
      </p:sp>
      <p:sp>
        <p:nvSpPr>
          <p:cNvPr id="10" name="TextBox 24"/>
          <p:cNvSpPr txBox="1"/>
          <p:nvPr/>
        </p:nvSpPr>
        <p:spPr>
          <a:xfrm>
            <a:off x="8839977" y="3607818"/>
            <a:ext cx="798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 err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汉语拼音" panose="020B0604020202020204" pitchFamily="34" charset="0"/>
                <a:sym typeface="微软雅黑" panose="020B0503020204020204" charset="-122"/>
              </a:rPr>
              <a:t>yì</a:t>
            </a:r>
            <a:endParaRPr lang="en-US" altLang="zh-CN" sz="36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汉语拼音" panose="020B0604020202020204" pitchFamily="34" charset="0"/>
              <a:sym typeface="微软雅黑" panose="020B0503020204020204" charset="-122"/>
            </a:endParaRPr>
          </a:p>
        </p:txBody>
      </p:sp>
      <p:sp>
        <p:nvSpPr>
          <p:cNvPr id="11" name="TextBox 24"/>
          <p:cNvSpPr txBox="1"/>
          <p:nvPr/>
        </p:nvSpPr>
        <p:spPr>
          <a:xfrm>
            <a:off x="7243971" y="1779479"/>
            <a:ext cx="957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汉语拼音" panose="020B0604020202020204" pitchFamily="34" charset="0"/>
                <a:sym typeface="微软雅黑" panose="020B0503020204020204" charset="-122"/>
              </a:rPr>
              <a:t> </a:t>
            </a:r>
            <a:r>
              <a:rPr lang="en-US" altLang="zh-CN" sz="3600" dirty="0" err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汉语拼音" panose="020B0604020202020204" pitchFamily="34" charset="0"/>
                <a:sym typeface="微软雅黑" panose="020B0503020204020204" charset="-122"/>
              </a:rPr>
              <a:t>yù</a:t>
            </a:r>
            <a:endParaRPr lang="en-US" altLang="zh-CN" sz="36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汉语拼音" panose="020B0604020202020204" pitchFamily="34" charset="0"/>
              <a:sym typeface="微软雅黑" panose="020B0503020204020204" charset="-122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8342672" y="1779479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汉语拼音" panose="020B0604020202020204" pitchFamily="34" charset="0"/>
                <a:sym typeface="微软雅黑" panose="020B0503020204020204" charset="-122"/>
              </a:rPr>
              <a:t> </a:t>
            </a:r>
            <a:r>
              <a:rPr lang="en-US" altLang="zh-CN" sz="3600" dirty="0" err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汉语拼音" panose="020B0604020202020204" pitchFamily="34" charset="0"/>
                <a:sym typeface="微软雅黑" panose="020B0503020204020204" charset="-122"/>
              </a:rPr>
              <a:t>jiē</a:t>
            </a:r>
            <a:endParaRPr lang="en-US" altLang="zh-CN" sz="36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汉语拼音" panose="020B0604020202020204" pitchFamily="34" charset="0"/>
              <a:sym typeface="微软雅黑" panose="020B0503020204020204" charset="-122"/>
            </a:endParaRPr>
          </a:p>
        </p:txBody>
      </p:sp>
      <p:sp>
        <p:nvSpPr>
          <p:cNvPr id="13" name="TextBox 24"/>
          <p:cNvSpPr txBox="1"/>
          <p:nvPr/>
        </p:nvSpPr>
        <p:spPr>
          <a:xfrm>
            <a:off x="1979680" y="3614757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汉语拼音" panose="020B0604020202020204" pitchFamily="34" charset="0"/>
                <a:sym typeface="微软雅黑" panose="020B0503020204020204" charset="-122"/>
              </a:rPr>
              <a:t>  </a:t>
            </a:r>
            <a:r>
              <a:rPr lang="en-US" altLang="zh-CN" sz="3600" dirty="0" err="1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汉语拼音" panose="020B0604020202020204" pitchFamily="34" charset="0"/>
                <a:sym typeface="微软雅黑" panose="020B0503020204020204" charset="-122"/>
              </a:rPr>
              <a:t>pā</a:t>
            </a:r>
            <a:endParaRPr lang="en-US" altLang="zh-CN" sz="36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汉语拼音" panose="020B0604020202020204" pitchFamily="34" charset="0"/>
              <a:sym typeface="微软雅黑" panose="020B0503020204020204" charset="-122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2247190" y="2317097"/>
            <a:ext cx="10232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60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荚</a:t>
            </a:r>
            <a:endParaRPr lang="zh-CN" altLang="en-US" sz="60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3575771" y="2317097"/>
            <a:ext cx="9177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豌</a:t>
            </a:r>
            <a:endParaRPr lang="zh-CN" altLang="en-US" sz="60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98835" y="2317097"/>
            <a:ext cx="945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按</a:t>
            </a:r>
            <a:endParaRPr lang="zh-CN" altLang="en-US" sz="60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6049621" y="2317097"/>
            <a:ext cx="9791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僵</a:t>
            </a:r>
            <a:endParaRPr lang="zh-CN" altLang="en-US" sz="60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3860827" y="4128809"/>
            <a:ext cx="10289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苔</a:t>
            </a:r>
            <a:endParaRPr lang="zh-CN" altLang="en-US" sz="60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9" name="TextBox 23"/>
          <p:cNvSpPr txBox="1"/>
          <p:nvPr/>
        </p:nvSpPr>
        <p:spPr>
          <a:xfrm>
            <a:off x="5519059" y="4128809"/>
            <a:ext cx="10399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囚</a:t>
            </a:r>
            <a:endParaRPr lang="zh-CN" altLang="en-US" sz="60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7188306" y="4128809"/>
            <a:ext cx="8851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框</a:t>
            </a:r>
            <a:endParaRPr lang="zh-CN" altLang="en-US" sz="60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8702712" y="4128809"/>
            <a:ext cx="8851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溢</a:t>
            </a:r>
            <a:endParaRPr lang="zh-CN" altLang="en-US" sz="60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7334094" y="2317097"/>
            <a:ext cx="945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预</a:t>
            </a:r>
            <a:endParaRPr lang="zh-CN" altLang="en-US" sz="60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8584880" y="2317097"/>
            <a:ext cx="945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揭</a:t>
            </a:r>
            <a:endParaRPr lang="zh-CN" altLang="en-US" sz="60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86087" y="4128809"/>
            <a:ext cx="945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啪</a:t>
            </a:r>
            <a:endParaRPr lang="zh-CN" altLang="en-US" sz="60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生字注音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6" name="L 形 25"/>
          <p:cNvSpPr/>
          <p:nvPr/>
        </p:nvSpPr>
        <p:spPr>
          <a:xfrm rot="5400000">
            <a:off x="2104502" y="1645760"/>
            <a:ext cx="458530" cy="478045"/>
          </a:xfrm>
          <a:prstGeom prst="corner">
            <a:avLst>
              <a:gd name="adj1" fmla="val 3860"/>
              <a:gd name="adj2" fmla="val 27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7" name="L 形 26"/>
          <p:cNvSpPr/>
          <p:nvPr/>
        </p:nvSpPr>
        <p:spPr>
          <a:xfrm rot="5400000" flipH="1" flipV="1">
            <a:off x="9335741" y="4822605"/>
            <a:ext cx="458530" cy="478045"/>
          </a:xfrm>
          <a:prstGeom prst="corner">
            <a:avLst>
              <a:gd name="adj1" fmla="val 3860"/>
              <a:gd name="adj2" fmla="val 27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8" name="L 形 27"/>
          <p:cNvSpPr/>
          <p:nvPr/>
        </p:nvSpPr>
        <p:spPr>
          <a:xfrm rot="16200000" flipV="1">
            <a:off x="2225214" y="4811176"/>
            <a:ext cx="458530" cy="478045"/>
          </a:xfrm>
          <a:prstGeom prst="corner">
            <a:avLst>
              <a:gd name="adj1" fmla="val 3860"/>
              <a:gd name="adj2" fmla="val 27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9" name="L 形 28"/>
          <p:cNvSpPr/>
          <p:nvPr/>
        </p:nvSpPr>
        <p:spPr>
          <a:xfrm rot="16200000" flipH="1">
            <a:off x="9335741" y="1691480"/>
            <a:ext cx="458530" cy="478045"/>
          </a:xfrm>
          <a:prstGeom prst="corner">
            <a:avLst>
              <a:gd name="adj1" fmla="val 3860"/>
              <a:gd name="adj2" fmla="val 27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生字书写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2603689" y="1711642"/>
            <a:ext cx="1042481" cy="1107996"/>
            <a:chOff x="2112199" y="1700212"/>
            <a:chExt cx="1042481" cy="1107996"/>
          </a:xfrm>
        </p:grpSpPr>
        <p:grpSp>
          <p:nvGrpSpPr>
            <p:cNvPr id="4" name="组合 3"/>
            <p:cNvGrpSpPr/>
            <p:nvPr/>
          </p:nvGrpSpPr>
          <p:grpSpPr>
            <a:xfrm>
              <a:off x="2148840" y="1737360"/>
              <a:ext cx="1005840" cy="1005840"/>
              <a:chOff x="1703070" y="1783080"/>
              <a:chExt cx="1268730" cy="1268730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1703070" y="1783080"/>
                <a:ext cx="1268730" cy="126873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cxnSp>
            <p:nvCxnSpPr>
              <p:cNvPr id="6" name="直接连接符 5"/>
              <p:cNvCxnSpPr>
                <a:stCxn id="5" idx="1"/>
                <a:endCxn id="5" idx="3"/>
              </p:cNvCxnSpPr>
              <p:nvPr/>
            </p:nvCxnSpPr>
            <p:spPr>
              <a:xfrm>
                <a:off x="1703070" y="2417445"/>
                <a:ext cx="126873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>
                <a:stCxn id="5" idx="0"/>
                <a:endCxn id="5" idx="2"/>
              </p:cNvCxnSpPr>
              <p:nvPr/>
            </p:nvCxnSpPr>
            <p:spPr>
              <a:xfrm>
                <a:off x="2337435" y="1783080"/>
                <a:ext cx="0" cy="126873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2" name="矩形 71"/>
            <p:cNvSpPr/>
            <p:nvPr/>
          </p:nvSpPr>
          <p:spPr>
            <a:xfrm>
              <a:off x="2112199" y="1700212"/>
              <a:ext cx="103105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kern="1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微软雅黑" panose="020B0503020204020204" charset="-122"/>
                </a:rPr>
                <a:t>豌</a:t>
              </a:r>
              <a:endParaRPr lang="zh-CN" altLang="en-US" sz="6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4602034" y="1711642"/>
            <a:ext cx="1031051" cy="1107996"/>
            <a:chOff x="3815269" y="1700212"/>
            <a:chExt cx="1031051" cy="1107996"/>
          </a:xfrm>
        </p:grpSpPr>
        <p:grpSp>
          <p:nvGrpSpPr>
            <p:cNvPr id="24" name="组合 23"/>
            <p:cNvGrpSpPr/>
            <p:nvPr/>
          </p:nvGrpSpPr>
          <p:grpSpPr>
            <a:xfrm>
              <a:off x="3840480" y="1737360"/>
              <a:ext cx="1005840" cy="1005840"/>
              <a:chOff x="1703070" y="1783080"/>
              <a:chExt cx="1268730" cy="1268730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1703070" y="1783080"/>
                <a:ext cx="1268730" cy="126873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cxnSp>
            <p:nvCxnSpPr>
              <p:cNvPr id="26" name="直接连接符 25"/>
              <p:cNvCxnSpPr>
                <a:stCxn id="25" idx="1"/>
                <a:endCxn id="25" idx="3"/>
              </p:cNvCxnSpPr>
              <p:nvPr/>
            </p:nvCxnSpPr>
            <p:spPr>
              <a:xfrm>
                <a:off x="1703070" y="2417445"/>
                <a:ext cx="126873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>
                <a:stCxn id="25" idx="0"/>
                <a:endCxn id="25" idx="2"/>
              </p:cNvCxnSpPr>
              <p:nvPr/>
            </p:nvCxnSpPr>
            <p:spPr>
              <a:xfrm>
                <a:off x="2337435" y="1783080"/>
                <a:ext cx="0" cy="126873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矩形 72"/>
            <p:cNvSpPr/>
            <p:nvPr/>
          </p:nvSpPr>
          <p:spPr>
            <a:xfrm>
              <a:off x="3815269" y="1700212"/>
              <a:ext cx="103105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kern="1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微软雅黑" panose="020B0503020204020204" charset="-122"/>
                </a:rPr>
                <a:t>按</a:t>
              </a:r>
              <a:endParaRPr lang="zh-CN" altLang="en-US" sz="6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588949" y="1711642"/>
            <a:ext cx="1084837" cy="1107996"/>
            <a:chOff x="5601713" y="1700212"/>
            <a:chExt cx="1084837" cy="1107996"/>
          </a:xfrm>
        </p:grpSpPr>
        <p:grpSp>
          <p:nvGrpSpPr>
            <p:cNvPr id="36" name="组合 35"/>
            <p:cNvGrpSpPr/>
            <p:nvPr/>
          </p:nvGrpSpPr>
          <p:grpSpPr>
            <a:xfrm>
              <a:off x="5680710" y="1737360"/>
              <a:ext cx="1005840" cy="1005840"/>
              <a:chOff x="1703070" y="1783080"/>
              <a:chExt cx="1268730" cy="1268730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1703070" y="1783080"/>
                <a:ext cx="1268730" cy="126873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cxnSp>
            <p:nvCxnSpPr>
              <p:cNvPr id="38" name="直接连接符 37"/>
              <p:cNvCxnSpPr>
                <a:stCxn id="37" idx="1"/>
                <a:endCxn id="37" idx="3"/>
              </p:cNvCxnSpPr>
              <p:nvPr/>
            </p:nvCxnSpPr>
            <p:spPr>
              <a:xfrm>
                <a:off x="1703070" y="2417445"/>
                <a:ext cx="126873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>
                <a:stCxn id="37" idx="0"/>
                <a:endCxn id="37" idx="2"/>
              </p:cNvCxnSpPr>
              <p:nvPr/>
            </p:nvCxnSpPr>
            <p:spPr>
              <a:xfrm>
                <a:off x="2337435" y="1783080"/>
                <a:ext cx="0" cy="126873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矩形 73"/>
            <p:cNvSpPr/>
            <p:nvPr/>
          </p:nvSpPr>
          <p:spPr>
            <a:xfrm>
              <a:off x="5601713" y="1700212"/>
              <a:ext cx="103105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kern="1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微软雅黑" panose="020B0503020204020204" charset="-122"/>
                </a:rPr>
                <a:t>舒</a:t>
              </a:r>
              <a:endParaRPr lang="zh-CN" altLang="en-US" sz="6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8629650" y="1711642"/>
            <a:ext cx="1031051" cy="1107996"/>
            <a:chOff x="7486650" y="1700212"/>
            <a:chExt cx="1031051" cy="1107996"/>
          </a:xfrm>
        </p:grpSpPr>
        <p:grpSp>
          <p:nvGrpSpPr>
            <p:cNvPr id="48" name="组合 47"/>
            <p:cNvGrpSpPr/>
            <p:nvPr/>
          </p:nvGrpSpPr>
          <p:grpSpPr>
            <a:xfrm>
              <a:off x="7486650" y="1737360"/>
              <a:ext cx="1005840" cy="1005840"/>
              <a:chOff x="1703070" y="1783080"/>
              <a:chExt cx="1268730" cy="1268730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1703070" y="1783080"/>
                <a:ext cx="1268730" cy="126873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cxnSp>
            <p:nvCxnSpPr>
              <p:cNvPr id="50" name="直接连接符 49"/>
              <p:cNvCxnSpPr>
                <a:stCxn id="49" idx="1"/>
                <a:endCxn id="49" idx="3"/>
              </p:cNvCxnSpPr>
              <p:nvPr/>
            </p:nvCxnSpPr>
            <p:spPr>
              <a:xfrm>
                <a:off x="1703070" y="2417445"/>
                <a:ext cx="126873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>
                <a:stCxn id="49" idx="0"/>
                <a:endCxn id="49" idx="2"/>
              </p:cNvCxnSpPr>
              <p:nvPr/>
            </p:nvCxnSpPr>
            <p:spPr>
              <a:xfrm>
                <a:off x="2337435" y="1783080"/>
                <a:ext cx="0" cy="126873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矩形 74"/>
            <p:cNvSpPr/>
            <p:nvPr/>
          </p:nvSpPr>
          <p:spPr>
            <a:xfrm>
              <a:off x="7486650" y="1700212"/>
              <a:ext cx="103105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kern="1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微软雅黑" panose="020B0503020204020204" charset="-122"/>
                </a:rPr>
                <a:t>适</a:t>
              </a:r>
              <a:endParaRPr lang="zh-CN" altLang="en-US" sz="6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2603689" y="3163431"/>
            <a:ext cx="1031051" cy="1107996"/>
            <a:chOff x="3604364" y="3175082"/>
            <a:chExt cx="1031051" cy="1107996"/>
          </a:xfrm>
        </p:grpSpPr>
        <p:grpSp>
          <p:nvGrpSpPr>
            <p:cNvPr id="60" name="组合 59"/>
            <p:cNvGrpSpPr/>
            <p:nvPr/>
          </p:nvGrpSpPr>
          <p:grpSpPr>
            <a:xfrm>
              <a:off x="3629575" y="3212230"/>
              <a:ext cx="1005840" cy="1005840"/>
              <a:chOff x="1703070" y="1783080"/>
              <a:chExt cx="1268730" cy="1268730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1703070" y="1783080"/>
                <a:ext cx="1268730" cy="126873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cxnSp>
            <p:nvCxnSpPr>
              <p:cNvPr id="62" name="直接连接符 61"/>
              <p:cNvCxnSpPr>
                <a:stCxn id="61" idx="1"/>
                <a:endCxn id="61" idx="3"/>
              </p:cNvCxnSpPr>
              <p:nvPr/>
            </p:nvCxnSpPr>
            <p:spPr>
              <a:xfrm>
                <a:off x="1703070" y="2417445"/>
                <a:ext cx="126873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>
                <a:stCxn id="61" idx="0"/>
                <a:endCxn id="61" idx="2"/>
              </p:cNvCxnSpPr>
              <p:nvPr/>
            </p:nvCxnSpPr>
            <p:spPr>
              <a:xfrm>
                <a:off x="2337435" y="1783080"/>
                <a:ext cx="0" cy="126873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矩形 75"/>
            <p:cNvSpPr/>
            <p:nvPr/>
          </p:nvSpPr>
          <p:spPr>
            <a:xfrm>
              <a:off x="3604364" y="3175082"/>
              <a:ext cx="103105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kern="1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微软雅黑" panose="020B0503020204020204" charset="-122"/>
                </a:rPr>
                <a:t>恐</a:t>
              </a:r>
              <a:endParaRPr lang="zh-CN" altLang="en-US" sz="6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4608533" y="3163431"/>
            <a:ext cx="1042481" cy="1107996"/>
            <a:chOff x="5579866" y="3121423"/>
            <a:chExt cx="1042481" cy="1107996"/>
          </a:xfrm>
        </p:grpSpPr>
        <p:grpSp>
          <p:nvGrpSpPr>
            <p:cNvPr id="16" name="组合 15"/>
            <p:cNvGrpSpPr/>
            <p:nvPr/>
          </p:nvGrpSpPr>
          <p:grpSpPr>
            <a:xfrm>
              <a:off x="5616507" y="3190757"/>
              <a:ext cx="1005840" cy="1005840"/>
              <a:chOff x="1703070" y="1783080"/>
              <a:chExt cx="1268730" cy="1268730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1703070" y="1783080"/>
                <a:ext cx="1268730" cy="126873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cxnSp>
            <p:nvCxnSpPr>
              <p:cNvPr id="18" name="直接连接符 17"/>
              <p:cNvCxnSpPr>
                <a:stCxn id="17" idx="1"/>
                <a:endCxn id="17" idx="3"/>
              </p:cNvCxnSpPr>
              <p:nvPr/>
            </p:nvCxnSpPr>
            <p:spPr>
              <a:xfrm>
                <a:off x="1703070" y="2417445"/>
                <a:ext cx="126873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>
                <a:stCxn id="17" idx="0"/>
                <a:endCxn id="17" idx="2"/>
              </p:cNvCxnSpPr>
              <p:nvPr/>
            </p:nvCxnSpPr>
            <p:spPr>
              <a:xfrm>
                <a:off x="2337435" y="1783080"/>
                <a:ext cx="0" cy="126873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矩形 76"/>
            <p:cNvSpPr/>
            <p:nvPr/>
          </p:nvSpPr>
          <p:spPr>
            <a:xfrm>
              <a:off x="5579866" y="3121423"/>
              <a:ext cx="103105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kern="1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微软雅黑" panose="020B0503020204020204" charset="-122"/>
                </a:rPr>
                <a:t>僵</a:t>
              </a:r>
              <a:endParaRPr lang="zh-CN" altLang="en-US" sz="6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624807" y="3163431"/>
            <a:ext cx="1031051" cy="1107996"/>
            <a:chOff x="7282936" y="3121423"/>
            <a:chExt cx="1031051" cy="1107996"/>
          </a:xfrm>
        </p:grpSpPr>
        <p:grpSp>
          <p:nvGrpSpPr>
            <p:cNvPr id="28" name="组合 27"/>
            <p:cNvGrpSpPr/>
            <p:nvPr/>
          </p:nvGrpSpPr>
          <p:grpSpPr>
            <a:xfrm>
              <a:off x="7308147" y="3190757"/>
              <a:ext cx="1005840" cy="1005840"/>
              <a:chOff x="1703070" y="1783080"/>
              <a:chExt cx="1268730" cy="1268730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703070" y="1783080"/>
                <a:ext cx="1268730" cy="126873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cxnSp>
            <p:nvCxnSpPr>
              <p:cNvPr id="30" name="直接连接符 29"/>
              <p:cNvCxnSpPr>
                <a:stCxn id="29" idx="1"/>
                <a:endCxn id="29" idx="3"/>
              </p:cNvCxnSpPr>
              <p:nvPr/>
            </p:nvCxnSpPr>
            <p:spPr>
              <a:xfrm>
                <a:off x="1703070" y="2417445"/>
                <a:ext cx="126873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>
                <a:stCxn id="29" idx="0"/>
                <a:endCxn id="29" idx="2"/>
              </p:cNvCxnSpPr>
              <p:nvPr/>
            </p:nvCxnSpPr>
            <p:spPr>
              <a:xfrm>
                <a:off x="2337435" y="1783080"/>
                <a:ext cx="0" cy="126873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8" name="矩形 77"/>
            <p:cNvSpPr/>
            <p:nvPr/>
          </p:nvSpPr>
          <p:spPr>
            <a:xfrm>
              <a:off x="7282936" y="3121423"/>
              <a:ext cx="103105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kern="1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微软雅黑" panose="020B0503020204020204" charset="-122"/>
                </a:rPr>
                <a:t>硬</a:t>
              </a:r>
              <a:endParaRPr lang="zh-CN" altLang="en-US" sz="6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8629650" y="3163431"/>
            <a:ext cx="1084837" cy="1107996"/>
            <a:chOff x="9069380" y="3121423"/>
            <a:chExt cx="1084837" cy="1107996"/>
          </a:xfrm>
        </p:grpSpPr>
        <p:grpSp>
          <p:nvGrpSpPr>
            <p:cNvPr id="40" name="组合 39"/>
            <p:cNvGrpSpPr/>
            <p:nvPr/>
          </p:nvGrpSpPr>
          <p:grpSpPr>
            <a:xfrm>
              <a:off x="9148377" y="3190757"/>
              <a:ext cx="1005840" cy="1005840"/>
              <a:chOff x="1703070" y="1783080"/>
              <a:chExt cx="1268730" cy="1268730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1703070" y="1783080"/>
                <a:ext cx="1268730" cy="126873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cxnSp>
            <p:nvCxnSpPr>
              <p:cNvPr id="42" name="直接连接符 41"/>
              <p:cNvCxnSpPr>
                <a:stCxn id="41" idx="1"/>
                <a:endCxn id="41" idx="3"/>
              </p:cNvCxnSpPr>
              <p:nvPr/>
            </p:nvCxnSpPr>
            <p:spPr>
              <a:xfrm>
                <a:off x="1703070" y="2417445"/>
                <a:ext cx="126873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>
                <a:stCxn id="41" idx="0"/>
                <a:endCxn id="41" idx="2"/>
              </p:cNvCxnSpPr>
              <p:nvPr/>
            </p:nvCxnSpPr>
            <p:spPr>
              <a:xfrm>
                <a:off x="2337435" y="1783080"/>
                <a:ext cx="0" cy="126873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矩形 78"/>
            <p:cNvSpPr/>
            <p:nvPr/>
          </p:nvSpPr>
          <p:spPr>
            <a:xfrm>
              <a:off x="9069380" y="3121423"/>
              <a:ext cx="103105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kern="1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微软雅黑" panose="020B0503020204020204" charset="-122"/>
                </a:rPr>
                <a:t>枪</a:t>
              </a:r>
              <a:endParaRPr lang="zh-CN" altLang="en-US" sz="6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603689" y="4615220"/>
            <a:ext cx="1031051" cy="1107996"/>
            <a:chOff x="4132495" y="4411545"/>
            <a:chExt cx="1031051" cy="1107996"/>
          </a:xfrm>
        </p:grpSpPr>
        <p:grpSp>
          <p:nvGrpSpPr>
            <p:cNvPr id="52" name="组合 51"/>
            <p:cNvGrpSpPr/>
            <p:nvPr/>
          </p:nvGrpSpPr>
          <p:grpSpPr>
            <a:xfrm>
              <a:off x="4132495" y="4480879"/>
              <a:ext cx="1005840" cy="1005840"/>
              <a:chOff x="1703070" y="1783080"/>
              <a:chExt cx="1268730" cy="1268730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1703070" y="1783080"/>
                <a:ext cx="1268730" cy="126873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cxnSp>
            <p:nvCxnSpPr>
              <p:cNvPr id="54" name="直接连接符 53"/>
              <p:cNvCxnSpPr>
                <a:stCxn id="53" idx="1"/>
                <a:endCxn id="53" idx="3"/>
              </p:cNvCxnSpPr>
              <p:nvPr/>
            </p:nvCxnSpPr>
            <p:spPr>
              <a:xfrm>
                <a:off x="1703070" y="2417445"/>
                <a:ext cx="126873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>
                <a:stCxn id="53" idx="0"/>
                <a:endCxn id="53" idx="2"/>
              </p:cNvCxnSpPr>
              <p:nvPr/>
            </p:nvCxnSpPr>
            <p:spPr>
              <a:xfrm>
                <a:off x="2337435" y="1783080"/>
                <a:ext cx="0" cy="126873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0" name="矩形 79"/>
            <p:cNvSpPr/>
            <p:nvPr/>
          </p:nvSpPr>
          <p:spPr>
            <a:xfrm>
              <a:off x="4132495" y="4411545"/>
              <a:ext cx="103105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kern="1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微软雅黑" panose="020B0503020204020204" charset="-122"/>
                </a:rPr>
                <a:t>耐</a:t>
              </a:r>
              <a:endParaRPr lang="zh-CN" altLang="en-US" sz="6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4608533" y="4615220"/>
            <a:ext cx="1031051" cy="1107996"/>
            <a:chOff x="5795010" y="4411545"/>
            <a:chExt cx="1031051" cy="1107996"/>
          </a:xfrm>
        </p:grpSpPr>
        <p:grpSp>
          <p:nvGrpSpPr>
            <p:cNvPr id="64" name="组合 63"/>
            <p:cNvGrpSpPr/>
            <p:nvPr/>
          </p:nvGrpSpPr>
          <p:grpSpPr>
            <a:xfrm>
              <a:off x="5820221" y="4480879"/>
              <a:ext cx="1005840" cy="1005840"/>
              <a:chOff x="1703070" y="1783080"/>
              <a:chExt cx="1268730" cy="1268730"/>
            </a:xfrm>
          </p:grpSpPr>
          <p:sp>
            <p:nvSpPr>
              <p:cNvPr id="65" name="矩形 64"/>
              <p:cNvSpPr/>
              <p:nvPr/>
            </p:nvSpPr>
            <p:spPr>
              <a:xfrm>
                <a:off x="1703070" y="1783080"/>
                <a:ext cx="1268730" cy="126873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cxnSp>
            <p:nvCxnSpPr>
              <p:cNvPr id="66" name="直接连接符 65"/>
              <p:cNvCxnSpPr>
                <a:stCxn id="65" idx="1"/>
                <a:endCxn id="65" idx="3"/>
              </p:cNvCxnSpPr>
              <p:nvPr/>
            </p:nvCxnSpPr>
            <p:spPr>
              <a:xfrm>
                <a:off x="1703070" y="2417445"/>
                <a:ext cx="126873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>
                <a:stCxn id="65" idx="0"/>
                <a:endCxn id="65" idx="2"/>
              </p:cNvCxnSpPr>
              <p:nvPr/>
            </p:nvCxnSpPr>
            <p:spPr>
              <a:xfrm>
                <a:off x="2337435" y="1783080"/>
                <a:ext cx="0" cy="126873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1" name="矩形 80"/>
            <p:cNvSpPr/>
            <p:nvPr/>
          </p:nvSpPr>
          <p:spPr>
            <a:xfrm>
              <a:off x="5795010" y="4411545"/>
              <a:ext cx="103105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kern="1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微软雅黑" panose="020B0503020204020204" charset="-122"/>
                </a:rPr>
                <a:t>探</a:t>
              </a:r>
              <a:endParaRPr lang="zh-CN" altLang="en-US" sz="6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613377" y="4615220"/>
            <a:ext cx="1042481" cy="1107996"/>
            <a:chOff x="7486650" y="4426547"/>
            <a:chExt cx="1042481" cy="1107996"/>
          </a:xfrm>
        </p:grpSpPr>
        <p:grpSp>
          <p:nvGrpSpPr>
            <p:cNvPr id="20" name="组合 19"/>
            <p:cNvGrpSpPr/>
            <p:nvPr/>
          </p:nvGrpSpPr>
          <p:grpSpPr>
            <a:xfrm>
              <a:off x="7523291" y="4470916"/>
              <a:ext cx="1005840" cy="1005840"/>
              <a:chOff x="1703070" y="1783080"/>
              <a:chExt cx="1268730" cy="1268730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1703070" y="1783080"/>
                <a:ext cx="1268730" cy="126873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cxnSp>
            <p:nvCxnSpPr>
              <p:cNvPr id="22" name="直接连接符 21"/>
              <p:cNvCxnSpPr>
                <a:stCxn id="21" idx="1"/>
                <a:endCxn id="21" idx="3"/>
              </p:cNvCxnSpPr>
              <p:nvPr/>
            </p:nvCxnSpPr>
            <p:spPr>
              <a:xfrm>
                <a:off x="1703070" y="2417445"/>
                <a:ext cx="126873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>
                <a:stCxn id="21" idx="0"/>
                <a:endCxn id="21" idx="2"/>
              </p:cNvCxnSpPr>
              <p:nvPr/>
            </p:nvCxnSpPr>
            <p:spPr>
              <a:xfrm>
                <a:off x="2337435" y="1783080"/>
                <a:ext cx="0" cy="126873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矩形 81"/>
            <p:cNvSpPr/>
            <p:nvPr/>
          </p:nvSpPr>
          <p:spPr>
            <a:xfrm>
              <a:off x="7486650" y="4426547"/>
              <a:ext cx="103105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kern="1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微软雅黑" panose="020B0503020204020204" charset="-122"/>
                </a:rPr>
                <a:t>愉</a:t>
              </a:r>
              <a:endParaRPr lang="zh-CN" altLang="en-US" sz="6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8629650" y="4615220"/>
            <a:ext cx="1031051" cy="1107996"/>
            <a:chOff x="9189720" y="4426547"/>
            <a:chExt cx="1031051" cy="1107996"/>
          </a:xfrm>
        </p:grpSpPr>
        <p:grpSp>
          <p:nvGrpSpPr>
            <p:cNvPr id="32" name="组合 31"/>
            <p:cNvGrpSpPr/>
            <p:nvPr/>
          </p:nvGrpSpPr>
          <p:grpSpPr>
            <a:xfrm>
              <a:off x="9214931" y="4470916"/>
              <a:ext cx="1005840" cy="1005840"/>
              <a:chOff x="1703070" y="1783080"/>
              <a:chExt cx="1268730" cy="1268730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1703070" y="1783080"/>
                <a:ext cx="1268730" cy="126873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cxnSp>
            <p:nvCxnSpPr>
              <p:cNvPr id="34" name="直接连接符 33"/>
              <p:cNvCxnSpPr>
                <a:stCxn id="33" idx="1"/>
                <a:endCxn id="33" idx="3"/>
              </p:cNvCxnSpPr>
              <p:nvPr/>
            </p:nvCxnSpPr>
            <p:spPr>
              <a:xfrm>
                <a:off x="1703070" y="2417445"/>
                <a:ext cx="1268730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>
                <a:stCxn id="33" idx="0"/>
                <a:endCxn id="33" idx="2"/>
              </p:cNvCxnSpPr>
              <p:nvPr/>
            </p:nvCxnSpPr>
            <p:spPr>
              <a:xfrm>
                <a:off x="2337435" y="1783080"/>
                <a:ext cx="0" cy="126873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矩形 82"/>
            <p:cNvSpPr/>
            <p:nvPr/>
          </p:nvSpPr>
          <p:spPr>
            <a:xfrm>
              <a:off x="9189720" y="4426547"/>
              <a:ext cx="103105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600" b="1" kern="100" dirty="0"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微软雅黑" panose="020B0503020204020204" charset="-122"/>
                </a:rPr>
                <a:t>曾</a:t>
              </a:r>
              <a:endParaRPr lang="zh-CN" altLang="en-US" sz="6600" b="1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587021" y="1959366"/>
            <a:ext cx="4331970" cy="1770620"/>
            <a:chOff x="3587021" y="1959366"/>
            <a:chExt cx="4331970" cy="1770620"/>
          </a:xfrm>
        </p:grpSpPr>
        <p:sp>
          <p:nvSpPr>
            <p:cNvPr id="2" name="文本框 1"/>
            <p:cNvSpPr txBox="1"/>
            <p:nvPr/>
          </p:nvSpPr>
          <p:spPr>
            <a:xfrm>
              <a:off x="3783125" y="2192310"/>
              <a:ext cx="4134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zh-CN" sz="28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课文讲了一个什么故事</a:t>
              </a:r>
              <a:r>
                <a:rPr lang="zh-CN" altLang="en-US" sz="2800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？</a:t>
              </a:r>
              <a:endParaRPr lang="zh-CN" altLang="en-US" sz="28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835856" y="2980132"/>
              <a:ext cx="305724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80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围绕着什么写</a:t>
              </a:r>
              <a:r>
                <a:rPr lang="zh-CN" altLang="en-US" sz="2800" dirty="0">
                  <a:solidFill>
                    <a:prstClr val="black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的？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3587021" y="1959366"/>
              <a:ext cx="4331970" cy="1770620"/>
            </a:xfrm>
            <a:prstGeom prst="roundRect">
              <a:avLst>
                <a:gd name="adj" fmla="val 1085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整体感知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296279" y="2149870"/>
            <a:ext cx="4602488" cy="46024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/>
          <p:nvPr/>
        </p:nvSpPr>
        <p:spPr>
          <a:xfrm>
            <a:off x="2091690" y="1524430"/>
            <a:ext cx="2110310" cy="21103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内容探究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19058" y="3917361"/>
            <a:ext cx="2624614" cy="1005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豌豆在家庭里的地位是怎样安排的？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75133" y="3935842"/>
            <a:ext cx="262461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豌豆为什么想出去？哪个词具体说明了想出去的理由？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34979" y="3935842"/>
            <a:ext cx="2624614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五粒豌豆即将分开时，它们的想法有什么不同？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168047" y="1524430"/>
            <a:ext cx="2110310" cy="21103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134979" y="1524430"/>
            <a:ext cx="2110310" cy="21103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677233" y="1164330"/>
            <a:ext cx="3168529" cy="316852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40600" y="1472439"/>
            <a:ext cx="2214291" cy="221429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1692753" y="1272177"/>
            <a:ext cx="3168530" cy="3168530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1637032" y="3810000"/>
            <a:ext cx="2822013" cy="17758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812196" y="3810000"/>
            <a:ext cx="2822013" cy="17758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009965" y="3810000"/>
            <a:ext cx="2822013" cy="17758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性格分析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20012" y="1497795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表现了豌豆们怎样的性格？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582113" y="2421274"/>
            <a:ext cx="2262871" cy="2230100"/>
            <a:chOff x="1735217" y="3517493"/>
            <a:chExt cx="2262871" cy="2230100"/>
          </a:xfrm>
        </p:grpSpPr>
        <p:sp>
          <p:nvSpPr>
            <p:cNvPr id="11" name="任意多边形: 形状 10"/>
            <p:cNvSpPr/>
            <p:nvPr/>
          </p:nvSpPr>
          <p:spPr>
            <a:xfrm rot="21377555">
              <a:off x="1735217" y="3598910"/>
              <a:ext cx="2098490" cy="2148683"/>
            </a:xfrm>
            <a:custGeom>
              <a:avLst/>
              <a:gdLst>
                <a:gd name="connsiteX0" fmla="*/ 935822 w 2592883"/>
                <a:gd name="connsiteY0" fmla="*/ 257662 h 2910012"/>
                <a:gd name="connsiteX1" fmla="*/ 49997 w 2592883"/>
                <a:gd name="connsiteY1" fmla="*/ 2557950 h 2910012"/>
                <a:gd name="connsiteX2" fmla="*/ 2536022 w 2592883"/>
                <a:gd name="connsiteY2" fmla="*/ 2672250 h 2910012"/>
                <a:gd name="connsiteX3" fmla="*/ 1721634 w 2592883"/>
                <a:gd name="connsiteY3" fmla="*/ 329100 h 2910012"/>
                <a:gd name="connsiteX4" fmla="*/ 935822 w 2592883"/>
                <a:gd name="connsiteY4" fmla="*/ 257662 h 291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883" h="2910012">
                  <a:moveTo>
                    <a:pt x="935822" y="257662"/>
                  </a:moveTo>
                  <a:cubicBezTo>
                    <a:pt x="657216" y="629137"/>
                    <a:pt x="-216703" y="2155519"/>
                    <a:pt x="49997" y="2557950"/>
                  </a:cubicBezTo>
                  <a:cubicBezTo>
                    <a:pt x="316697" y="2960381"/>
                    <a:pt x="2257416" y="3043725"/>
                    <a:pt x="2536022" y="2672250"/>
                  </a:cubicBezTo>
                  <a:cubicBezTo>
                    <a:pt x="2814628" y="2300775"/>
                    <a:pt x="1993096" y="736294"/>
                    <a:pt x="1721634" y="329100"/>
                  </a:cubicBezTo>
                  <a:cubicBezTo>
                    <a:pt x="1450172" y="-78094"/>
                    <a:pt x="1214428" y="-113813"/>
                    <a:pt x="935822" y="257662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1805668" y="3517493"/>
              <a:ext cx="2192420" cy="2230100"/>
            </a:xfrm>
            <a:custGeom>
              <a:avLst/>
              <a:gdLst>
                <a:gd name="connsiteX0" fmla="*/ 935822 w 2592883"/>
                <a:gd name="connsiteY0" fmla="*/ 257662 h 2910012"/>
                <a:gd name="connsiteX1" fmla="*/ 49997 w 2592883"/>
                <a:gd name="connsiteY1" fmla="*/ 2557950 h 2910012"/>
                <a:gd name="connsiteX2" fmla="*/ 2536022 w 2592883"/>
                <a:gd name="connsiteY2" fmla="*/ 2672250 h 2910012"/>
                <a:gd name="connsiteX3" fmla="*/ 1721634 w 2592883"/>
                <a:gd name="connsiteY3" fmla="*/ 329100 h 2910012"/>
                <a:gd name="connsiteX4" fmla="*/ 935822 w 2592883"/>
                <a:gd name="connsiteY4" fmla="*/ 257662 h 291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883" h="2910012">
                  <a:moveTo>
                    <a:pt x="935822" y="257662"/>
                  </a:moveTo>
                  <a:cubicBezTo>
                    <a:pt x="657216" y="629137"/>
                    <a:pt x="-216703" y="2155519"/>
                    <a:pt x="49997" y="2557950"/>
                  </a:cubicBezTo>
                  <a:cubicBezTo>
                    <a:pt x="316697" y="2960381"/>
                    <a:pt x="2257416" y="3043725"/>
                    <a:pt x="2536022" y="2672250"/>
                  </a:cubicBezTo>
                  <a:cubicBezTo>
                    <a:pt x="2814628" y="2300775"/>
                    <a:pt x="1993096" y="736294"/>
                    <a:pt x="1721634" y="329100"/>
                  </a:cubicBezTo>
                  <a:cubicBezTo>
                    <a:pt x="1450172" y="-78094"/>
                    <a:pt x="1214428" y="-113813"/>
                    <a:pt x="935822" y="257662"/>
                  </a:cubicBez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21386814">
              <a:off x="1833527" y="3833087"/>
              <a:ext cx="1826410" cy="1914506"/>
            </a:xfrm>
            <a:custGeom>
              <a:avLst/>
              <a:gdLst>
                <a:gd name="connsiteX0" fmla="*/ 937834 w 1826410"/>
                <a:gd name="connsiteY0" fmla="*/ 909 h 1914506"/>
                <a:gd name="connsiteX1" fmla="*/ 1212707 w 1826410"/>
                <a:gd name="connsiteY1" fmla="*/ 216517 h 1914506"/>
                <a:gd name="connsiteX2" fmla="*/ 1786357 w 1826410"/>
                <a:gd name="connsiteY2" fmla="*/ 1758082 h 1914506"/>
                <a:gd name="connsiteX3" fmla="*/ 35219 w 1826410"/>
                <a:gd name="connsiteY3" fmla="*/ 1682884 h 1914506"/>
                <a:gd name="connsiteX4" fmla="*/ 659187 w 1826410"/>
                <a:gd name="connsiteY4" fmla="*/ 169518 h 1914506"/>
                <a:gd name="connsiteX5" fmla="*/ 937834 w 1826410"/>
                <a:gd name="connsiteY5" fmla="*/ 909 h 1914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6410" h="1914506">
                  <a:moveTo>
                    <a:pt x="937834" y="909"/>
                  </a:moveTo>
                  <a:cubicBezTo>
                    <a:pt x="1027781" y="9721"/>
                    <a:pt x="1117099" y="82570"/>
                    <a:pt x="1212707" y="216517"/>
                  </a:cubicBezTo>
                  <a:cubicBezTo>
                    <a:pt x="1403923" y="484411"/>
                    <a:pt x="1982605" y="1513687"/>
                    <a:pt x="1786357" y="1758082"/>
                  </a:cubicBezTo>
                  <a:cubicBezTo>
                    <a:pt x="1590109" y="2002476"/>
                    <a:pt x="223080" y="1947644"/>
                    <a:pt x="35219" y="1682884"/>
                  </a:cubicBezTo>
                  <a:cubicBezTo>
                    <a:pt x="-152643" y="1418123"/>
                    <a:pt x="462939" y="413912"/>
                    <a:pt x="659187" y="169518"/>
                  </a:cubicBezTo>
                  <a:cubicBezTo>
                    <a:pt x="757311" y="47320"/>
                    <a:pt x="847887" y="-7903"/>
                    <a:pt x="937834" y="909"/>
                  </a:cubicBezTo>
                  <a:close/>
                </a:path>
              </a:pathLst>
            </a:custGeom>
          </p:spPr>
        </p:pic>
      </p:grpSp>
      <p:sp>
        <p:nvSpPr>
          <p:cNvPr id="18" name="矩形 17"/>
          <p:cNvSpPr/>
          <p:nvPr/>
        </p:nvSpPr>
        <p:spPr>
          <a:xfrm>
            <a:off x="1772547" y="4766645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第一、二粒豆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772547" y="5283824"/>
            <a:ext cx="1942203" cy="485172"/>
            <a:chOff x="1772547" y="5702924"/>
            <a:chExt cx="1942203" cy="485172"/>
          </a:xfrm>
        </p:grpSpPr>
        <p:sp>
          <p:nvSpPr>
            <p:cNvPr id="23" name="矩形: 圆角 22"/>
            <p:cNvSpPr/>
            <p:nvPr/>
          </p:nvSpPr>
          <p:spPr>
            <a:xfrm>
              <a:off x="1772547" y="5702924"/>
              <a:ext cx="1942203" cy="485172"/>
            </a:xfrm>
            <a:prstGeom prst="roundRect">
              <a:avLst>
                <a:gd name="adj" fmla="val 4885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035762" y="5726431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kern="100" dirty="0">
                  <a:solidFill>
                    <a:srgbClr val="FFC000"/>
                  </a:solidFill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微软雅黑" panose="020B0503020204020204" charset="-122"/>
                </a:rPr>
                <a:t>自高自大</a:t>
              </a:r>
              <a:endParaRPr lang="zh-CN" altLang="en-US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973692" y="2421274"/>
            <a:ext cx="2262871" cy="2230100"/>
            <a:chOff x="5231918" y="2761122"/>
            <a:chExt cx="2262871" cy="2230100"/>
          </a:xfrm>
        </p:grpSpPr>
        <p:grpSp>
          <p:nvGrpSpPr>
            <p:cNvPr id="25" name="组合 24"/>
            <p:cNvGrpSpPr/>
            <p:nvPr/>
          </p:nvGrpSpPr>
          <p:grpSpPr>
            <a:xfrm>
              <a:off x="5231918" y="2761122"/>
              <a:ext cx="2262871" cy="2230100"/>
              <a:chOff x="1735217" y="3517493"/>
              <a:chExt cx="2262871" cy="2230100"/>
            </a:xfrm>
          </p:grpSpPr>
          <p:sp>
            <p:nvSpPr>
              <p:cNvPr id="26" name="任意多边形: 形状 25"/>
              <p:cNvSpPr/>
              <p:nvPr/>
            </p:nvSpPr>
            <p:spPr>
              <a:xfrm rot="21377555">
                <a:off x="1735217" y="3598910"/>
                <a:ext cx="2098490" cy="2148683"/>
              </a:xfrm>
              <a:custGeom>
                <a:avLst/>
                <a:gdLst>
                  <a:gd name="connsiteX0" fmla="*/ 935822 w 2592883"/>
                  <a:gd name="connsiteY0" fmla="*/ 257662 h 2910012"/>
                  <a:gd name="connsiteX1" fmla="*/ 49997 w 2592883"/>
                  <a:gd name="connsiteY1" fmla="*/ 2557950 h 2910012"/>
                  <a:gd name="connsiteX2" fmla="*/ 2536022 w 2592883"/>
                  <a:gd name="connsiteY2" fmla="*/ 2672250 h 2910012"/>
                  <a:gd name="connsiteX3" fmla="*/ 1721634 w 2592883"/>
                  <a:gd name="connsiteY3" fmla="*/ 329100 h 2910012"/>
                  <a:gd name="connsiteX4" fmla="*/ 935822 w 2592883"/>
                  <a:gd name="connsiteY4" fmla="*/ 257662 h 291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883" h="2910012">
                    <a:moveTo>
                      <a:pt x="935822" y="257662"/>
                    </a:moveTo>
                    <a:cubicBezTo>
                      <a:pt x="657216" y="629137"/>
                      <a:pt x="-216703" y="2155519"/>
                      <a:pt x="49997" y="2557950"/>
                    </a:cubicBezTo>
                    <a:cubicBezTo>
                      <a:pt x="316697" y="2960381"/>
                      <a:pt x="2257416" y="3043725"/>
                      <a:pt x="2536022" y="2672250"/>
                    </a:cubicBezTo>
                    <a:cubicBezTo>
                      <a:pt x="2814628" y="2300775"/>
                      <a:pt x="1993096" y="736294"/>
                      <a:pt x="1721634" y="329100"/>
                    </a:cubicBezTo>
                    <a:cubicBezTo>
                      <a:pt x="1450172" y="-78094"/>
                      <a:pt x="1214428" y="-113813"/>
                      <a:pt x="935822" y="257662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27" name="任意多边形: 形状 26"/>
              <p:cNvSpPr/>
              <p:nvPr/>
            </p:nvSpPr>
            <p:spPr>
              <a:xfrm>
                <a:off x="1805668" y="3517493"/>
                <a:ext cx="2192420" cy="2230100"/>
              </a:xfrm>
              <a:custGeom>
                <a:avLst/>
                <a:gdLst>
                  <a:gd name="connsiteX0" fmla="*/ 935822 w 2592883"/>
                  <a:gd name="connsiteY0" fmla="*/ 257662 h 2910012"/>
                  <a:gd name="connsiteX1" fmla="*/ 49997 w 2592883"/>
                  <a:gd name="connsiteY1" fmla="*/ 2557950 h 2910012"/>
                  <a:gd name="connsiteX2" fmla="*/ 2536022 w 2592883"/>
                  <a:gd name="connsiteY2" fmla="*/ 2672250 h 2910012"/>
                  <a:gd name="connsiteX3" fmla="*/ 1721634 w 2592883"/>
                  <a:gd name="connsiteY3" fmla="*/ 329100 h 2910012"/>
                  <a:gd name="connsiteX4" fmla="*/ 935822 w 2592883"/>
                  <a:gd name="connsiteY4" fmla="*/ 257662 h 291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883" h="2910012">
                    <a:moveTo>
                      <a:pt x="935822" y="257662"/>
                    </a:moveTo>
                    <a:cubicBezTo>
                      <a:pt x="657216" y="629137"/>
                      <a:pt x="-216703" y="2155519"/>
                      <a:pt x="49997" y="2557950"/>
                    </a:cubicBezTo>
                    <a:cubicBezTo>
                      <a:pt x="316697" y="2960381"/>
                      <a:pt x="2257416" y="3043725"/>
                      <a:pt x="2536022" y="2672250"/>
                    </a:cubicBezTo>
                    <a:cubicBezTo>
                      <a:pt x="2814628" y="2300775"/>
                      <a:pt x="1993096" y="736294"/>
                      <a:pt x="1721634" y="329100"/>
                    </a:cubicBezTo>
                    <a:cubicBezTo>
                      <a:pt x="1450172" y="-78094"/>
                      <a:pt x="1214428" y="-113813"/>
                      <a:pt x="935822" y="257662"/>
                    </a:cubicBezTo>
                    <a:close/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 rot="172738" flipH="1">
              <a:off x="5361681" y="3067080"/>
              <a:ext cx="1826409" cy="1914506"/>
            </a:xfrm>
            <a:custGeom>
              <a:avLst/>
              <a:gdLst>
                <a:gd name="connsiteX0" fmla="*/ 937835 w 1826409"/>
                <a:gd name="connsiteY0" fmla="*/ 909 h 1914506"/>
                <a:gd name="connsiteX1" fmla="*/ 1212708 w 1826409"/>
                <a:gd name="connsiteY1" fmla="*/ 216517 h 1914506"/>
                <a:gd name="connsiteX2" fmla="*/ 1786356 w 1826409"/>
                <a:gd name="connsiteY2" fmla="*/ 1758082 h 1914506"/>
                <a:gd name="connsiteX3" fmla="*/ 35219 w 1826409"/>
                <a:gd name="connsiteY3" fmla="*/ 1682884 h 1914506"/>
                <a:gd name="connsiteX4" fmla="*/ 659187 w 1826409"/>
                <a:gd name="connsiteY4" fmla="*/ 169518 h 1914506"/>
                <a:gd name="connsiteX5" fmla="*/ 937835 w 1826409"/>
                <a:gd name="connsiteY5" fmla="*/ 909 h 1914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6409" h="1914506">
                  <a:moveTo>
                    <a:pt x="937835" y="909"/>
                  </a:moveTo>
                  <a:cubicBezTo>
                    <a:pt x="1027782" y="9722"/>
                    <a:pt x="1117100" y="82570"/>
                    <a:pt x="1212708" y="216517"/>
                  </a:cubicBezTo>
                  <a:cubicBezTo>
                    <a:pt x="1403923" y="484411"/>
                    <a:pt x="1982605" y="1513687"/>
                    <a:pt x="1786356" y="1758082"/>
                  </a:cubicBezTo>
                  <a:cubicBezTo>
                    <a:pt x="1590108" y="2002476"/>
                    <a:pt x="223080" y="1947644"/>
                    <a:pt x="35219" y="1682884"/>
                  </a:cubicBezTo>
                  <a:cubicBezTo>
                    <a:pt x="-152643" y="1418123"/>
                    <a:pt x="462939" y="413912"/>
                    <a:pt x="659187" y="169518"/>
                  </a:cubicBezTo>
                  <a:cubicBezTo>
                    <a:pt x="757311" y="47321"/>
                    <a:pt x="847887" y="-7903"/>
                    <a:pt x="937835" y="909"/>
                  </a:cubicBezTo>
                  <a:close/>
                </a:path>
              </a:pathLst>
            </a:custGeom>
          </p:spPr>
        </p:pic>
      </p:grpSp>
      <p:sp>
        <p:nvSpPr>
          <p:cNvPr id="32" name="矩形 31"/>
          <p:cNvSpPr/>
          <p:nvPr/>
        </p:nvSpPr>
        <p:spPr>
          <a:xfrm>
            <a:off x="5101179" y="4750826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第三、四粒豆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101179" y="5268005"/>
            <a:ext cx="1942203" cy="485172"/>
            <a:chOff x="1772547" y="5702924"/>
            <a:chExt cx="1942203" cy="485172"/>
          </a:xfrm>
        </p:grpSpPr>
        <p:sp>
          <p:nvSpPr>
            <p:cNvPr id="34" name="矩形: 圆角 33"/>
            <p:cNvSpPr/>
            <p:nvPr/>
          </p:nvSpPr>
          <p:spPr>
            <a:xfrm>
              <a:off x="1772547" y="5702924"/>
              <a:ext cx="1942203" cy="485172"/>
            </a:xfrm>
            <a:prstGeom prst="roundRect">
              <a:avLst>
                <a:gd name="adj" fmla="val 4885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035762" y="5726431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kern="100" dirty="0">
                  <a:solidFill>
                    <a:srgbClr val="FFC000"/>
                  </a:solidFill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微软雅黑" panose="020B0503020204020204" charset="-122"/>
                </a:rPr>
                <a:t>满足现状</a:t>
              </a:r>
              <a:endParaRPr lang="zh-CN" altLang="en-US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8619676" y="4750826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第三、四粒豆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8619676" y="5268005"/>
            <a:ext cx="1942203" cy="485172"/>
            <a:chOff x="1772547" y="5702924"/>
            <a:chExt cx="1942203" cy="485172"/>
          </a:xfrm>
        </p:grpSpPr>
        <p:sp>
          <p:nvSpPr>
            <p:cNvPr id="43" name="矩形: 圆角 42"/>
            <p:cNvSpPr/>
            <p:nvPr/>
          </p:nvSpPr>
          <p:spPr>
            <a:xfrm>
              <a:off x="1772547" y="5702924"/>
              <a:ext cx="1942203" cy="485172"/>
            </a:xfrm>
            <a:prstGeom prst="roundRect">
              <a:avLst>
                <a:gd name="adj" fmla="val 4885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035762" y="5726431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kern="100" dirty="0">
                  <a:solidFill>
                    <a:srgbClr val="FFC000"/>
                  </a:solidFill>
                  <a:latin typeface="微软雅黑" panose="020B0503020204020204" charset="-122"/>
                  <a:ea typeface="微软雅黑" panose="020B0503020204020204" charset="-122"/>
                  <a:cs typeface="Times New Roman" panose="02020603050405020304" pitchFamily="18" charset="0"/>
                  <a:sym typeface="微软雅黑" panose="020B0503020204020204" charset="-122"/>
                </a:rPr>
                <a:t>随遇而安</a:t>
              </a:r>
              <a:endParaRPr lang="zh-CN" altLang="en-US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365270" y="2421274"/>
            <a:ext cx="2262871" cy="2230100"/>
            <a:chOff x="8388130" y="2713629"/>
            <a:chExt cx="2262871" cy="2230100"/>
          </a:xfrm>
        </p:grpSpPr>
        <p:grpSp>
          <p:nvGrpSpPr>
            <p:cNvPr id="37" name="组合 36"/>
            <p:cNvGrpSpPr/>
            <p:nvPr/>
          </p:nvGrpSpPr>
          <p:grpSpPr>
            <a:xfrm>
              <a:off x="8388130" y="2713629"/>
              <a:ext cx="2262871" cy="2230100"/>
              <a:chOff x="1735217" y="3517493"/>
              <a:chExt cx="2262871" cy="2230100"/>
            </a:xfrm>
          </p:grpSpPr>
          <p:sp>
            <p:nvSpPr>
              <p:cNvPr id="39" name="任意多边形: 形状 38"/>
              <p:cNvSpPr/>
              <p:nvPr/>
            </p:nvSpPr>
            <p:spPr>
              <a:xfrm rot="21377555">
                <a:off x="1735217" y="3598910"/>
                <a:ext cx="2098490" cy="2148683"/>
              </a:xfrm>
              <a:custGeom>
                <a:avLst/>
                <a:gdLst>
                  <a:gd name="connsiteX0" fmla="*/ 935822 w 2592883"/>
                  <a:gd name="connsiteY0" fmla="*/ 257662 h 2910012"/>
                  <a:gd name="connsiteX1" fmla="*/ 49997 w 2592883"/>
                  <a:gd name="connsiteY1" fmla="*/ 2557950 h 2910012"/>
                  <a:gd name="connsiteX2" fmla="*/ 2536022 w 2592883"/>
                  <a:gd name="connsiteY2" fmla="*/ 2672250 h 2910012"/>
                  <a:gd name="connsiteX3" fmla="*/ 1721634 w 2592883"/>
                  <a:gd name="connsiteY3" fmla="*/ 329100 h 2910012"/>
                  <a:gd name="connsiteX4" fmla="*/ 935822 w 2592883"/>
                  <a:gd name="connsiteY4" fmla="*/ 257662 h 291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883" h="2910012">
                    <a:moveTo>
                      <a:pt x="935822" y="257662"/>
                    </a:moveTo>
                    <a:cubicBezTo>
                      <a:pt x="657216" y="629137"/>
                      <a:pt x="-216703" y="2155519"/>
                      <a:pt x="49997" y="2557950"/>
                    </a:cubicBezTo>
                    <a:cubicBezTo>
                      <a:pt x="316697" y="2960381"/>
                      <a:pt x="2257416" y="3043725"/>
                      <a:pt x="2536022" y="2672250"/>
                    </a:cubicBezTo>
                    <a:cubicBezTo>
                      <a:pt x="2814628" y="2300775"/>
                      <a:pt x="1993096" y="736294"/>
                      <a:pt x="1721634" y="329100"/>
                    </a:cubicBezTo>
                    <a:cubicBezTo>
                      <a:pt x="1450172" y="-78094"/>
                      <a:pt x="1214428" y="-113813"/>
                      <a:pt x="935822" y="257662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40" name="任意多边形: 形状 39"/>
              <p:cNvSpPr/>
              <p:nvPr/>
            </p:nvSpPr>
            <p:spPr>
              <a:xfrm>
                <a:off x="1805668" y="3517493"/>
                <a:ext cx="2192420" cy="2230100"/>
              </a:xfrm>
              <a:custGeom>
                <a:avLst/>
                <a:gdLst>
                  <a:gd name="connsiteX0" fmla="*/ 935822 w 2592883"/>
                  <a:gd name="connsiteY0" fmla="*/ 257662 h 2910012"/>
                  <a:gd name="connsiteX1" fmla="*/ 49997 w 2592883"/>
                  <a:gd name="connsiteY1" fmla="*/ 2557950 h 2910012"/>
                  <a:gd name="connsiteX2" fmla="*/ 2536022 w 2592883"/>
                  <a:gd name="connsiteY2" fmla="*/ 2672250 h 2910012"/>
                  <a:gd name="connsiteX3" fmla="*/ 1721634 w 2592883"/>
                  <a:gd name="connsiteY3" fmla="*/ 329100 h 2910012"/>
                  <a:gd name="connsiteX4" fmla="*/ 935822 w 2592883"/>
                  <a:gd name="connsiteY4" fmla="*/ 257662 h 2910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883" h="2910012">
                    <a:moveTo>
                      <a:pt x="935822" y="257662"/>
                    </a:moveTo>
                    <a:cubicBezTo>
                      <a:pt x="657216" y="629137"/>
                      <a:pt x="-216703" y="2155519"/>
                      <a:pt x="49997" y="2557950"/>
                    </a:cubicBezTo>
                    <a:cubicBezTo>
                      <a:pt x="316697" y="2960381"/>
                      <a:pt x="2257416" y="3043725"/>
                      <a:pt x="2536022" y="2672250"/>
                    </a:cubicBezTo>
                    <a:cubicBezTo>
                      <a:pt x="2814628" y="2300775"/>
                      <a:pt x="1993096" y="736294"/>
                      <a:pt x="1721634" y="329100"/>
                    </a:cubicBezTo>
                    <a:cubicBezTo>
                      <a:pt x="1450172" y="-78094"/>
                      <a:pt x="1214428" y="-113813"/>
                      <a:pt x="935822" y="257662"/>
                    </a:cubicBezTo>
                    <a:close/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</p:grpSp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8524170" y="3011188"/>
              <a:ext cx="1826410" cy="1914506"/>
            </a:xfrm>
            <a:custGeom>
              <a:avLst/>
              <a:gdLst>
                <a:gd name="connsiteX0" fmla="*/ 937835 w 1826410"/>
                <a:gd name="connsiteY0" fmla="*/ 909 h 1914506"/>
                <a:gd name="connsiteX1" fmla="*/ 1212708 w 1826410"/>
                <a:gd name="connsiteY1" fmla="*/ 216517 h 1914506"/>
                <a:gd name="connsiteX2" fmla="*/ 1786357 w 1826410"/>
                <a:gd name="connsiteY2" fmla="*/ 1758082 h 1914506"/>
                <a:gd name="connsiteX3" fmla="*/ 35219 w 1826410"/>
                <a:gd name="connsiteY3" fmla="*/ 1682884 h 1914506"/>
                <a:gd name="connsiteX4" fmla="*/ 659187 w 1826410"/>
                <a:gd name="connsiteY4" fmla="*/ 169518 h 1914506"/>
                <a:gd name="connsiteX5" fmla="*/ 937835 w 1826410"/>
                <a:gd name="connsiteY5" fmla="*/ 909 h 1914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6410" h="1914506">
                  <a:moveTo>
                    <a:pt x="937835" y="909"/>
                  </a:moveTo>
                  <a:cubicBezTo>
                    <a:pt x="1027782" y="9721"/>
                    <a:pt x="1117100" y="82570"/>
                    <a:pt x="1212708" y="216517"/>
                  </a:cubicBezTo>
                  <a:cubicBezTo>
                    <a:pt x="1403924" y="484411"/>
                    <a:pt x="1982605" y="1513687"/>
                    <a:pt x="1786357" y="1758082"/>
                  </a:cubicBezTo>
                  <a:cubicBezTo>
                    <a:pt x="1590109" y="2002476"/>
                    <a:pt x="223080" y="1947644"/>
                    <a:pt x="35219" y="1682884"/>
                  </a:cubicBezTo>
                  <a:cubicBezTo>
                    <a:pt x="-152643" y="1418123"/>
                    <a:pt x="462939" y="413912"/>
                    <a:pt x="659187" y="169518"/>
                  </a:cubicBezTo>
                  <a:cubicBezTo>
                    <a:pt x="757311" y="47320"/>
                    <a:pt x="847888" y="-7903"/>
                    <a:pt x="937835" y="909"/>
                  </a:cubicBezTo>
                  <a:close/>
                </a:path>
              </a:pathLst>
            </a:cu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19037" y="3139712"/>
            <a:ext cx="3704129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课文说被青苔包裹的豌豆像“一个囚犯”，但它长得很好，为什么？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内容探究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422466" y="2226964"/>
            <a:ext cx="2942014" cy="2882246"/>
            <a:chOff x="1735217" y="3517493"/>
            <a:chExt cx="2262871" cy="2230100"/>
          </a:xfrm>
        </p:grpSpPr>
        <p:sp>
          <p:nvSpPr>
            <p:cNvPr id="5" name="任意多边形: 形状 4"/>
            <p:cNvSpPr/>
            <p:nvPr/>
          </p:nvSpPr>
          <p:spPr>
            <a:xfrm rot="21377555">
              <a:off x="1735217" y="3598910"/>
              <a:ext cx="2098490" cy="2148683"/>
            </a:xfrm>
            <a:custGeom>
              <a:avLst/>
              <a:gdLst>
                <a:gd name="connsiteX0" fmla="*/ 935822 w 2592883"/>
                <a:gd name="connsiteY0" fmla="*/ 257662 h 2910012"/>
                <a:gd name="connsiteX1" fmla="*/ 49997 w 2592883"/>
                <a:gd name="connsiteY1" fmla="*/ 2557950 h 2910012"/>
                <a:gd name="connsiteX2" fmla="*/ 2536022 w 2592883"/>
                <a:gd name="connsiteY2" fmla="*/ 2672250 h 2910012"/>
                <a:gd name="connsiteX3" fmla="*/ 1721634 w 2592883"/>
                <a:gd name="connsiteY3" fmla="*/ 329100 h 2910012"/>
                <a:gd name="connsiteX4" fmla="*/ 935822 w 2592883"/>
                <a:gd name="connsiteY4" fmla="*/ 257662 h 291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883" h="2910012">
                  <a:moveTo>
                    <a:pt x="935822" y="257662"/>
                  </a:moveTo>
                  <a:cubicBezTo>
                    <a:pt x="657216" y="629137"/>
                    <a:pt x="-216703" y="2155519"/>
                    <a:pt x="49997" y="2557950"/>
                  </a:cubicBezTo>
                  <a:cubicBezTo>
                    <a:pt x="316697" y="2960381"/>
                    <a:pt x="2257416" y="3043725"/>
                    <a:pt x="2536022" y="2672250"/>
                  </a:cubicBezTo>
                  <a:cubicBezTo>
                    <a:pt x="2814628" y="2300775"/>
                    <a:pt x="1993096" y="736294"/>
                    <a:pt x="1721634" y="329100"/>
                  </a:cubicBezTo>
                  <a:cubicBezTo>
                    <a:pt x="1450172" y="-78094"/>
                    <a:pt x="1214428" y="-113813"/>
                    <a:pt x="935822" y="257662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6" name="任意多边形: 形状 5"/>
            <p:cNvSpPr/>
            <p:nvPr/>
          </p:nvSpPr>
          <p:spPr>
            <a:xfrm>
              <a:off x="1805668" y="3517493"/>
              <a:ext cx="2192420" cy="2230100"/>
            </a:xfrm>
            <a:custGeom>
              <a:avLst/>
              <a:gdLst>
                <a:gd name="connsiteX0" fmla="*/ 935822 w 2592883"/>
                <a:gd name="connsiteY0" fmla="*/ 257662 h 2910012"/>
                <a:gd name="connsiteX1" fmla="*/ 49997 w 2592883"/>
                <a:gd name="connsiteY1" fmla="*/ 2557950 h 2910012"/>
                <a:gd name="connsiteX2" fmla="*/ 2536022 w 2592883"/>
                <a:gd name="connsiteY2" fmla="*/ 2672250 h 2910012"/>
                <a:gd name="connsiteX3" fmla="*/ 1721634 w 2592883"/>
                <a:gd name="connsiteY3" fmla="*/ 329100 h 2910012"/>
                <a:gd name="connsiteX4" fmla="*/ 935822 w 2592883"/>
                <a:gd name="connsiteY4" fmla="*/ 257662 h 291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883" h="2910012">
                  <a:moveTo>
                    <a:pt x="935822" y="257662"/>
                  </a:moveTo>
                  <a:cubicBezTo>
                    <a:pt x="657216" y="629137"/>
                    <a:pt x="-216703" y="2155519"/>
                    <a:pt x="49997" y="2557950"/>
                  </a:cubicBezTo>
                  <a:cubicBezTo>
                    <a:pt x="316697" y="2960381"/>
                    <a:pt x="2257416" y="3043725"/>
                    <a:pt x="2536022" y="2672250"/>
                  </a:cubicBezTo>
                  <a:cubicBezTo>
                    <a:pt x="2814628" y="2300775"/>
                    <a:pt x="1993096" y="736294"/>
                    <a:pt x="1721634" y="329100"/>
                  </a:cubicBezTo>
                  <a:cubicBezTo>
                    <a:pt x="1450172" y="-78094"/>
                    <a:pt x="1214428" y="-113813"/>
                    <a:pt x="935822" y="257662"/>
                  </a:cubicBez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21386814">
              <a:off x="1833527" y="3833087"/>
              <a:ext cx="1826410" cy="1914506"/>
            </a:xfrm>
            <a:custGeom>
              <a:avLst/>
              <a:gdLst>
                <a:gd name="connsiteX0" fmla="*/ 937834 w 1826410"/>
                <a:gd name="connsiteY0" fmla="*/ 909 h 1914506"/>
                <a:gd name="connsiteX1" fmla="*/ 1212707 w 1826410"/>
                <a:gd name="connsiteY1" fmla="*/ 216517 h 1914506"/>
                <a:gd name="connsiteX2" fmla="*/ 1786357 w 1826410"/>
                <a:gd name="connsiteY2" fmla="*/ 1758082 h 1914506"/>
                <a:gd name="connsiteX3" fmla="*/ 35219 w 1826410"/>
                <a:gd name="connsiteY3" fmla="*/ 1682884 h 1914506"/>
                <a:gd name="connsiteX4" fmla="*/ 659187 w 1826410"/>
                <a:gd name="connsiteY4" fmla="*/ 169518 h 1914506"/>
                <a:gd name="connsiteX5" fmla="*/ 937834 w 1826410"/>
                <a:gd name="connsiteY5" fmla="*/ 909 h 1914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6410" h="1914506">
                  <a:moveTo>
                    <a:pt x="937834" y="909"/>
                  </a:moveTo>
                  <a:cubicBezTo>
                    <a:pt x="1027781" y="9721"/>
                    <a:pt x="1117099" y="82570"/>
                    <a:pt x="1212707" y="216517"/>
                  </a:cubicBezTo>
                  <a:cubicBezTo>
                    <a:pt x="1403923" y="484411"/>
                    <a:pt x="1982605" y="1513687"/>
                    <a:pt x="1786357" y="1758082"/>
                  </a:cubicBezTo>
                  <a:cubicBezTo>
                    <a:pt x="1590109" y="2002476"/>
                    <a:pt x="223080" y="1947644"/>
                    <a:pt x="35219" y="1682884"/>
                  </a:cubicBezTo>
                  <a:cubicBezTo>
                    <a:pt x="-152643" y="1418123"/>
                    <a:pt x="462939" y="413912"/>
                    <a:pt x="659187" y="169518"/>
                  </a:cubicBezTo>
                  <a:cubicBezTo>
                    <a:pt x="757311" y="47320"/>
                    <a:pt x="847887" y="-7903"/>
                    <a:pt x="937834" y="909"/>
                  </a:cubicBezTo>
                  <a:close/>
                </a:path>
              </a:pathLst>
            </a:custGeom>
          </p:spPr>
        </p:pic>
      </p:grpSp>
      <p:cxnSp>
        <p:nvCxnSpPr>
          <p:cNvPr id="10" name="直接连接符 9"/>
          <p:cNvCxnSpPr/>
          <p:nvPr/>
        </p:nvCxnSpPr>
        <p:spPr>
          <a:xfrm>
            <a:off x="6049292" y="2868930"/>
            <a:ext cx="62582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869840" y="2348390"/>
            <a:ext cx="1517500" cy="1517500"/>
          </a:xfrm>
          <a:custGeom>
            <a:avLst/>
            <a:gdLst>
              <a:gd name="connsiteX0" fmla="*/ 805815 w 1611630"/>
              <a:gd name="connsiteY0" fmla="*/ 0 h 1611630"/>
              <a:gd name="connsiteX1" fmla="*/ 1611630 w 1611630"/>
              <a:gd name="connsiteY1" fmla="*/ 805815 h 1611630"/>
              <a:gd name="connsiteX2" fmla="*/ 805815 w 1611630"/>
              <a:gd name="connsiteY2" fmla="*/ 1611630 h 1611630"/>
              <a:gd name="connsiteX3" fmla="*/ 0 w 1611630"/>
              <a:gd name="connsiteY3" fmla="*/ 805815 h 1611630"/>
              <a:gd name="connsiteX4" fmla="*/ 805815 w 1611630"/>
              <a:gd name="connsiteY4" fmla="*/ 0 h 161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1630" h="1611630">
                <a:moveTo>
                  <a:pt x="805815" y="0"/>
                </a:moveTo>
                <a:cubicBezTo>
                  <a:pt x="1250854" y="0"/>
                  <a:pt x="1611630" y="360776"/>
                  <a:pt x="1611630" y="805815"/>
                </a:cubicBezTo>
                <a:cubicBezTo>
                  <a:pt x="1611630" y="1250854"/>
                  <a:pt x="1250854" y="1611630"/>
                  <a:pt x="805815" y="1611630"/>
                </a:cubicBezTo>
                <a:cubicBezTo>
                  <a:pt x="360776" y="1611630"/>
                  <a:pt x="0" y="1250854"/>
                  <a:pt x="0" y="805815"/>
                </a:cubicBezTo>
                <a:cubicBezTo>
                  <a:pt x="0" y="360776"/>
                  <a:pt x="360776" y="0"/>
                  <a:pt x="805815" y="0"/>
                </a:cubicBezTo>
                <a:close/>
              </a:path>
            </a:pathLst>
          </a:custGeom>
          <a:ln w="76200">
            <a:solidFill>
              <a:schemeClr val="accent1"/>
            </a:solidFill>
          </a:ln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3916904" y="1790793"/>
            <a:ext cx="1517501" cy="15175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内容探究</a:t>
            </a:r>
            <a:endParaRPr lang="zh-CN" altLang="en-US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35429" y="2125980"/>
            <a:ext cx="5058141" cy="3372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矩形: 圆角 5"/>
          <p:cNvSpPr/>
          <p:nvPr/>
        </p:nvSpPr>
        <p:spPr>
          <a:xfrm>
            <a:off x="5246370" y="3086860"/>
            <a:ext cx="5760720" cy="1668780"/>
          </a:xfrm>
          <a:prstGeom prst="roundRect">
            <a:avLst>
              <a:gd name="adj" fmla="val 5023"/>
            </a:avLst>
          </a:prstGeom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570221" y="3429000"/>
            <a:ext cx="5086350" cy="1005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母亲为什么要把一株豌豆苗称为“一个小花园”呢？</a:t>
            </a:r>
            <a:endParaRPr lang="zh-CN" altLang="en-US" sz="2400" dirty="0">
              <a:solidFill>
                <a:srgbClr val="FFC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5400676" y="3209671"/>
            <a:ext cx="5412104" cy="1423157"/>
          </a:xfrm>
          <a:prstGeom prst="roundRect">
            <a:avLst>
              <a:gd name="adj" fmla="val 5023"/>
            </a:avLst>
          </a:prstGeom>
          <a:noFill/>
          <a:ln>
            <a:solidFill>
              <a:schemeClr val="accent4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>
        <p:random/>
      </p:transition>
    </mc:Choice>
    <mc:Fallback>
      <p:transition spd="slow" advTm="10000">
        <p:random/>
      </p:transition>
    </mc:Fallback>
  </mc:AlternateContent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Office 主题​​">
  <a:themeElements>
    <a:clrScheme name="豆荚-绿色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C7229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64A64A"/>
      </a:accent6>
      <a:hlink>
        <a:srgbClr val="0563C1"/>
      </a:hlink>
      <a:folHlink>
        <a:srgbClr val="954F72"/>
      </a:folHlink>
    </a:clrScheme>
    <a:fontScheme name="石头体+黑体">
      <a:majorFont>
        <a:latin typeface="等线 Light"/>
        <a:ea typeface="字魂20号-石头体"/>
        <a:cs typeface=""/>
      </a:majorFont>
      <a:minorFont>
        <a:latin typeface="等线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567</Words>
  <Application>WPS 演示</Application>
  <PresentationFormat>自定义</PresentationFormat>
  <Paragraphs>152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字魂20号-石头体</vt:lpstr>
      <vt:lpstr>微软雅黑</vt:lpstr>
      <vt:lpstr>Times New Roman</vt:lpstr>
      <vt:lpstr>汉语拼音</vt:lpstr>
      <vt:lpstr>Segoe Print</vt:lpstr>
      <vt:lpstr>Arial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</cp:revision>
  <dcterms:created xsi:type="dcterms:W3CDTF">2023-10-22T07:06:32Z</dcterms:created>
  <dcterms:modified xsi:type="dcterms:W3CDTF">2023-10-22T07:06:32Z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11CEEBDA09BE40498C4F43E53818C6D2_12</vt:lpwstr>
  </property>
</Properties>
</file>