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258" r:id="rId5"/>
    <p:sldId id="342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23" r:id="rId16"/>
    <p:sldId id="324" r:id="rId17"/>
    <p:sldId id="325" r:id="rId18"/>
    <p:sldId id="326" r:id="rId19"/>
    <p:sldId id="327" r:id="rId20"/>
    <p:sldId id="328" r:id="rId21"/>
    <p:sldId id="329" r:id="rId22"/>
    <p:sldId id="330" r:id="rId23"/>
    <p:sldId id="331" r:id="rId24"/>
    <p:sldId id="334" r:id="rId25"/>
    <p:sldId id="335" r:id="rId26"/>
    <p:sldId id="341" r:id="rId27"/>
    <p:sldId id="257" r:id="rId28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32"/>
    </p:embeddedFont>
  </p:embeddedFontLst>
  <p:custDataLst>
    <p:tags r:id="rId33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95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40" d="100"/>
          <a:sy n="140" d="100"/>
        </p:scale>
        <p:origin x="-804" y="-33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gs" Target="tags/tag22.xml"/><Relationship Id="rId32" Type="http://schemas.openxmlformats.org/officeDocument/2006/relationships/font" Target="fonts/font1.fntdata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5CEE5187-9334-4BFF-930F-8DC7D76E0E36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59690680-8105-4FB7-B3BC-26F43990022C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690680-8105-4FB7-B3BC-26F4399002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690680-8105-4FB7-B3BC-26F4399002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690680-8105-4FB7-B3BC-26F4399002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690680-8105-4FB7-B3BC-26F4399002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690680-8105-4FB7-B3BC-26F4399002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690680-8105-4FB7-B3BC-26F4399002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690680-8105-4FB7-B3BC-26F4399002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690680-8105-4FB7-B3BC-26F4399002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690680-8105-4FB7-B3BC-26F4399002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690680-8105-4FB7-B3BC-26F4399002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690680-8105-4FB7-B3BC-26F4399002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690680-8105-4FB7-B3BC-26F4399002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690680-8105-4FB7-B3BC-26F4399002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690680-8105-4FB7-B3BC-26F4399002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690680-8105-4FB7-B3BC-26F4399002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690680-8105-4FB7-B3BC-26F4399002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690680-8105-4FB7-B3BC-26F4399002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690680-8105-4FB7-B3BC-26F4399002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690680-8105-4FB7-B3BC-26F4399002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690680-8105-4FB7-B3BC-26F4399002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690680-8105-4FB7-B3BC-26F4399002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690680-8105-4FB7-B3BC-26F4399002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690680-8105-4FB7-B3BC-26F4399002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690680-8105-4FB7-B3BC-26F4399002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690680-8105-4FB7-B3BC-26F43990022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D69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1" name="bookmark_76382"/>
          <p:cNvSpPr>
            <a:spLocks noChangeAspect="1"/>
          </p:cNvSpPr>
          <p:nvPr userDrawn="1"/>
        </p:nvSpPr>
        <p:spPr bwMode="auto">
          <a:xfrm>
            <a:off x="228912" y="194912"/>
            <a:ext cx="193745" cy="511007"/>
          </a:xfrm>
          <a:custGeom>
            <a:avLst/>
            <a:gdLst>
              <a:gd name="T0" fmla="*/ 455839 w 606244"/>
              <a:gd name="T1" fmla="*/ 455839 w 606244"/>
              <a:gd name="T2" fmla="*/ 600116 w 606244"/>
              <a:gd name="T3" fmla="*/ 600116 w 606244"/>
              <a:gd name="T4" fmla="*/ 600116 w 606244"/>
              <a:gd name="T5" fmla="*/ 600116 w 606244"/>
              <a:gd name="T6" fmla="*/ 600116 w 606244"/>
              <a:gd name="T7" fmla="*/ 600116 w 606244"/>
              <a:gd name="T8" fmla="*/ 600116 w 606244"/>
              <a:gd name="T9" fmla="*/ 600116 w 606244"/>
              <a:gd name="T10" fmla="*/ 600116 w 606244"/>
              <a:gd name="T11" fmla="*/ 600116 w 606244"/>
              <a:gd name="T12" fmla="*/ 600116 w 606244"/>
              <a:gd name="T13" fmla="*/ 600116 w 606244"/>
              <a:gd name="T14" fmla="*/ 600116 w 606244"/>
              <a:gd name="T15" fmla="*/ 600116 w 606244"/>
              <a:gd name="T16" fmla="*/ 600116 w 606244"/>
              <a:gd name="T17" fmla="*/ 600116 w 606244"/>
              <a:gd name="T18" fmla="*/ 600116 w 606244"/>
              <a:gd name="T19" fmla="*/ 600116 w 606244"/>
              <a:gd name="T20" fmla="*/ 600116 w 606244"/>
              <a:gd name="T21" fmla="*/ 600116 w 606244"/>
              <a:gd name="T22" fmla="*/ 600116 w 606244"/>
              <a:gd name="T23" fmla="*/ 600116 w 606244"/>
              <a:gd name="T24" fmla="*/ 455839 w 606244"/>
              <a:gd name="T25" fmla="*/ 455839 w 606244"/>
              <a:gd name="T26" fmla="*/ 600116 w 606244"/>
              <a:gd name="T27" fmla="*/ 600116 w 606244"/>
              <a:gd name="T28" fmla="*/ 600116 w 606244"/>
              <a:gd name="T29" fmla="*/ 600116 w 606244"/>
              <a:gd name="T30" fmla="*/ 600116 w 606244"/>
              <a:gd name="T31" fmla="*/ 600116 w 606244"/>
              <a:gd name="T32" fmla="*/ 600116 w 606244"/>
              <a:gd name="T33" fmla="*/ 600116 w 606244"/>
              <a:gd name="T34" fmla="*/ 600116 w 606244"/>
              <a:gd name="T35" fmla="*/ 600116 w 606244"/>
              <a:gd name="T36" fmla="*/ 600116 w 606244"/>
              <a:gd name="T37" fmla="*/ 600116 w 606244"/>
              <a:gd name="T38" fmla="*/ 600116 w 606244"/>
              <a:gd name="T39" fmla="*/ 600116 w 606244"/>
              <a:gd name="T40" fmla="*/ 455839 w 606244"/>
              <a:gd name="T41" fmla="*/ 455839 w 606244"/>
              <a:gd name="T42" fmla="*/ 600116 w 606244"/>
              <a:gd name="T43" fmla="*/ 600116 w 606244"/>
              <a:gd name="T44" fmla="*/ 600116 w 606244"/>
              <a:gd name="T45" fmla="*/ 600116 w 606244"/>
              <a:gd name="T46" fmla="*/ 600116 w 606244"/>
              <a:gd name="T47" fmla="*/ 600116 w 606244"/>
              <a:gd name="T48" fmla="*/ 600116 w 606244"/>
              <a:gd name="T49" fmla="*/ 600116 w 606244"/>
              <a:gd name="T50" fmla="*/ 600116 w 606244"/>
              <a:gd name="T51" fmla="*/ 600116 w 606244"/>
              <a:gd name="T52" fmla="*/ 600116 w 606244"/>
              <a:gd name="T53" fmla="*/ 600116 w 606244"/>
              <a:gd name="T54" fmla="*/ 600116 w 606244"/>
              <a:gd name="T55" fmla="*/ 600116 w 606244"/>
              <a:gd name="T56" fmla="*/ 600116 w 606244"/>
              <a:gd name="T57" fmla="*/ 600116 w 606244"/>
              <a:gd name="T58" fmla="*/ 600116 w 606244"/>
              <a:gd name="T59" fmla="*/ 600116 w 606244"/>
              <a:gd name="T60" fmla="*/ 600116 w 606244"/>
              <a:gd name="T61" fmla="*/ 600116 w 606244"/>
              <a:gd name="T62" fmla="*/ 600116 w 606244"/>
              <a:gd name="T63" fmla="*/ 600116 w 60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67" h="3875">
                <a:moveTo>
                  <a:pt x="67" y="0"/>
                </a:moveTo>
                <a:cubicBezTo>
                  <a:pt x="30" y="0"/>
                  <a:pt x="0" y="30"/>
                  <a:pt x="0" y="67"/>
                </a:cubicBezTo>
                <a:lnTo>
                  <a:pt x="0" y="3800"/>
                </a:lnTo>
                <a:cubicBezTo>
                  <a:pt x="0" y="3837"/>
                  <a:pt x="30" y="3867"/>
                  <a:pt x="67" y="3867"/>
                </a:cubicBezTo>
                <a:cubicBezTo>
                  <a:pt x="86" y="3867"/>
                  <a:pt x="105" y="3858"/>
                  <a:pt x="118" y="3843"/>
                </a:cubicBezTo>
                <a:lnTo>
                  <a:pt x="733" y="3104"/>
                </a:lnTo>
                <a:lnTo>
                  <a:pt x="1349" y="3843"/>
                </a:lnTo>
                <a:cubicBezTo>
                  <a:pt x="1372" y="3871"/>
                  <a:pt x="1414" y="3875"/>
                  <a:pt x="1443" y="3851"/>
                </a:cubicBezTo>
                <a:cubicBezTo>
                  <a:pt x="1458" y="3839"/>
                  <a:pt x="1467" y="3820"/>
                  <a:pt x="1467" y="3800"/>
                </a:cubicBezTo>
                <a:lnTo>
                  <a:pt x="1467" y="67"/>
                </a:lnTo>
                <a:cubicBezTo>
                  <a:pt x="1467" y="30"/>
                  <a:pt x="1437" y="0"/>
                  <a:pt x="1400" y="0"/>
                </a:cubicBezTo>
                <a:lnTo>
                  <a:pt x="67" y="0"/>
                </a:lnTo>
                <a:close/>
                <a:moveTo>
                  <a:pt x="133" y="133"/>
                </a:moveTo>
                <a:lnTo>
                  <a:pt x="1333" y="133"/>
                </a:lnTo>
                <a:lnTo>
                  <a:pt x="1333" y="3616"/>
                </a:lnTo>
                <a:lnTo>
                  <a:pt x="785" y="2957"/>
                </a:lnTo>
                <a:cubicBezTo>
                  <a:pt x="761" y="2929"/>
                  <a:pt x="719" y="2925"/>
                  <a:pt x="691" y="2949"/>
                </a:cubicBezTo>
                <a:cubicBezTo>
                  <a:pt x="688" y="2951"/>
                  <a:pt x="685" y="2954"/>
                  <a:pt x="682" y="2957"/>
                </a:cubicBezTo>
                <a:lnTo>
                  <a:pt x="133" y="3616"/>
                </a:lnTo>
                <a:lnTo>
                  <a:pt x="133" y="133"/>
                </a:lnTo>
                <a:close/>
                <a:moveTo>
                  <a:pt x="267" y="233"/>
                </a:moveTo>
                <a:cubicBezTo>
                  <a:pt x="248" y="233"/>
                  <a:pt x="233" y="248"/>
                  <a:pt x="233" y="267"/>
                </a:cubicBezTo>
                <a:lnTo>
                  <a:pt x="233" y="1133"/>
                </a:lnTo>
                <a:cubicBezTo>
                  <a:pt x="233" y="1152"/>
                  <a:pt x="248" y="1167"/>
                  <a:pt x="266" y="1167"/>
                </a:cubicBezTo>
                <a:cubicBezTo>
                  <a:pt x="285" y="1167"/>
                  <a:pt x="300" y="1153"/>
                  <a:pt x="300" y="1134"/>
                </a:cubicBezTo>
                <a:lnTo>
                  <a:pt x="300" y="1133"/>
                </a:lnTo>
                <a:lnTo>
                  <a:pt x="300" y="300"/>
                </a:lnTo>
                <a:lnTo>
                  <a:pt x="733" y="300"/>
                </a:lnTo>
                <a:cubicBezTo>
                  <a:pt x="752" y="300"/>
                  <a:pt x="767" y="286"/>
                  <a:pt x="767" y="267"/>
                </a:cubicBezTo>
                <a:cubicBezTo>
                  <a:pt x="767" y="249"/>
                  <a:pt x="753" y="234"/>
                  <a:pt x="734" y="233"/>
                </a:cubicBezTo>
                <a:lnTo>
                  <a:pt x="733" y="233"/>
                </a:lnTo>
                <a:lnTo>
                  <a:pt x="267" y="233"/>
                </a:lnTo>
                <a:close/>
              </a:path>
            </a:pathLst>
          </a:custGeom>
          <a:solidFill>
            <a:srgbClr val="D6955B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9.xml"/><Relationship Id="rId4" Type="http://schemas.openxmlformats.org/officeDocument/2006/relationships/image" Target="../media/image10.jpeg"/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image" Target="../media/image7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.xml"/><Relationship Id="rId1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461720" y="967577"/>
            <a:ext cx="4954564" cy="1627258"/>
            <a:chOff x="4847769" y="2260868"/>
            <a:chExt cx="6606085" cy="2169676"/>
          </a:xfrm>
        </p:grpSpPr>
        <p:sp>
          <p:nvSpPr>
            <p:cNvPr id="10" name="矩形 259"/>
            <p:cNvSpPr>
              <a:spLocks noChangeArrowheads="1"/>
            </p:cNvSpPr>
            <p:nvPr/>
          </p:nvSpPr>
          <p:spPr bwMode="auto">
            <a:xfrm>
              <a:off x="4847769" y="2260868"/>
              <a:ext cx="6606085" cy="1231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r" defTabSz="342900">
                <a:buNone/>
              </a:pPr>
              <a:r>
                <a:rPr lang="zh-CN" altLang="en-US" sz="6000" b="1" dirty="0">
                  <a:solidFill>
                    <a:srgbClr val="D6955B"/>
                  </a:solidFill>
                  <a:latin typeface="+mn-lt"/>
                  <a:ea typeface="+mn-ea"/>
                  <a:cs typeface="+mn-ea"/>
                  <a:sym typeface="+mn-lt"/>
                </a:rPr>
                <a:t>蝙蝠和雷达</a:t>
              </a:r>
              <a:endParaRPr lang="en-US" altLang="zh-CN" sz="6000" b="1" dirty="0">
                <a:solidFill>
                  <a:srgbClr val="D6955B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8400166" y="3938102"/>
              <a:ext cx="2952091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defTabSz="342900"/>
              <a:r>
                <a:rPr lang="zh-CN" altLang="en-US" sz="1800" dirty="0">
                  <a:cs typeface="+mn-ea"/>
                  <a:sym typeface="+mn-lt"/>
                </a:rPr>
                <a:t>语</a:t>
              </a:r>
              <a:r>
                <a:rPr lang="zh-CN" altLang="en-US" sz="1800" dirty="0">
                  <a:cs typeface="+mn-ea"/>
                  <a:sym typeface="+mn-lt"/>
                </a:rPr>
                <a:t>文   </a:t>
              </a:r>
              <a:r>
                <a:rPr lang="zh-CN" altLang="en-US" sz="1800" dirty="0">
                  <a:cs typeface="+mn-ea"/>
                  <a:sym typeface="+mn-lt"/>
                </a:rPr>
                <a:t>四年级 </a:t>
              </a:r>
              <a:r>
                <a:rPr lang="zh-CN" altLang="en-US" sz="1800" dirty="0">
                  <a:cs typeface="+mn-ea"/>
                  <a:sym typeface="+mn-lt"/>
                </a:rPr>
                <a:t>  上册</a:t>
              </a:r>
              <a:endParaRPr lang="zh-CN" altLang="en-US" sz="1800" dirty="0"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5878586" y="3815288"/>
              <a:ext cx="5473670" cy="0"/>
            </a:xfrm>
            <a:prstGeom prst="line">
              <a:avLst/>
            </a:prstGeom>
            <a:ln w="25400" cap="rnd"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rgbClr val="D6955B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1208485" y="1238251"/>
            <a:ext cx="6544866" cy="2499122"/>
          </a:xfrm>
          <a:prstGeom prst="roundRect">
            <a:avLst/>
          </a:prstGeom>
          <a:solidFill>
            <a:schemeClr val="accent1">
              <a:lumMod val="20000"/>
              <a:lumOff val="80000"/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" name="Rectangle 4"/>
          <p:cNvSpPr/>
          <p:nvPr/>
        </p:nvSpPr>
        <p:spPr>
          <a:xfrm>
            <a:off x="1489473" y="1358504"/>
            <a:ext cx="6011465" cy="19897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    本文主要讲科学家经过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_________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，揭开了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_________</a:t>
            </a:r>
            <a:r>
              <a:rPr lang="en-US" altLang="zh-CN" sz="2400" u="sng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____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的奥秘，并从中受到启发，给飞机装上了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__</a:t>
            </a:r>
            <a:r>
              <a:rPr lang="en-US" altLang="zh-CN" sz="2400" u="sng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__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，保证飞机能在夜间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___</a:t>
            </a:r>
            <a:r>
              <a:rPr lang="en-US" altLang="zh-CN" sz="2400" u="sng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______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。</a:t>
            </a:r>
            <a:endParaRPr lang="zh-CN" altLang="en-US" sz="2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81600" y="1404938"/>
            <a:ext cx="1552575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反复试验</a:t>
            </a:r>
            <a:endParaRPr lang="zh-CN" altLang="en-US" sz="1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047486" y="1947863"/>
            <a:ext cx="2928938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蝙蝠能在夜间飞行</a:t>
            </a:r>
            <a:endParaRPr lang="zh-CN" altLang="en-US" sz="1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85073" y="2414365"/>
            <a:ext cx="853678" cy="34624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雷达</a:t>
            </a:r>
            <a:endParaRPr lang="zh-CN" altLang="en-US" sz="1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467632" y="2838635"/>
            <a:ext cx="1572815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安全飞行</a:t>
            </a:r>
            <a:endParaRPr lang="zh-CN" altLang="en-US" sz="1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33800" name="图片 2" descr="阿斯蒂芬进口量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86512" y="2947987"/>
            <a:ext cx="2530079" cy="1947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505867" y="195562"/>
            <a:ext cx="135998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spc="225" noProof="1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整体感知</a:t>
            </a:r>
            <a:endParaRPr lang="zh-CN" altLang="en-US" sz="2100" b="1" spc="225" noProof="1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4"/>
          <p:cNvSpPr txBox="1"/>
          <p:nvPr/>
        </p:nvSpPr>
        <p:spPr>
          <a:xfrm>
            <a:off x="429112" y="871027"/>
            <a:ext cx="6558542" cy="268535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    第一部分：</a:t>
            </a:r>
            <a:r>
              <a:rPr lang="zh-CN" altLang="en-US" sz="1700" dirty="0">
                <a:solidFill>
                  <a:srgbClr val="FF0000"/>
                </a:solidFill>
                <a:cs typeface="+mn-ea"/>
                <a:sym typeface="+mn-lt"/>
              </a:rPr>
              <a:t>（</a:t>
            </a:r>
            <a:r>
              <a:rPr lang="en-US" altLang="zh-CN" sz="1700" dirty="0">
                <a:solidFill>
                  <a:srgbClr val="FF0000"/>
                </a:solidFill>
                <a:cs typeface="+mn-ea"/>
                <a:sym typeface="+mn-lt"/>
              </a:rPr>
              <a:t>1</a:t>
            </a:r>
            <a:r>
              <a:rPr lang="zh-CN" altLang="en-US" sz="1700" dirty="0">
                <a:solidFill>
                  <a:srgbClr val="FF0000"/>
                </a:solidFill>
                <a:cs typeface="+mn-ea"/>
                <a:sym typeface="+mn-lt"/>
              </a:rPr>
              <a:t>、</a:t>
            </a:r>
            <a:r>
              <a:rPr lang="en-US" altLang="zh-CN" sz="1700" dirty="0">
                <a:solidFill>
                  <a:srgbClr val="FF0000"/>
                </a:solidFill>
                <a:cs typeface="+mn-ea"/>
                <a:sym typeface="+mn-lt"/>
              </a:rPr>
              <a:t>2</a:t>
            </a:r>
            <a:r>
              <a:rPr lang="zh-CN" altLang="en-US" sz="1700" dirty="0">
                <a:solidFill>
                  <a:srgbClr val="FF0000"/>
                </a:solidFill>
                <a:cs typeface="+mn-ea"/>
                <a:sym typeface="+mn-lt"/>
              </a:rPr>
              <a:t>）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讲飞机夜航是人们从蝙蝠身上得到了启示。</a:t>
            </a:r>
            <a:endParaRPr lang="zh-CN" altLang="en-US" sz="1700" dirty="0">
              <a:solidFill>
                <a:prstClr val="black"/>
              </a:solidFill>
              <a:cs typeface="+mn-ea"/>
              <a:sym typeface="+mn-lt"/>
            </a:endParaRPr>
          </a:p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    第二部分：</a:t>
            </a:r>
            <a:r>
              <a:rPr lang="zh-CN" altLang="en-US" sz="1700" dirty="0">
                <a:solidFill>
                  <a:srgbClr val="FF0000"/>
                </a:solidFill>
                <a:cs typeface="+mn-ea"/>
                <a:sym typeface="+mn-lt"/>
              </a:rPr>
              <a:t>（</a:t>
            </a:r>
            <a:r>
              <a:rPr lang="en-US" altLang="zh-CN" sz="1700" dirty="0">
                <a:solidFill>
                  <a:srgbClr val="FF0000"/>
                </a:solidFill>
                <a:cs typeface="+mn-ea"/>
                <a:sym typeface="+mn-lt"/>
              </a:rPr>
              <a:t>3</a:t>
            </a:r>
            <a:r>
              <a:rPr lang="zh-CN" altLang="en-US" sz="1700" dirty="0">
                <a:solidFill>
                  <a:srgbClr val="FF0000"/>
                </a:solidFill>
                <a:cs typeface="+mn-ea"/>
                <a:sym typeface="+mn-lt"/>
              </a:rPr>
              <a:t>～</a:t>
            </a:r>
            <a:r>
              <a:rPr lang="en-US" altLang="zh-CN" sz="1700" dirty="0">
                <a:solidFill>
                  <a:srgbClr val="FF0000"/>
                </a:solidFill>
                <a:cs typeface="+mn-ea"/>
                <a:sym typeface="+mn-lt"/>
              </a:rPr>
              <a:t>7</a:t>
            </a:r>
            <a:r>
              <a:rPr lang="zh-CN" altLang="en-US" sz="1700" dirty="0">
                <a:solidFill>
                  <a:srgbClr val="FF0000"/>
                </a:solidFill>
                <a:cs typeface="+mn-ea"/>
                <a:sym typeface="+mn-lt"/>
              </a:rPr>
              <a:t>）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科学家经过反复研究实验揭开了蝙蝠能在夜里飞行的秘密。</a:t>
            </a:r>
            <a:endParaRPr lang="zh-CN" altLang="en-US" sz="1700" dirty="0">
              <a:solidFill>
                <a:prstClr val="black"/>
              </a:solidFill>
              <a:cs typeface="+mn-ea"/>
              <a:sym typeface="+mn-lt"/>
            </a:endParaRPr>
          </a:p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    第三部分：</a:t>
            </a:r>
            <a:r>
              <a:rPr lang="zh-CN" altLang="en-US" sz="1700" dirty="0">
                <a:solidFill>
                  <a:srgbClr val="FF0000"/>
                </a:solidFill>
                <a:cs typeface="+mn-ea"/>
                <a:sym typeface="+mn-lt"/>
              </a:rPr>
              <a:t>（</a:t>
            </a:r>
            <a:r>
              <a:rPr lang="en-US" altLang="zh-CN" sz="1700" dirty="0">
                <a:solidFill>
                  <a:srgbClr val="FF0000"/>
                </a:solidFill>
                <a:cs typeface="+mn-ea"/>
                <a:sym typeface="+mn-lt"/>
              </a:rPr>
              <a:t>8</a:t>
            </a:r>
            <a:r>
              <a:rPr lang="zh-CN" altLang="en-US" sz="1700" dirty="0">
                <a:solidFill>
                  <a:srgbClr val="FF0000"/>
                </a:solidFill>
                <a:cs typeface="+mn-ea"/>
                <a:sym typeface="+mn-lt"/>
              </a:rPr>
              <a:t>）</a:t>
            </a:r>
            <a:r>
              <a:rPr lang="zh-CN" altLang="en-US" sz="1700" dirty="0">
                <a:solidFill>
                  <a:prstClr val="black"/>
                </a:solidFill>
                <a:cs typeface="+mn-ea"/>
                <a:sym typeface="+mn-lt"/>
              </a:rPr>
              <a:t>科学家模仿蝙蝠探路的方法，给飞机装上了雷达，使飞机在夜里飞行很安全。</a:t>
            </a:r>
            <a:endParaRPr lang="zh-CN" altLang="en-US" sz="17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5867" y="195562"/>
            <a:ext cx="135998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spc="225" noProof="1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段落划分</a:t>
            </a:r>
            <a:endParaRPr lang="zh-CN" altLang="en-US" sz="2100" b="1" spc="225" noProof="1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723506" y="2330028"/>
            <a:ext cx="1836748" cy="246649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矩形 1"/>
          <p:cNvSpPr/>
          <p:nvPr/>
        </p:nvSpPr>
        <p:spPr>
          <a:xfrm>
            <a:off x="607219" y="2764631"/>
            <a:ext cx="7874794" cy="81144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    在漆黑的夜里，飞机怎么能安全飞行呢？原来是人们从蝙蝠身上得到了启示。</a:t>
            </a:r>
            <a:endParaRPr lang="zh-CN" altLang="en-US" sz="21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5843" name="矩形 10"/>
          <p:cNvSpPr/>
          <p:nvPr/>
        </p:nvSpPr>
        <p:spPr>
          <a:xfrm>
            <a:off x="658416" y="1409744"/>
            <a:ext cx="7772400" cy="98110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    清朗的夜空出现两个亮点，越来越近，才看清楚是一红一绿的两盏灯。接着传来了隆隆声，这是一架飞机在夜航。</a:t>
            </a:r>
            <a:endParaRPr lang="zh-CN" altLang="en-US" sz="21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" name="矩形标注 3"/>
          <p:cNvSpPr/>
          <p:nvPr/>
        </p:nvSpPr>
        <p:spPr>
          <a:xfrm>
            <a:off x="3919538" y="401146"/>
            <a:ext cx="3230166" cy="892969"/>
          </a:xfrm>
          <a:prstGeom prst="wedgeRectCallout">
            <a:avLst>
              <a:gd name="adj1" fmla="val -34550"/>
              <a:gd name="adj2" fmla="val 77083"/>
            </a:avLst>
          </a:prstGeom>
          <a:solidFill>
            <a:schemeClr val="accent1">
              <a:lumMod val="20000"/>
              <a:lumOff val="80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40982" y="394003"/>
            <a:ext cx="3040856" cy="81144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spc="150" noProof="1">
                <a:solidFill>
                  <a:prstClr val="black"/>
                </a:solidFill>
                <a:cs typeface="+mn-ea"/>
                <a:sym typeface="+mn-lt"/>
              </a:rPr>
              <a:t>为什么课文一开始要写飞机呢？</a:t>
            </a:r>
            <a:endParaRPr lang="zh-CN" altLang="en-US" sz="2100" spc="150" noProof="1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58645" y="3173013"/>
            <a:ext cx="7341166" cy="510778"/>
            <a:chOff x="2002" y="6967"/>
            <a:chExt cx="15415" cy="1072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2697" y="6967"/>
              <a:ext cx="1472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2002" y="8039"/>
              <a:ext cx="3877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1586590" y="4180407"/>
            <a:ext cx="6537722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dirty="0">
                <a:solidFill>
                  <a:srgbClr val="0000FF"/>
                </a:solidFill>
                <a:cs typeface="+mn-ea"/>
                <a:sym typeface="+mn-lt"/>
              </a:rPr>
              <a:t>承上启下，点名了飞机与蝙蝠的关系。</a:t>
            </a:r>
            <a:endParaRPr lang="zh-CN" altLang="en-US" sz="2100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607594" y="3330171"/>
            <a:ext cx="1090613" cy="931139"/>
            <a:chOff x="11776" y="7199"/>
            <a:chExt cx="2288" cy="1957"/>
          </a:xfrm>
        </p:grpSpPr>
        <p:sp>
          <p:nvSpPr>
            <p:cNvPr id="10" name="矩形 9"/>
            <p:cNvSpPr/>
            <p:nvPr/>
          </p:nvSpPr>
          <p:spPr>
            <a:xfrm>
              <a:off x="11776" y="7199"/>
              <a:ext cx="2288" cy="105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5852" name="文本框 11"/>
            <p:cNvSpPr txBox="1"/>
            <p:nvPr/>
          </p:nvSpPr>
          <p:spPr>
            <a:xfrm>
              <a:off x="11968" y="7215"/>
              <a:ext cx="2000" cy="19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700">
                  <a:solidFill>
                    <a:prstClr val="black"/>
                  </a:solidFill>
                  <a:cs typeface="+mn-ea"/>
                  <a:sym typeface="+mn-lt"/>
                </a:rPr>
                <a:t>设 问</a:t>
              </a:r>
              <a:endParaRPr lang="zh-CN" altLang="en-US" sz="27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505867" y="195562"/>
            <a:ext cx="135998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spc="225" noProof="1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课文解读</a:t>
            </a:r>
            <a:endParaRPr lang="zh-CN" altLang="en-US" sz="2100" b="1" spc="225" noProof="1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3679" y="1128712"/>
            <a:ext cx="7618809" cy="15650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prstClr val="black"/>
                </a:solidFill>
                <a:cs typeface="+mn-ea"/>
                <a:sym typeface="+mn-lt"/>
              </a:rPr>
              <a:t>    蝙蝠是在夜里飞行的，还能捕捉飞蛾和蚊子；而且无论怎么飞，从来没见过它跟什么东西相撞，即使一根极细的电线，它也能灵巧地避开。</a:t>
            </a:r>
            <a:endParaRPr lang="zh-CN" altLang="en-US" sz="27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2263379" y="2149078"/>
            <a:ext cx="685800" cy="510779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5372100" y="2149078"/>
            <a:ext cx="685800" cy="510779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2095500" y="2651523"/>
            <a:ext cx="426244" cy="1833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1295400" y="2895599"/>
            <a:ext cx="2019300" cy="525062"/>
            <a:chOff x="2720" y="5312"/>
            <a:chExt cx="4240" cy="1103"/>
          </a:xfrm>
        </p:grpSpPr>
        <p:sp>
          <p:nvSpPr>
            <p:cNvPr id="7" name="椭圆 6"/>
            <p:cNvSpPr/>
            <p:nvPr/>
          </p:nvSpPr>
          <p:spPr>
            <a:xfrm>
              <a:off x="2720" y="5312"/>
              <a:ext cx="4240" cy="10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112" y="5348"/>
              <a:ext cx="3505" cy="1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700" spc="150" noProof="1">
                  <a:solidFill>
                    <a:srgbClr val="0000FF"/>
                  </a:solidFill>
                  <a:cs typeface="+mn-ea"/>
                  <a:sym typeface="+mn-lt"/>
                </a:rPr>
                <a:t>障碍物小</a:t>
              </a:r>
              <a:endParaRPr lang="zh-CN" altLang="en-US" sz="2700" spc="150" noProof="1">
                <a:solidFill>
                  <a:srgbClr val="0000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等腰三角形 8"/>
          <p:cNvSpPr/>
          <p:nvPr/>
        </p:nvSpPr>
        <p:spPr>
          <a:xfrm>
            <a:off x="987028" y="2651522"/>
            <a:ext cx="167879" cy="16787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" name="等腰三角形 9"/>
          <p:cNvSpPr/>
          <p:nvPr/>
        </p:nvSpPr>
        <p:spPr>
          <a:xfrm>
            <a:off x="1314450" y="2644378"/>
            <a:ext cx="167879" cy="16787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" name="等腰三角形 10"/>
          <p:cNvSpPr/>
          <p:nvPr/>
        </p:nvSpPr>
        <p:spPr>
          <a:xfrm>
            <a:off x="4785122" y="2651522"/>
            <a:ext cx="167879" cy="16787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12" name="直接连接符 11"/>
          <p:cNvCxnSpPr>
            <a:stCxn id="4" idx="4"/>
          </p:cNvCxnSpPr>
          <p:nvPr/>
        </p:nvCxnSpPr>
        <p:spPr>
          <a:xfrm>
            <a:off x="5715000" y="2659857"/>
            <a:ext cx="304800" cy="17502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5228035" y="2895599"/>
            <a:ext cx="2019300" cy="525062"/>
            <a:chOff x="2720" y="5312"/>
            <a:chExt cx="4240" cy="1103"/>
          </a:xfrm>
        </p:grpSpPr>
        <p:sp>
          <p:nvSpPr>
            <p:cNvPr id="14" name="椭圆 13"/>
            <p:cNvSpPr/>
            <p:nvPr/>
          </p:nvSpPr>
          <p:spPr>
            <a:xfrm>
              <a:off x="2720" y="5312"/>
              <a:ext cx="4240" cy="108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noProof="1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112" y="5348"/>
              <a:ext cx="3505" cy="1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700" spc="150" noProof="1">
                  <a:solidFill>
                    <a:srgbClr val="0000FF"/>
                  </a:solidFill>
                  <a:cs typeface="+mn-ea"/>
                  <a:sym typeface="+mn-lt"/>
                </a:rPr>
                <a:t>动作灵活</a:t>
              </a:r>
              <a:endParaRPr lang="zh-CN" altLang="en-US" sz="2700" spc="150" noProof="1">
                <a:solidFill>
                  <a:srgbClr val="0000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等腰三角形 15"/>
          <p:cNvSpPr/>
          <p:nvPr/>
        </p:nvSpPr>
        <p:spPr>
          <a:xfrm>
            <a:off x="1669256" y="2095500"/>
            <a:ext cx="167879" cy="16787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7" name="等腰三角形 16"/>
          <p:cNvSpPr/>
          <p:nvPr/>
        </p:nvSpPr>
        <p:spPr>
          <a:xfrm>
            <a:off x="1996678" y="2095500"/>
            <a:ext cx="167879" cy="16787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8" name="等腰三角形 17"/>
          <p:cNvSpPr/>
          <p:nvPr/>
        </p:nvSpPr>
        <p:spPr>
          <a:xfrm>
            <a:off x="3739753" y="2095500"/>
            <a:ext cx="167879" cy="16787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9" name="等腰三角形 18"/>
          <p:cNvSpPr/>
          <p:nvPr/>
        </p:nvSpPr>
        <p:spPr>
          <a:xfrm>
            <a:off x="4067175" y="2095500"/>
            <a:ext cx="167879" cy="16787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0" name="等腰三角形 19"/>
          <p:cNvSpPr/>
          <p:nvPr/>
        </p:nvSpPr>
        <p:spPr>
          <a:xfrm>
            <a:off x="4421981" y="2095500"/>
            <a:ext cx="167879" cy="16787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1" name="等腰三角形 20"/>
          <p:cNvSpPr/>
          <p:nvPr/>
        </p:nvSpPr>
        <p:spPr>
          <a:xfrm>
            <a:off x="4750594" y="2095500"/>
            <a:ext cx="166688" cy="16787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5120878" y="2095500"/>
            <a:ext cx="167879" cy="16787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274094" y="3819525"/>
            <a:ext cx="4499372" cy="4833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spc="150" noProof="1">
                <a:solidFill>
                  <a:srgbClr val="0000FF"/>
                </a:solidFill>
                <a:cs typeface="+mn-ea"/>
                <a:sym typeface="+mn-lt"/>
              </a:rPr>
              <a:t>蝙蝠夜间飞行的本领高超。</a:t>
            </a:r>
            <a:endParaRPr lang="zh-CN" altLang="en-US" sz="2700" spc="150" noProof="1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05867" y="195562"/>
            <a:ext cx="135998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spc="225" noProof="1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课文解读</a:t>
            </a:r>
            <a:endParaRPr lang="zh-CN" altLang="en-US" sz="2100" b="1" spc="225" noProof="1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9" grpId="0" animBg="1"/>
      <p:bldP spid="10" grpId="0" animBg="1"/>
      <p:bldP spid="11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06042" y="1098947"/>
            <a:ext cx="4870847" cy="4845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spc="150" noProof="1">
                <a:solidFill>
                  <a:prstClr val="black"/>
                </a:solidFill>
                <a:cs typeface="+mn-ea"/>
                <a:sym typeface="+mn-lt"/>
              </a:rPr>
              <a:t>用句子中的加点词语造句。</a:t>
            </a:r>
            <a:endParaRPr lang="zh-CN" altLang="en-US" sz="2700" b="1" spc="150" noProof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44217" y="1853804"/>
            <a:ext cx="6956822" cy="4833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spc="150" noProof="1">
                <a:solidFill>
                  <a:prstClr val="black"/>
                </a:solidFill>
                <a:cs typeface="+mn-ea"/>
                <a:sym typeface="+mn-lt"/>
              </a:rPr>
              <a:t>即使一根极细的电线，它也能灵巧地避开。</a:t>
            </a:r>
            <a:endParaRPr lang="zh-CN" altLang="en-US" sz="2700" b="1" spc="150" noProof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7892" name="文本框 4"/>
          <p:cNvSpPr txBox="1"/>
          <p:nvPr/>
        </p:nvSpPr>
        <p:spPr>
          <a:xfrm>
            <a:off x="1420416" y="2069306"/>
            <a:ext cx="736997" cy="136191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200" b="1">
                <a:solidFill>
                  <a:srgbClr val="FF0000"/>
                </a:solidFill>
                <a:cs typeface="+mn-ea"/>
                <a:sym typeface="+mn-lt"/>
              </a:rPr>
              <a:t>· ·</a:t>
            </a:r>
            <a:endParaRPr lang="en-US" altLang="zh-CN" sz="42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37893" name="文本框 5"/>
          <p:cNvSpPr txBox="1"/>
          <p:nvPr/>
        </p:nvSpPr>
        <p:spPr>
          <a:xfrm>
            <a:off x="5434013" y="2060973"/>
            <a:ext cx="496491" cy="71556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200" b="1">
                <a:solidFill>
                  <a:srgbClr val="FF0000"/>
                </a:solidFill>
                <a:cs typeface="+mn-ea"/>
                <a:sym typeface="+mn-lt"/>
              </a:rPr>
              <a:t>·</a:t>
            </a:r>
            <a:endParaRPr lang="en-US" altLang="zh-CN" sz="4200" b="1">
              <a:solidFill>
                <a:srgbClr val="FF0000"/>
              </a:solidFill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054894" y="3263504"/>
            <a:ext cx="69103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1214438" y="2712243"/>
            <a:ext cx="6775847" cy="109619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700">
                <a:solidFill>
                  <a:prstClr val="black"/>
                </a:solidFill>
                <a:cs typeface="+mn-ea"/>
                <a:sym typeface="+mn-lt"/>
              </a:rPr>
              <a:t>  </a:t>
            </a:r>
            <a:r>
              <a:rPr lang="en-US" altLang="zh-CN" sz="2700">
                <a:solidFill>
                  <a:srgbClr val="FF0000"/>
                </a:solidFill>
                <a:cs typeface="+mn-ea"/>
                <a:sym typeface="+mn-lt"/>
              </a:rPr>
              <a:t> </a:t>
            </a:r>
            <a:r>
              <a:rPr lang="zh-CN" altLang="en-US" sz="2700">
                <a:solidFill>
                  <a:srgbClr val="FF0000"/>
                </a:solidFill>
                <a:cs typeface="+mn-ea"/>
                <a:sym typeface="+mn-lt"/>
              </a:rPr>
              <a:t>即使我们在学习上取得了优异的成绩，也不能骄傲自满。</a:t>
            </a:r>
            <a:endParaRPr lang="zh-CN" altLang="en-US" sz="2700">
              <a:solidFill>
                <a:srgbClr val="FF0000"/>
              </a:solidFill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054894" y="3821906"/>
            <a:ext cx="69103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505867" y="195562"/>
            <a:ext cx="135998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spc="225" noProof="1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随堂练习</a:t>
            </a:r>
            <a:endParaRPr lang="zh-CN" altLang="en-US" sz="2100" b="1" spc="225" noProof="1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78180" y="1426845"/>
            <a:ext cx="7787640" cy="2551748"/>
          </a:xfrm>
          <a:prstGeom prst="rect">
            <a:avLst/>
          </a:prstGeom>
          <a:solidFill>
            <a:schemeClr val="accent1">
              <a:lumMod val="20000"/>
              <a:lumOff val="80000"/>
              <a:alpha val="7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814763" y="1458517"/>
            <a:ext cx="0" cy="2489597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17" name="文本框 4"/>
          <p:cNvSpPr txBox="1"/>
          <p:nvPr/>
        </p:nvSpPr>
        <p:spPr>
          <a:xfrm>
            <a:off x="4033838" y="1732359"/>
            <a:ext cx="4164806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>
                <a:solidFill>
                  <a:prstClr val="black"/>
                </a:solidFill>
                <a:cs typeface="+mn-ea"/>
                <a:sym typeface="+mn-lt"/>
              </a:rPr>
              <a:t>读课文</a:t>
            </a:r>
            <a:r>
              <a:rPr lang="en-US" altLang="zh-CN" sz="2100">
                <a:solidFill>
                  <a:prstClr val="black"/>
                </a:solidFill>
                <a:cs typeface="+mn-ea"/>
                <a:sym typeface="+mn-lt"/>
              </a:rPr>
              <a:t>4—6</a:t>
            </a:r>
            <a:r>
              <a:rPr lang="zh-CN" altLang="en-US" sz="2100">
                <a:solidFill>
                  <a:prstClr val="black"/>
                </a:solidFill>
                <a:cs typeface="+mn-ea"/>
                <a:sym typeface="+mn-lt"/>
              </a:rPr>
              <a:t>自然段，思考：</a:t>
            </a:r>
            <a:endParaRPr lang="zh-CN" altLang="en-US" sz="21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88594" y="2124774"/>
            <a:ext cx="4219575" cy="1647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b="1" spc="150" noProof="1">
                <a:solidFill>
                  <a:srgbClr val="5B9BD5">
                    <a:lumMod val="50000"/>
                  </a:srgbClr>
                </a:solidFill>
                <a:cs typeface="+mn-ea"/>
                <a:sym typeface="+mn-lt"/>
              </a:rPr>
              <a:t>    </a:t>
            </a:r>
            <a:r>
              <a:rPr lang="zh-CN" altLang="en-US" sz="1800" b="1" spc="150" noProof="1">
                <a:solidFill>
                  <a:srgbClr val="5B9BD5">
                    <a:lumMod val="50000"/>
                  </a:srgbClr>
                </a:solidFill>
                <a:cs typeface="+mn-ea"/>
                <a:sym typeface="+mn-lt"/>
              </a:rPr>
              <a:t>为了探索蝙蝠能在夜间安全飞行的条件，科学家进行了怎样的试验？得出了什么结论？</a:t>
            </a:r>
            <a:endParaRPr lang="zh-CN" altLang="en-US" sz="1800" b="1" spc="150" noProof="1">
              <a:solidFill>
                <a:srgbClr val="5B9BD5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5867" y="195562"/>
            <a:ext cx="135998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spc="225" noProof="1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讨论交流</a:t>
            </a:r>
            <a:endParaRPr lang="zh-CN" altLang="en-US" sz="2100" b="1" spc="225" noProof="1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  <p:pic>
        <p:nvPicPr>
          <p:cNvPr id="7" name="图片 9" descr="SXCARSDF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76313" y="1732360"/>
            <a:ext cx="2619375" cy="1678781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8917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文本框 1"/>
          <p:cNvSpPr txBox="1"/>
          <p:nvPr/>
        </p:nvSpPr>
        <p:spPr>
          <a:xfrm>
            <a:off x="641985" y="891779"/>
            <a:ext cx="1970484" cy="48339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dirty="0">
                <a:solidFill>
                  <a:srgbClr val="1F4E79"/>
                </a:solidFill>
                <a:cs typeface="+mn-ea"/>
                <a:sym typeface="+mn-lt"/>
              </a:rPr>
              <a:t>第一次试验</a:t>
            </a:r>
            <a:endParaRPr lang="zh-CN" altLang="en-US" sz="2700" dirty="0">
              <a:solidFill>
                <a:srgbClr val="1F4E79"/>
              </a:solidFill>
              <a:cs typeface="+mn-ea"/>
              <a:sym typeface="+mn-lt"/>
            </a:endParaRPr>
          </a:p>
        </p:txBody>
      </p:sp>
      <p:graphicFrame>
        <p:nvGraphicFramePr>
          <p:cNvPr id="3" name="表格 2"/>
          <p:cNvGraphicFramePr/>
          <p:nvPr/>
        </p:nvGraphicFramePr>
        <p:xfrm>
          <a:off x="810340" y="1678974"/>
          <a:ext cx="7523322" cy="28146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99724"/>
                <a:gridCol w="2871788"/>
                <a:gridCol w="1452086"/>
                <a:gridCol w="1599724"/>
              </a:tblGrid>
              <a:tr h="649129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>
                          <a:latin typeface="+mn-lt"/>
                          <a:ea typeface="+mn-ea"/>
                          <a:cs typeface="+mn-ea"/>
                          <a:sym typeface="+mn-lt"/>
                        </a:rPr>
                        <a:t>目的</a:t>
                      </a:r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>
                          <a:latin typeface="+mn-lt"/>
                          <a:ea typeface="+mn-ea"/>
                          <a:cs typeface="+mn-ea"/>
                          <a:sym typeface="+mn-lt"/>
                        </a:rPr>
                        <a:t>方法</a:t>
                      </a:r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>
                          <a:latin typeface="+mn-lt"/>
                          <a:ea typeface="+mn-ea"/>
                          <a:cs typeface="+mn-ea"/>
                          <a:sym typeface="+mn-lt"/>
                        </a:rPr>
                        <a:t>结果</a:t>
                      </a:r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>
                          <a:latin typeface="+mn-lt"/>
                          <a:ea typeface="+mn-ea"/>
                          <a:cs typeface="+mn-ea"/>
                          <a:sym typeface="+mn-lt"/>
                        </a:rPr>
                        <a:t>结论</a:t>
                      </a:r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65509">
                <a:tc>
                  <a:txBody>
                    <a:bodyPr/>
                    <a:lstStyle/>
                    <a:p>
                      <a:pPr algn="ctr" fontAlgn="auto">
                        <a:lnSpc>
                          <a:spcPct val="120000"/>
                        </a:lnSpc>
                        <a:buNone/>
                      </a:pPr>
                      <a:r>
                        <a:rPr lang="zh-CN" altLang="en-US" sz="18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蝙蝠夜行探路是否靠眼睛</a:t>
                      </a:r>
                      <a:endParaRPr lang="zh-CN" altLang="en-US" sz="1800" b="1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anchor="ctr">
                    <a:solidFill>
                      <a:srgbClr val="FAFAFA">
                        <a:alpha val="6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20000"/>
                        </a:lnSpc>
                        <a:buNone/>
                      </a:pPr>
                      <a:r>
                        <a:rPr lang="zh-CN" altLang="en-US" sz="18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在屋子里拉很多绳子，把蝙蝠的眼睛蒙上，让它在屋子里飞</a:t>
                      </a:r>
                      <a:endParaRPr lang="zh-CN" altLang="en-US" sz="1100" b="1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anchor="ctr">
                    <a:solidFill>
                      <a:srgbClr val="FAFAFA">
                        <a:alpha val="6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20000"/>
                        </a:lnSpc>
                        <a:buNone/>
                      </a:pPr>
                      <a:r>
                        <a:rPr lang="zh-CN" altLang="en-US" sz="18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铃铛一个</a:t>
                      </a:r>
                      <a:endParaRPr lang="zh-CN" altLang="en-US" sz="1800" b="1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l" fontAlgn="auto">
                        <a:lnSpc>
                          <a:spcPct val="120000"/>
                        </a:lnSpc>
                        <a:buNone/>
                      </a:pPr>
                      <a:r>
                        <a:rPr lang="zh-CN" altLang="en-US" sz="1800" b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也没响</a:t>
                      </a:r>
                      <a:endParaRPr lang="zh-CN" altLang="en-US" sz="1800" b="1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anchor="ctr">
                    <a:solidFill>
                      <a:srgbClr val="FAFAFA">
                        <a:alpha val="6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1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蝙蝠夜行探路与眼睛无关。</a:t>
                      </a:r>
                      <a:endParaRPr lang="zh-CN" altLang="en-US" sz="21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anchor="ctr">
                    <a:solidFill>
                      <a:srgbClr val="FAFAFA">
                        <a:alpha val="68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505867" y="195562"/>
            <a:ext cx="135998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spc="225" noProof="1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讨论交流</a:t>
            </a:r>
            <a:endParaRPr lang="zh-CN" altLang="en-US" sz="2100" b="1" spc="225" noProof="1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9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文本框 1"/>
          <p:cNvSpPr txBox="1"/>
          <p:nvPr/>
        </p:nvSpPr>
        <p:spPr>
          <a:xfrm>
            <a:off x="505867" y="901304"/>
            <a:ext cx="1970484" cy="48339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dirty="0">
                <a:solidFill>
                  <a:srgbClr val="1F4E79"/>
                </a:solidFill>
                <a:cs typeface="+mn-ea"/>
                <a:sym typeface="+mn-lt"/>
              </a:rPr>
              <a:t>第二次试验</a:t>
            </a:r>
            <a:endParaRPr lang="zh-CN" altLang="en-US" sz="2700" dirty="0">
              <a:solidFill>
                <a:srgbClr val="1F4E79"/>
              </a:solidFill>
              <a:cs typeface="+mn-ea"/>
              <a:sym typeface="+mn-lt"/>
            </a:endParaRPr>
          </a:p>
        </p:txBody>
      </p:sp>
      <p:graphicFrame>
        <p:nvGraphicFramePr>
          <p:cNvPr id="3" name="表格 2"/>
          <p:cNvGraphicFramePr/>
          <p:nvPr/>
        </p:nvGraphicFramePr>
        <p:xfrm>
          <a:off x="810340" y="1616868"/>
          <a:ext cx="7523321" cy="28146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99724"/>
                <a:gridCol w="1840706"/>
                <a:gridCol w="2406015"/>
                <a:gridCol w="1676876"/>
              </a:tblGrid>
              <a:tr h="649129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b="1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目的</a:t>
                      </a:r>
                      <a:endParaRPr lang="zh-CN" altLang="en-US" sz="1800" b="1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b="1">
                          <a:latin typeface="+mn-lt"/>
                          <a:ea typeface="+mn-ea"/>
                          <a:cs typeface="+mn-ea"/>
                          <a:sym typeface="+mn-lt"/>
                        </a:rPr>
                        <a:t>方法</a:t>
                      </a:r>
                      <a:endParaRPr lang="zh-CN" altLang="en-US" sz="1800" b="1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b="1">
                          <a:latin typeface="+mn-lt"/>
                          <a:ea typeface="+mn-ea"/>
                          <a:cs typeface="+mn-ea"/>
                          <a:sym typeface="+mn-lt"/>
                        </a:rPr>
                        <a:t>结果</a:t>
                      </a:r>
                      <a:endParaRPr lang="zh-CN" altLang="en-US" sz="1800" b="1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b="1">
                          <a:latin typeface="+mn-lt"/>
                          <a:ea typeface="+mn-ea"/>
                          <a:cs typeface="+mn-ea"/>
                          <a:sym typeface="+mn-lt"/>
                        </a:rPr>
                        <a:t>结论</a:t>
                      </a:r>
                      <a:endParaRPr lang="zh-CN" altLang="en-US" sz="1800" b="1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65509">
                <a:tc>
                  <a:txBody>
                    <a:bodyPr/>
                    <a:lstStyle/>
                    <a:p>
                      <a:pPr algn="ctr" fontAlgn="auto">
                        <a:lnSpc>
                          <a:spcPct val="120000"/>
                        </a:lnSpc>
                        <a:buNone/>
                      </a:pPr>
                      <a:r>
                        <a:rPr lang="zh-CN" altLang="en-US" sz="1800" b="1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蝙蝠夜行探路是否靠耳朵</a:t>
                      </a:r>
                      <a:endParaRPr lang="zh-CN" altLang="en-US" sz="1800" b="1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anchor="ctr">
                    <a:solidFill>
                      <a:srgbClr val="FAFAFA">
                        <a:alpha val="6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ct val="120000"/>
                        </a:lnSpc>
                        <a:buNone/>
                      </a:pPr>
                      <a:r>
                        <a:rPr lang="zh-CN" altLang="en-US" sz="1800" b="1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把蝙蝠的耳</a:t>
                      </a:r>
                      <a:endParaRPr lang="zh-CN" altLang="en-US" sz="1800" b="1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algn="ctr" fontAlgn="auto">
                        <a:lnSpc>
                          <a:spcPct val="120000"/>
                        </a:lnSpc>
                        <a:buNone/>
                      </a:pPr>
                      <a:r>
                        <a:rPr lang="zh-CN" altLang="en-US" sz="1800" b="1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朵塞上，让它在屋里飞</a:t>
                      </a:r>
                      <a:endParaRPr lang="zh-CN" altLang="en-US" sz="1800" b="1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anchor="ctr">
                    <a:solidFill>
                      <a:srgbClr val="FAFAFA">
                        <a:alpha val="6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base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800" b="1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蝙蝠就像没头的苍蝇似的到处乱撞，挂在绳子上的铃铛响个不停</a:t>
                      </a:r>
                      <a:endParaRPr lang="zh-CN" altLang="en-US" sz="1800" b="1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anchor="ctr">
                    <a:solidFill>
                      <a:srgbClr val="FAFAFA">
                        <a:alpha val="6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base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2100" b="1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蝙蝠夜行探路与耳朵有关</a:t>
                      </a:r>
                      <a:endParaRPr lang="zh-CN" altLang="en-US" sz="2100" b="1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anchor="ctr">
                    <a:solidFill>
                      <a:srgbClr val="FAFAFA">
                        <a:alpha val="68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505867" y="195562"/>
            <a:ext cx="135998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spc="225" noProof="1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讨论交流</a:t>
            </a:r>
            <a:endParaRPr lang="zh-CN" altLang="en-US" sz="2100" b="1" spc="225" noProof="1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文本框 1"/>
          <p:cNvSpPr txBox="1"/>
          <p:nvPr/>
        </p:nvSpPr>
        <p:spPr>
          <a:xfrm>
            <a:off x="505867" y="819150"/>
            <a:ext cx="1970484" cy="48339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dirty="0">
                <a:solidFill>
                  <a:srgbClr val="1F4E79"/>
                </a:solidFill>
                <a:cs typeface="+mn-ea"/>
                <a:sym typeface="+mn-lt"/>
              </a:rPr>
              <a:t>第三次试验</a:t>
            </a:r>
            <a:endParaRPr lang="zh-CN" altLang="en-US" sz="2700" dirty="0">
              <a:solidFill>
                <a:srgbClr val="1F4E79"/>
              </a:solidFill>
              <a:cs typeface="+mn-ea"/>
              <a:sym typeface="+mn-lt"/>
            </a:endParaRPr>
          </a:p>
        </p:txBody>
      </p:sp>
      <p:graphicFrame>
        <p:nvGraphicFramePr>
          <p:cNvPr id="3" name="表格 2"/>
          <p:cNvGraphicFramePr/>
          <p:nvPr/>
        </p:nvGraphicFramePr>
        <p:xfrm>
          <a:off x="810340" y="1540861"/>
          <a:ext cx="7523321" cy="28146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99724"/>
                <a:gridCol w="1840706"/>
                <a:gridCol w="2406015"/>
                <a:gridCol w="1676876"/>
              </a:tblGrid>
              <a:tr h="649129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目的</a:t>
                      </a: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>
                          <a:latin typeface="+mn-lt"/>
                          <a:ea typeface="+mn-ea"/>
                          <a:cs typeface="+mn-ea"/>
                          <a:sym typeface="+mn-lt"/>
                        </a:rPr>
                        <a:t>方法</a:t>
                      </a:r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>
                          <a:latin typeface="+mn-lt"/>
                          <a:ea typeface="+mn-ea"/>
                          <a:cs typeface="+mn-ea"/>
                          <a:sym typeface="+mn-lt"/>
                        </a:rPr>
                        <a:t>结果</a:t>
                      </a:r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>
                          <a:latin typeface="+mn-lt"/>
                          <a:ea typeface="+mn-ea"/>
                          <a:cs typeface="+mn-ea"/>
                          <a:sym typeface="+mn-lt"/>
                        </a:rPr>
                        <a:t>结论</a:t>
                      </a:r>
                      <a:endParaRPr lang="zh-CN" altLang="en-US" sz="180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65509">
                <a:tc>
                  <a:txBody>
                    <a:bodyPr/>
                    <a:lstStyle/>
                    <a:p>
                      <a:pPr algn="ctr" fontAlgn="auto">
                        <a:lnSpc>
                          <a:spcPct val="120000"/>
                        </a:lnSpc>
                        <a:buNone/>
                      </a:pPr>
                      <a:r>
                        <a:rPr lang="zh-CN" altLang="en-US" sz="1800" b="1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蝙蝠夜行探路是否靠嘴</a:t>
                      </a:r>
                      <a:endParaRPr lang="zh-CN" altLang="en-US" sz="1800" b="1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anchor="ctr">
                    <a:solidFill>
                      <a:srgbClr val="FAFAFA">
                        <a:alpha val="6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base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800" b="1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把蝙蝠的嘴封住，让它在屋里飞</a:t>
                      </a:r>
                      <a:endParaRPr lang="zh-CN" altLang="en-US" sz="1800" b="1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anchor="ctr">
                    <a:solidFill>
                      <a:srgbClr val="FAFAFA">
                        <a:alpha val="6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base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800" b="1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蝙蝠就像没头的苍蝇似的到处乱撞，挂在绳子上的铃铛响个不停</a:t>
                      </a:r>
                      <a:endParaRPr lang="zh-CN" altLang="en-US" sz="1800" b="1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anchor="ctr">
                    <a:solidFill>
                      <a:srgbClr val="FAFAFA">
                        <a:alpha val="6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base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210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蝙蝠夜行探路与嘴有关。</a:t>
                      </a:r>
                      <a:endParaRPr lang="zh-CN" altLang="en-US" sz="210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68580" marR="68580" marT="34290" marB="34290" anchor="ctr">
                    <a:solidFill>
                      <a:srgbClr val="FAFAFA">
                        <a:alpha val="68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505867" y="195562"/>
            <a:ext cx="135998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spc="225" noProof="1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讨论交流</a:t>
            </a:r>
            <a:endParaRPr lang="zh-CN" altLang="en-US" sz="2100" b="1" spc="225" noProof="1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1208485" y="1238250"/>
            <a:ext cx="6544866" cy="2312194"/>
          </a:xfrm>
          <a:prstGeom prst="roundRect">
            <a:avLst/>
          </a:prstGeom>
          <a:solidFill>
            <a:schemeClr val="accent1">
              <a:lumMod val="20000"/>
              <a:lumOff val="80000"/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3010" name="文本框 1"/>
          <p:cNvSpPr txBox="1"/>
          <p:nvPr/>
        </p:nvSpPr>
        <p:spPr>
          <a:xfrm>
            <a:off x="1613298" y="1497807"/>
            <a:ext cx="5716190" cy="168969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700" b="1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2700" b="1" dirty="0">
                <a:solidFill>
                  <a:prstClr val="black"/>
                </a:solidFill>
                <a:cs typeface="+mn-ea"/>
                <a:sym typeface="+mn-lt"/>
              </a:rPr>
              <a:t>科学家三次不同的实验证明，蝙蝠夜里飞行，靠的不是眼睛，它是</a:t>
            </a:r>
            <a:r>
              <a:rPr lang="zh-CN" altLang="en-US" sz="2700" b="1" dirty="0">
                <a:solidFill>
                  <a:srgbClr val="FF0000"/>
                </a:solidFill>
                <a:cs typeface="+mn-ea"/>
                <a:sym typeface="+mn-lt"/>
              </a:rPr>
              <a:t>用嘴和耳朵配合</a:t>
            </a:r>
            <a:r>
              <a:rPr lang="zh-CN" altLang="en-US" sz="2700" b="1" dirty="0">
                <a:solidFill>
                  <a:prstClr val="black"/>
                </a:solidFill>
                <a:cs typeface="+mn-ea"/>
                <a:sym typeface="+mn-lt"/>
              </a:rPr>
              <a:t>起来探路的。</a:t>
            </a:r>
            <a:endParaRPr lang="zh-CN" altLang="en-US" sz="27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43011" name="图片 2" descr="阿斯蒂芬进口量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36494" y="2824163"/>
            <a:ext cx="2680097" cy="206454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505867" y="195562"/>
            <a:ext cx="135998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spc="225" noProof="1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讨论交流</a:t>
            </a:r>
            <a:endParaRPr lang="zh-CN" altLang="en-US" sz="2100" b="1" spc="225" noProof="1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30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知识锦囊</a:t>
            </a:r>
            <a:endParaRPr lang="zh-CN" altLang="en-US" sz="21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" name="Text Box 6"/>
          <p:cNvSpPr txBox="1"/>
          <p:nvPr/>
        </p:nvSpPr>
        <p:spPr>
          <a:xfrm>
            <a:off x="3572944" y="1349914"/>
            <a:ext cx="5012653" cy="283923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　　蝙蝠是哺乳动物，头部和躯干像老鼠，有黑褐色细毛，四肢和尾部有皮质的膜，夜间在空中飞翔，吃蚊、蛾等昆虫。</a:t>
            </a: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视力很弱，靠本身发出的超声波引导飞行。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休息时用爪倒挂在屋檐下或树下，冬季在隐藏的地方冬眠。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2" name="图片 9" descr="SXCARSDF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47239" y="1675089"/>
            <a:ext cx="2619375" cy="1678781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5"/>
          <p:cNvSpPr txBox="1"/>
          <p:nvPr/>
        </p:nvSpPr>
        <p:spPr>
          <a:xfrm>
            <a:off x="692944" y="2116931"/>
            <a:ext cx="7955756" cy="98206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spc="150" noProof="1">
                <a:solidFill>
                  <a:prstClr val="black"/>
                </a:solidFill>
                <a:cs typeface="+mn-ea"/>
                <a:sym typeface="+mn-lt"/>
              </a:rPr>
              <a:t>句子</a:t>
            </a:r>
            <a:r>
              <a:rPr lang="en-US" altLang="zh-CN" sz="2400" b="1" spc="150" noProof="1">
                <a:solidFill>
                  <a:prstClr val="black"/>
                </a:solidFill>
                <a:cs typeface="+mn-ea"/>
                <a:sym typeface="+mn-lt"/>
              </a:rPr>
              <a:t>1</a:t>
            </a:r>
            <a:r>
              <a:rPr lang="zh-CN" altLang="en-US" sz="2400" b="1" spc="150" noProof="1">
                <a:solidFill>
                  <a:prstClr val="black"/>
                </a:solidFill>
                <a:cs typeface="+mn-ea"/>
                <a:sym typeface="+mn-lt"/>
              </a:rPr>
              <a:t>：</a:t>
            </a:r>
            <a:r>
              <a:rPr lang="zh-CN" altLang="en-US" sz="2400" b="1" spc="150" noProof="1">
                <a:solidFill>
                  <a:srgbClr val="5B9BD5">
                    <a:lumMod val="50000"/>
                  </a:srgbClr>
                </a:solidFill>
                <a:cs typeface="+mn-ea"/>
                <a:sym typeface="+mn-lt"/>
              </a:rPr>
              <a:t>蝙蝠夜里飞行，靠的不是眼睛，而是用</a:t>
            </a:r>
            <a:endParaRPr lang="zh-CN" altLang="en-US" sz="2400" b="1" spc="150" noProof="1">
              <a:solidFill>
                <a:srgbClr val="5B9BD5">
                  <a:lumMod val="50000"/>
                </a:srgb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spc="150" noProof="1">
                <a:solidFill>
                  <a:srgbClr val="5B9BD5">
                    <a:lumMod val="50000"/>
                  </a:srgbClr>
                </a:solidFill>
                <a:cs typeface="+mn-ea"/>
                <a:sym typeface="+mn-lt"/>
              </a:rPr>
              <a:t>       嘴和耳朵探路的。</a:t>
            </a:r>
            <a:r>
              <a:rPr lang="zh-CN" altLang="en-US" sz="2400" b="1" spc="150" noProof="1">
                <a:solidFill>
                  <a:prstClr val="black"/>
                </a:solidFill>
                <a:cs typeface="+mn-ea"/>
                <a:sym typeface="+mn-lt"/>
              </a:rPr>
              <a:t> </a:t>
            </a:r>
            <a:endParaRPr lang="zh-CN" altLang="en-US" sz="2400" b="1" spc="150" noProof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" name="Text Box 5"/>
          <p:cNvSpPr txBox="1"/>
          <p:nvPr/>
        </p:nvSpPr>
        <p:spPr>
          <a:xfrm>
            <a:off x="692944" y="3305175"/>
            <a:ext cx="7955756" cy="98206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noProof="1">
                <a:solidFill>
                  <a:prstClr val="black"/>
                </a:solidFill>
                <a:cs typeface="+mn-ea"/>
                <a:sym typeface="+mn-lt"/>
              </a:rPr>
              <a:t>句子</a:t>
            </a:r>
            <a:r>
              <a:rPr lang="en-US" altLang="zh-CN" sz="2400" b="1" noProof="1">
                <a:solidFill>
                  <a:prstClr val="black"/>
                </a:solidFill>
                <a:cs typeface="+mn-ea"/>
                <a:sym typeface="+mn-lt"/>
              </a:rPr>
              <a:t>2</a:t>
            </a:r>
            <a:r>
              <a:rPr lang="zh-CN" altLang="en-US" sz="2400" b="1" noProof="1">
                <a:solidFill>
                  <a:prstClr val="black"/>
                </a:solidFill>
                <a:cs typeface="+mn-ea"/>
                <a:sym typeface="+mn-lt"/>
              </a:rPr>
              <a:t>：</a:t>
            </a:r>
            <a:r>
              <a:rPr lang="zh-CN" altLang="en-US" sz="2400" b="1" spc="150" noProof="1">
                <a:solidFill>
                  <a:srgbClr val="5B9BD5">
                    <a:lumMod val="50000"/>
                  </a:srgbClr>
                </a:solidFill>
                <a:cs typeface="+mn-ea"/>
                <a:sym typeface="+mn-lt"/>
              </a:rPr>
              <a:t>蝙蝠夜里飞行，靠的不是眼睛，而是用嘴   </a:t>
            </a:r>
            <a:endParaRPr lang="zh-CN" altLang="en-US" sz="2400" b="1" spc="150" noProof="1">
              <a:solidFill>
                <a:srgbClr val="5B9BD5">
                  <a:lumMod val="50000"/>
                </a:srgb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spc="150" noProof="1">
                <a:solidFill>
                  <a:srgbClr val="5B9BD5">
                    <a:lumMod val="50000"/>
                  </a:srgbClr>
                </a:solidFill>
                <a:cs typeface="+mn-ea"/>
                <a:sym typeface="+mn-lt"/>
              </a:rPr>
              <a:t>      和耳朵配合起来探路的。</a:t>
            </a:r>
            <a:r>
              <a:rPr lang="zh-CN" altLang="en-US" sz="2400" b="1" noProof="1">
                <a:solidFill>
                  <a:prstClr val="black"/>
                </a:solidFill>
                <a:cs typeface="+mn-ea"/>
                <a:sym typeface="+mn-lt"/>
              </a:rPr>
              <a:t> </a:t>
            </a:r>
            <a:endParaRPr lang="zh-CN" altLang="en-US" sz="2400" b="1" noProof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4036" name="文本框 3"/>
          <p:cNvSpPr txBox="1"/>
          <p:nvPr/>
        </p:nvSpPr>
        <p:spPr>
          <a:xfrm>
            <a:off x="711994" y="1078707"/>
            <a:ext cx="7778354" cy="91743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试比较一下这两个句子有什么不同呢？说一说哪个结论更科学。</a:t>
            </a:r>
            <a:endParaRPr lang="zh-CN" altLang="en-US" sz="2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288381" y="3827859"/>
            <a:ext cx="1519238" cy="473869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5867" y="195562"/>
            <a:ext cx="135998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spc="225" noProof="1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讨论交流</a:t>
            </a:r>
            <a:endParaRPr lang="zh-CN" altLang="en-US" sz="2100" b="1" spc="225" noProof="1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3" grpId="0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704851" y="748904"/>
            <a:ext cx="7584281" cy="3212306"/>
          </a:xfrm>
          <a:prstGeom prst="roundRect">
            <a:avLst/>
          </a:prstGeom>
          <a:solidFill>
            <a:schemeClr val="accent1">
              <a:lumMod val="20000"/>
              <a:lumOff val="80000"/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7106" name="Text Box 4"/>
          <p:cNvSpPr txBox="1"/>
          <p:nvPr/>
        </p:nvSpPr>
        <p:spPr>
          <a:xfrm>
            <a:off x="1069181" y="852487"/>
            <a:ext cx="6896100" cy="294798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spc="225" noProof="1">
                <a:solidFill>
                  <a:prstClr val="black"/>
                </a:solidFill>
                <a:cs typeface="+mn-ea"/>
                <a:sym typeface="+mn-lt"/>
              </a:rPr>
              <a:t>　　丢掉“配合”是不科学的，因为第二次和第三次两次实验，分别塞住耳朵，封住嘴，也就是说单独将耳朵或嘴露在外面，但蝙蝠都失去了暗中探路的本领，这说明探路时靠的是这两种器官同时发挥作用，所以课文上用上“配合”是科学的。</a:t>
            </a:r>
            <a:endParaRPr lang="zh-CN" altLang="en-US" sz="2400" b="1" spc="225" noProof="1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45059" name="图片 2" descr="阿斯蒂芬进口量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0812" y="3123010"/>
            <a:ext cx="2339579" cy="180260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505867" y="195562"/>
            <a:ext cx="135998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spc="225" noProof="1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讨论交流</a:t>
            </a:r>
            <a:endParaRPr lang="zh-CN" altLang="en-US" sz="2100" b="1" spc="225" noProof="1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710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873" name="Picture 9" descr="图片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188494" y="3063479"/>
            <a:ext cx="151210" cy="14013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2874" name="Text Box 10"/>
          <p:cNvSpPr txBox="1"/>
          <p:nvPr/>
        </p:nvSpPr>
        <p:spPr>
          <a:xfrm>
            <a:off x="3390900" y="989410"/>
            <a:ext cx="377429" cy="131564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dirty="0">
                <a:solidFill>
                  <a:srgbClr val="0000FF"/>
                </a:solidFill>
                <a:cs typeface="+mn-ea"/>
                <a:sym typeface="+mn-lt"/>
              </a:rPr>
              <a:t>嘴</a:t>
            </a:r>
            <a:endParaRPr lang="zh-CN" altLang="en-US" sz="2700" dirty="0">
              <a:solidFill>
                <a:srgbClr val="0000FF"/>
              </a:solidFill>
              <a:cs typeface="+mn-ea"/>
              <a:sym typeface="+mn-lt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700" dirty="0">
              <a:solidFill>
                <a:srgbClr val="0000FF"/>
              </a:solidFill>
              <a:cs typeface="+mn-ea"/>
              <a:sym typeface="+mn-lt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dirty="0">
                <a:solidFill>
                  <a:srgbClr val="0000FF"/>
                </a:solidFill>
                <a:cs typeface="+mn-ea"/>
                <a:sym typeface="+mn-lt"/>
              </a:rPr>
              <a:t>耳</a:t>
            </a:r>
            <a:endParaRPr lang="zh-CN" altLang="en-US" sz="2700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292875" name="Text Box 11"/>
          <p:cNvSpPr txBox="1"/>
          <p:nvPr/>
        </p:nvSpPr>
        <p:spPr>
          <a:xfrm>
            <a:off x="3390900" y="3063478"/>
            <a:ext cx="1177245" cy="131574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dirty="0">
                <a:solidFill>
                  <a:srgbClr val="0000FF"/>
                </a:solidFill>
                <a:cs typeface="+mn-ea"/>
                <a:sym typeface="+mn-lt"/>
              </a:rPr>
              <a:t>天线</a:t>
            </a:r>
            <a:endParaRPr lang="zh-CN" altLang="en-US" sz="2700" dirty="0">
              <a:solidFill>
                <a:srgbClr val="0000FF"/>
              </a:solidFill>
              <a:cs typeface="+mn-ea"/>
              <a:sym typeface="+mn-lt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700" dirty="0">
              <a:solidFill>
                <a:srgbClr val="0000FF"/>
              </a:solidFill>
              <a:cs typeface="+mn-ea"/>
              <a:sym typeface="+mn-lt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dirty="0">
                <a:solidFill>
                  <a:srgbClr val="0000FF"/>
                </a:solidFill>
                <a:cs typeface="+mn-ea"/>
                <a:sym typeface="+mn-lt"/>
              </a:rPr>
              <a:t>荧光屏</a:t>
            </a:r>
            <a:endParaRPr lang="zh-CN" altLang="en-US" sz="2700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pic>
        <p:nvPicPr>
          <p:cNvPr id="292881" name="Picture 17" descr="图片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239691" y="1144192"/>
            <a:ext cx="151209" cy="9441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2885" name="Text Box 21"/>
          <p:cNvSpPr txBox="1"/>
          <p:nvPr/>
        </p:nvSpPr>
        <p:spPr>
          <a:xfrm>
            <a:off x="4744641" y="990600"/>
            <a:ext cx="938213" cy="3905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dirty="0">
                <a:solidFill>
                  <a:srgbClr val="0000FF"/>
                </a:solidFill>
                <a:cs typeface="+mn-ea"/>
                <a:sym typeface="+mn-lt"/>
              </a:rPr>
              <a:t>超声波</a:t>
            </a:r>
            <a:endParaRPr lang="zh-CN" altLang="en-US" sz="2100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pic>
        <p:nvPicPr>
          <p:cNvPr id="292889" name="Picture 25" descr="u=1277438304,250096797&amp;gp=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63916" y="1104900"/>
            <a:ext cx="1200150" cy="1200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2890" name="Picture 26" descr="u=1277438304,250096797&amp;gp=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50831" y="3232547"/>
            <a:ext cx="1200150" cy="1200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2891" name="Text Box 27"/>
          <p:cNvSpPr txBox="1"/>
          <p:nvPr/>
        </p:nvSpPr>
        <p:spPr>
          <a:xfrm>
            <a:off x="4950619" y="2957513"/>
            <a:ext cx="1204913" cy="391716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dirty="0">
                <a:solidFill>
                  <a:srgbClr val="0000FF"/>
                </a:solidFill>
                <a:cs typeface="+mn-ea"/>
                <a:sym typeface="+mn-lt"/>
              </a:rPr>
              <a:t>无线电波</a:t>
            </a:r>
            <a:endParaRPr lang="zh-CN" altLang="en-US" sz="2100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292907" name="Line 43"/>
          <p:cNvSpPr/>
          <p:nvPr/>
        </p:nvSpPr>
        <p:spPr>
          <a:xfrm>
            <a:off x="4167188" y="1281113"/>
            <a:ext cx="2483644" cy="27027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92908" name="Line 44"/>
          <p:cNvSpPr/>
          <p:nvPr/>
        </p:nvSpPr>
        <p:spPr>
          <a:xfrm flipV="1">
            <a:off x="4079082" y="1925242"/>
            <a:ext cx="2484835" cy="16311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92909" name="Line 45"/>
          <p:cNvSpPr/>
          <p:nvPr/>
        </p:nvSpPr>
        <p:spPr>
          <a:xfrm>
            <a:off x="4463654" y="3300412"/>
            <a:ext cx="2268140" cy="377429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92910" name="Line 46"/>
          <p:cNvSpPr/>
          <p:nvPr/>
        </p:nvSpPr>
        <p:spPr>
          <a:xfrm flipV="1">
            <a:off x="4645819" y="3870723"/>
            <a:ext cx="2109788" cy="292894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92912" name="AutoShape 48"/>
          <p:cNvSpPr/>
          <p:nvPr/>
        </p:nvSpPr>
        <p:spPr>
          <a:xfrm>
            <a:off x="5280422" y="4055269"/>
            <a:ext cx="732234" cy="108347"/>
          </a:xfrm>
          <a:prstGeom prst="leftArrow">
            <a:avLst>
              <a:gd name="adj1" fmla="val 50000"/>
              <a:gd name="adj2" fmla="val 168611"/>
            </a:avLst>
          </a:prstGeom>
          <a:solidFill>
            <a:srgbClr val="FFCC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92913" name="AutoShape 49"/>
          <p:cNvSpPr/>
          <p:nvPr/>
        </p:nvSpPr>
        <p:spPr>
          <a:xfrm>
            <a:off x="5200650" y="3349229"/>
            <a:ext cx="732235" cy="107156"/>
          </a:xfrm>
          <a:prstGeom prst="rightArrow">
            <a:avLst>
              <a:gd name="adj1" fmla="val 50000"/>
              <a:gd name="adj2" fmla="val 170485"/>
            </a:avLst>
          </a:prstGeom>
          <a:solidFill>
            <a:srgbClr val="FFCC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92914" name="AutoShape 50"/>
          <p:cNvSpPr/>
          <p:nvPr/>
        </p:nvSpPr>
        <p:spPr>
          <a:xfrm>
            <a:off x="4704160" y="1925242"/>
            <a:ext cx="732234" cy="107156"/>
          </a:xfrm>
          <a:prstGeom prst="leftArrow">
            <a:avLst>
              <a:gd name="adj1" fmla="val 50000"/>
              <a:gd name="adj2" fmla="val 170485"/>
            </a:avLst>
          </a:prstGeom>
          <a:solidFill>
            <a:srgbClr val="FFCC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92915" name="AutoShape 51"/>
          <p:cNvSpPr/>
          <p:nvPr/>
        </p:nvSpPr>
        <p:spPr>
          <a:xfrm>
            <a:off x="4950619" y="1362076"/>
            <a:ext cx="732235" cy="107156"/>
          </a:xfrm>
          <a:prstGeom prst="rightArrow">
            <a:avLst>
              <a:gd name="adj1" fmla="val 50000"/>
              <a:gd name="adj2" fmla="val 170485"/>
            </a:avLst>
          </a:prstGeom>
          <a:solidFill>
            <a:srgbClr val="FFCC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48145" name="图片 9" descr="SXCARSD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67992" y="952501"/>
            <a:ext cx="2069306" cy="132635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46" name="图片 2" descr="SDf WEF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771525" y="2662238"/>
            <a:ext cx="2416969" cy="180260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505867" y="195562"/>
            <a:ext cx="135998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spc="225" noProof="1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讨论交流</a:t>
            </a:r>
            <a:endParaRPr lang="zh-CN" altLang="en-US" sz="2100" b="1" spc="225" noProof="1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92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4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4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4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4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4">
                                            <p:txEl>
                                              <p:charRg st="1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4">
                                            <p:txEl>
                                              <p:charRg st="4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4">
                                            <p:txEl>
                                              <p:charRg st="4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4">
                                            <p:txEl>
                                              <p:charRg st="4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4">
                                            <p:txEl>
                                              <p:charRg st="4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4">
                                            <p:txEl>
                                              <p:charRg st="4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92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292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292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292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292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3" dur="2000"/>
                                        <p:tgtEl>
                                          <p:spTgt spid="292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292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912" grpId="0" bldLvl="0" animBg="1"/>
      <p:bldP spid="292913" grpId="0" bldLvl="0" animBg="1"/>
      <p:bldP spid="292914" grpId="0" bldLvl="0" animBg="1"/>
      <p:bldP spid="292915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7"/>
          <p:cNvSpPr txBox="1"/>
          <p:nvPr/>
        </p:nvSpPr>
        <p:spPr>
          <a:xfrm>
            <a:off x="600075" y="987855"/>
            <a:ext cx="7553325" cy="316246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课文主要讲科学家通过反复试验，揭开了蝙蝠（                 ）的秘密，并从中受到启发，给飞机装上了（     ），解决了飞机在夜间飞行的问题。告诉人们，研究（      ）可以对人类的发明创造有所启示，引导我们要热爱（          ）乐于（                ）。</a:t>
            </a:r>
            <a:endParaRPr lang="zh-CN" altLang="en-US" sz="21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0360" name="Text Box 8"/>
          <p:cNvSpPr txBox="1"/>
          <p:nvPr/>
        </p:nvSpPr>
        <p:spPr>
          <a:xfrm>
            <a:off x="6553422" y="1382315"/>
            <a:ext cx="1406876" cy="30008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能在夜间飞行 </a:t>
            </a:r>
            <a:r>
              <a:rPr lang="zh-CN" altLang="en-US" sz="800" b="1" dirty="0">
                <a:solidFill>
                  <a:srgbClr val="FF0000"/>
                </a:solidFill>
                <a:cs typeface="+mn-ea"/>
                <a:sym typeface="+mn-lt"/>
              </a:rPr>
              <a:t> </a:t>
            </a:r>
            <a:endParaRPr lang="zh-CN" altLang="en-US" sz="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00361" name="Text Box 9"/>
          <p:cNvSpPr txBox="1"/>
          <p:nvPr/>
        </p:nvSpPr>
        <p:spPr>
          <a:xfrm>
            <a:off x="5666185" y="2178862"/>
            <a:ext cx="532838" cy="30008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雷达</a:t>
            </a:r>
            <a:endParaRPr lang="zh-CN" altLang="en-US" sz="15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00362" name="Text Box 10"/>
          <p:cNvSpPr txBox="1"/>
          <p:nvPr/>
        </p:nvSpPr>
        <p:spPr>
          <a:xfrm>
            <a:off x="5180410" y="2931402"/>
            <a:ext cx="971550" cy="30008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生物</a:t>
            </a:r>
            <a:endParaRPr lang="zh-CN" altLang="en-US" sz="15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00363" name="Text Box 11"/>
          <p:cNvSpPr txBox="1"/>
          <p:nvPr/>
        </p:nvSpPr>
        <p:spPr>
          <a:xfrm>
            <a:off x="4732140" y="3744493"/>
            <a:ext cx="896540" cy="30008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科学</a:t>
            </a:r>
            <a:endParaRPr lang="zh-CN" altLang="en-US" sz="15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00364" name="Text Box 12"/>
          <p:cNvSpPr txBox="1"/>
          <p:nvPr/>
        </p:nvSpPr>
        <p:spPr>
          <a:xfrm>
            <a:off x="6553421" y="3744493"/>
            <a:ext cx="1941909" cy="30008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观察与探究</a:t>
            </a:r>
            <a:endParaRPr lang="zh-CN" altLang="en-US" sz="15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5867" y="195562"/>
            <a:ext cx="135998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spc="225" noProof="1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课堂小结</a:t>
            </a:r>
            <a:endParaRPr lang="zh-CN" altLang="en-US" sz="2100" b="1" spc="225" noProof="1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0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0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60" grpId="0"/>
      <p:bldP spid="100361" grpId="0"/>
      <p:bldP spid="100362" grpId="0"/>
      <p:bldP spid="100363" grpId="0"/>
      <p:bldP spid="1003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文本框 2"/>
          <p:cNvSpPr txBox="1"/>
          <p:nvPr/>
        </p:nvSpPr>
        <p:spPr>
          <a:xfrm>
            <a:off x="505867" y="1191816"/>
            <a:ext cx="7140178" cy="86799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1.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试着以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蝙蝠的自述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为题写一段话，采用</a:t>
            </a:r>
            <a:endParaRPr lang="zh-CN" altLang="en-US" sz="2100" dirty="0">
              <a:solidFill>
                <a:prstClr val="black"/>
              </a:solidFill>
              <a:cs typeface="+mn-ea"/>
              <a:sym typeface="+mn-lt"/>
            </a:endParaRP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  第一人称。</a:t>
            </a:r>
            <a:endParaRPr lang="zh-CN" altLang="en-US" sz="21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5299" name="文本框 3"/>
          <p:cNvSpPr txBox="1"/>
          <p:nvPr/>
        </p:nvSpPr>
        <p:spPr>
          <a:xfrm>
            <a:off x="505867" y="2401492"/>
            <a:ext cx="7140178" cy="132959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2.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课下找一找与动植物秘密有关的书籍读一读，</a:t>
            </a:r>
            <a:endParaRPr lang="zh-CN" altLang="en-US" sz="2100" dirty="0">
              <a:solidFill>
                <a:prstClr val="black"/>
              </a:solidFill>
              <a:cs typeface="+mn-ea"/>
              <a:sym typeface="+mn-lt"/>
            </a:endParaRP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  了解我们的大自然，做一个爱好科学的好学</a:t>
            </a:r>
            <a:endParaRPr lang="zh-CN" altLang="en-US" sz="2100" dirty="0">
              <a:solidFill>
                <a:prstClr val="black"/>
              </a:solidFill>
              <a:cs typeface="+mn-ea"/>
              <a:sym typeface="+mn-lt"/>
            </a:endParaRP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  生。</a:t>
            </a:r>
            <a:endParaRPr lang="zh-CN" altLang="en-US" sz="21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5867" y="195562"/>
            <a:ext cx="135998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spc="225" noProof="1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课后作业</a:t>
            </a:r>
            <a:endParaRPr lang="zh-CN" altLang="en-US" sz="2100" b="1" spc="225" noProof="1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723506" y="2330028"/>
            <a:ext cx="1836748" cy="246649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5529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461720" y="967577"/>
            <a:ext cx="4954564" cy="1165815"/>
            <a:chOff x="4847769" y="2260868"/>
            <a:chExt cx="6606085" cy="1554420"/>
          </a:xfrm>
        </p:grpSpPr>
        <p:sp>
          <p:nvSpPr>
            <p:cNvPr id="10" name="矩形 259"/>
            <p:cNvSpPr>
              <a:spLocks noChangeArrowheads="1"/>
            </p:cNvSpPr>
            <p:nvPr/>
          </p:nvSpPr>
          <p:spPr bwMode="auto">
            <a:xfrm>
              <a:off x="4847769" y="2260868"/>
              <a:ext cx="6606085" cy="1231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r" defTabSz="342900">
                <a:buNone/>
              </a:pPr>
              <a:r>
                <a:rPr lang="zh-CN" altLang="en-US" sz="6000" dirty="0">
                  <a:solidFill>
                    <a:srgbClr val="D6955B"/>
                  </a:solidFill>
                  <a:latin typeface="+mn-lt"/>
                  <a:ea typeface="+mn-ea"/>
                  <a:cs typeface="+mn-ea"/>
                  <a:sym typeface="+mn-lt"/>
                </a:rPr>
                <a:t>感谢您的聆听</a:t>
              </a:r>
              <a:endParaRPr lang="en-US" altLang="zh-CN" sz="6000" dirty="0">
                <a:solidFill>
                  <a:srgbClr val="D6955B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5878586" y="3815288"/>
              <a:ext cx="5473670" cy="0"/>
            </a:xfrm>
            <a:prstGeom prst="line">
              <a:avLst/>
            </a:prstGeom>
            <a:ln w="25400" cap="rnd"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rgbClr val="D6955B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知识锦囊</a:t>
            </a:r>
            <a:endParaRPr lang="zh-CN" altLang="en-US" sz="21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578839" y="974417"/>
            <a:ext cx="7252097" cy="15096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　　雷达是利用极短的无线电波进行探测的装置。可用来测定目标的方向、距离、大小等，在使用上不受气候条件的影响，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它广泛应用于军事、天文、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气象、航海、航空等方面。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8" name="图片 7" descr="u=1002282825,4023932024&amp;fm=26&amp;gp=0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5153026" y="1813323"/>
            <a:ext cx="3250406" cy="3207544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82" name="Text Box 6"/>
          <p:cNvSpPr txBox="1"/>
          <p:nvPr/>
        </p:nvSpPr>
        <p:spPr>
          <a:xfrm>
            <a:off x="421991" y="947107"/>
            <a:ext cx="5767269" cy="283923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500" spc="150" noProof="1">
                <a:solidFill>
                  <a:prstClr val="black"/>
                </a:solidFill>
                <a:cs typeface="+mn-ea"/>
                <a:sym typeface="+mn-lt"/>
              </a:rPr>
              <a:t>1.</a:t>
            </a:r>
            <a:r>
              <a:rPr lang="zh-CN" altLang="en-US" sz="1500" spc="150" noProof="1">
                <a:solidFill>
                  <a:prstClr val="black"/>
                </a:solidFill>
                <a:cs typeface="+mn-ea"/>
                <a:sym typeface="+mn-lt"/>
              </a:rPr>
              <a:t>认识</a:t>
            </a:r>
            <a:r>
              <a:rPr lang="en-US" altLang="zh-CN" sz="1500" spc="150" noProof="1">
                <a:solidFill>
                  <a:prstClr val="black"/>
                </a:solidFill>
                <a:cs typeface="+mn-ea"/>
                <a:sym typeface="+mn-lt"/>
              </a:rPr>
              <a:t>12</a:t>
            </a:r>
            <a:r>
              <a:rPr lang="zh-CN" altLang="en-US" sz="1500" spc="150" noProof="1">
                <a:solidFill>
                  <a:prstClr val="black"/>
                </a:solidFill>
                <a:cs typeface="+mn-ea"/>
                <a:sym typeface="+mn-lt"/>
              </a:rPr>
              <a:t>个生字，会写</a:t>
            </a:r>
            <a:r>
              <a:rPr lang="en-US" altLang="zh-CN" sz="1500" spc="150" noProof="1">
                <a:solidFill>
                  <a:prstClr val="black"/>
                </a:solidFill>
                <a:cs typeface="+mn-ea"/>
                <a:sym typeface="+mn-lt"/>
              </a:rPr>
              <a:t>14</a:t>
            </a:r>
            <a:r>
              <a:rPr lang="zh-CN" altLang="en-US" sz="1500" spc="150" noProof="1">
                <a:solidFill>
                  <a:prstClr val="black"/>
                </a:solidFill>
                <a:cs typeface="+mn-ea"/>
                <a:sym typeface="+mn-lt"/>
              </a:rPr>
              <a:t>个生字，正确读写</a:t>
            </a:r>
            <a:r>
              <a:rPr lang="en-US" altLang="zh-CN" sz="1500" spc="150" noProof="1">
                <a:solidFill>
                  <a:prstClr val="black"/>
                </a:solidFill>
                <a:cs typeface="+mn-ea"/>
                <a:sym typeface="+mn-lt"/>
              </a:rPr>
              <a:t>“</a:t>
            </a:r>
            <a:r>
              <a:rPr lang="zh-CN" altLang="en-US" sz="1500" spc="150" noProof="1">
                <a:solidFill>
                  <a:prstClr val="black"/>
                </a:solidFill>
                <a:cs typeface="+mn-ea"/>
                <a:sym typeface="+mn-lt"/>
              </a:rPr>
              <a:t>雷达、横七竖八</a:t>
            </a:r>
            <a:r>
              <a:rPr lang="en-US" altLang="zh-CN" sz="1500" spc="150" noProof="1">
                <a:solidFill>
                  <a:prstClr val="black"/>
                </a:solidFill>
                <a:cs typeface="+mn-ea"/>
                <a:sym typeface="+mn-lt"/>
              </a:rPr>
              <a:t>”</a:t>
            </a:r>
            <a:r>
              <a:rPr lang="zh-CN" altLang="en-US" sz="1500" spc="150" noProof="1">
                <a:solidFill>
                  <a:prstClr val="black"/>
                </a:solidFill>
                <a:cs typeface="+mn-ea"/>
                <a:sym typeface="+mn-lt"/>
              </a:rPr>
              <a:t>等词语。</a:t>
            </a:r>
            <a:endParaRPr lang="zh-CN" altLang="en-US" sz="1500" spc="150" noProof="1">
              <a:solidFill>
                <a:prstClr val="black"/>
              </a:solidFill>
              <a:cs typeface="+mn-ea"/>
              <a:sym typeface="+mn-lt"/>
            </a:endParaRPr>
          </a:p>
          <a:p>
            <a:pPr ea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500" spc="150" noProof="1">
                <a:solidFill>
                  <a:prstClr val="black"/>
                </a:solidFill>
                <a:cs typeface="+mn-ea"/>
                <a:sym typeface="+mn-lt"/>
              </a:rPr>
              <a:t>2.</a:t>
            </a:r>
            <a:r>
              <a:rPr lang="zh-CN" altLang="en-US" sz="1500" spc="150" noProof="1">
                <a:solidFill>
                  <a:prstClr val="black"/>
                </a:solidFill>
                <a:cs typeface="+mn-ea"/>
                <a:sym typeface="+mn-lt"/>
              </a:rPr>
              <a:t>练习给课文分段，归纳段落大意。</a:t>
            </a:r>
            <a:endParaRPr lang="zh-CN" altLang="en-US" sz="1500" spc="150" noProof="1">
              <a:solidFill>
                <a:prstClr val="black"/>
              </a:solidFill>
              <a:cs typeface="+mn-ea"/>
              <a:sym typeface="+mn-lt"/>
            </a:endParaRPr>
          </a:p>
          <a:p>
            <a:pPr ea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500" spc="150" noProof="1">
                <a:solidFill>
                  <a:prstClr val="black"/>
                </a:solidFill>
                <a:cs typeface="+mn-ea"/>
                <a:sym typeface="+mn-lt"/>
              </a:rPr>
              <a:t>3.</a:t>
            </a:r>
            <a:r>
              <a:rPr lang="zh-CN" altLang="en-US" sz="1500" spc="150" noProof="1">
                <a:solidFill>
                  <a:prstClr val="black"/>
                </a:solidFill>
                <a:cs typeface="+mn-ea"/>
                <a:sym typeface="+mn-lt"/>
              </a:rPr>
              <a:t>弄清</a:t>
            </a:r>
            <a:r>
              <a:rPr lang="zh-CN" altLang="en-US" sz="1500" spc="150" noProof="1">
                <a:solidFill>
                  <a:srgbClr val="FF0000"/>
                </a:solidFill>
                <a:cs typeface="+mn-ea"/>
                <a:sym typeface="+mn-lt"/>
              </a:rPr>
              <a:t>科学家是怎样揭开蝙蝠能在夜间飞行的秘密</a:t>
            </a:r>
            <a:r>
              <a:rPr lang="zh-CN" altLang="en-US" sz="1500" spc="150" noProof="1">
                <a:solidFill>
                  <a:prstClr val="black"/>
                </a:solidFill>
                <a:cs typeface="+mn-ea"/>
                <a:sym typeface="+mn-lt"/>
              </a:rPr>
              <a:t>。</a:t>
            </a:r>
            <a:endParaRPr lang="zh-CN" altLang="en-US" sz="1500" spc="150" noProof="1">
              <a:solidFill>
                <a:prstClr val="black"/>
              </a:solidFill>
              <a:cs typeface="+mn-ea"/>
              <a:sym typeface="+mn-lt"/>
            </a:endParaRPr>
          </a:p>
          <a:p>
            <a:pPr ea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500" spc="150" noProof="1">
                <a:solidFill>
                  <a:prstClr val="black"/>
                </a:solidFill>
                <a:cs typeface="+mn-ea"/>
                <a:sym typeface="+mn-lt"/>
              </a:rPr>
              <a:t>4.</a:t>
            </a:r>
            <a:r>
              <a:rPr lang="zh-CN" altLang="en-US" sz="1500" spc="150" noProof="1">
                <a:solidFill>
                  <a:srgbClr val="FF0000"/>
                </a:solidFill>
                <a:cs typeface="+mn-ea"/>
                <a:sym typeface="+mn-lt"/>
              </a:rPr>
              <a:t>弄清飞机夜里安全飞行和蝙蝠飞行的联系</a:t>
            </a:r>
            <a:r>
              <a:rPr lang="zh-CN" altLang="en-US" sz="1500" spc="150" noProof="1">
                <a:solidFill>
                  <a:prstClr val="black"/>
                </a:solidFill>
                <a:cs typeface="+mn-ea"/>
                <a:sym typeface="+mn-lt"/>
              </a:rPr>
              <a:t>，激发学生爱科学、学科学的兴趣。</a:t>
            </a:r>
            <a:endParaRPr lang="zh-CN" altLang="en-US" sz="1500" spc="150" noProof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学习目标</a:t>
            </a:r>
            <a:endParaRPr lang="zh-CN" altLang="en-US" sz="21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452119" y="1965594"/>
            <a:ext cx="2108135" cy="28309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0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0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0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5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文本框 2"/>
          <p:cNvSpPr txBox="1"/>
          <p:nvPr/>
        </p:nvSpPr>
        <p:spPr>
          <a:xfrm>
            <a:off x="685651" y="1640657"/>
            <a:ext cx="1329929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>
                <a:solidFill>
                  <a:srgbClr val="FF0000"/>
                </a:solidFill>
                <a:cs typeface="+mn-ea"/>
                <a:sym typeface="+mn-lt"/>
              </a:rPr>
              <a:t>蝙  蝠</a:t>
            </a:r>
            <a:endParaRPr lang="zh-CN" altLang="en-US" sz="21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8436" name="文本框 3"/>
          <p:cNvSpPr txBox="1"/>
          <p:nvPr/>
        </p:nvSpPr>
        <p:spPr>
          <a:xfrm>
            <a:off x="1388120" y="1195364"/>
            <a:ext cx="594122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spc="150" noProof="1">
                <a:solidFill>
                  <a:prstClr val="black"/>
                </a:solidFill>
                <a:cs typeface="+mn-ea"/>
                <a:sym typeface="+mn-lt"/>
              </a:rPr>
              <a:t>fú</a:t>
            </a:r>
            <a:endParaRPr lang="en-US" altLang="zh-CN" sz="2100" b="1" spc="150" noProof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8676" name="文本框 2"/>
          <p:cNvSpPr txBox="1"/>
          <p:nvPr/>
        </p:nvSpPr>
        <p:spPr>
          <a:xfrm>
            <a:off x="2157264" y="1640657"/>
            <a:ext cx="950119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>
                <a:solidFill>
                  <a:srgbClr val="FF0000"/>
                </a:solidFill>
                <a:cs typeface="+mn-ea"/>
                <a:sym typeface="+mn-lt"/>
              </a:rPr>
              <a:t>启</a:t>
            </a:r>
            <a:r>
              <a:rPr lang="zh-CN" altLang="en-US" sz="2100" b="1">
                <a:solidFill>
                  <a:prstClr val="black"/>
                </a:solidFill>
                <a:cs typeface="+mn-ea"/>
                <a:sym typeface="+mn-lt"/>
              </a:rPr>
              <a:t>示</a:t>
            </a:r>
            <a:endParaRPr lang="zh-CN" altLang="en-US" sz="2100" b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" name="文本框 3"/>
          <p:cNvSpPr txBox="1"/>
          <p:nvPr/>
        </p:nvSpPr>
        <p:spPr>
          <a:xfrm>
            <a:off x="2184648" y="1188220"/>
            <a:ext cx="648891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spc="150" noProof="1">
                <a:solidFill>
                  <a:prstClr val="black"/>
                </a:solidFill>
                <a:cs typeface="+mn-ea"/>
                <a:sym typeface="+mn-lt"/>
              </a:rPr>
              <a:t>qǐ</a:t>
            </a:r>
            <a:endParaRPr lang="en-US" altLang="zh-CN" sz="2100" b="1" spc="150" noProof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8678" name="文本框 2"/>
          <p:cNvSpPr txBox="1"/>
          <p:nvPr/>
        </p:nvSpPr>
        <p:spPr>
          <a:xfrm>
            <a:off x="3249067" y="1640657"/>
            <a:ext cx="950119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>
                <a:solidFill>
                  <a:srgbClr val="FF0000"/>
                </a:solidFill>
                <a:cs typeface="+mn-ea"/>
                <a:sym typeface="+mn-lt"/>
              </a:rPr>
              <a:t>即</a:t>
            </a:r>
            <a:r>
              <a:rPr lang="zh-CN" altLang="en-US" sz="2100" b="1">
                <a:solidFill>
                  <a:prstClr val="black"/>
                </a:solidFill>
                <a:cs typeface="+mn-ea"/>
                <a:sym typeface="+mn-lt"/>
              </a:rPr>
              <a:t>使</a:t>
            </a:r>
            <a:endParaRPr lang="zh-CN" altLang="en-US" sz="2100" b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3314551" y="1195364"/>
            <a:ext cx="422672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spc="150" noProof="1">
                <a:solidFill>
                  <a:prstClr val="black"/>
                </a:solidFill>
                <a:cs typeface="+mn-ea"/>
                <a:sym typeface="+mn-lt"/>
              </a:rPr>
              <a:t>jí</a:t>
            </a:r>
            <a:endParaRPr lang="en-US" altLang="zh-CN" sz="2100" b="1" spc="150" noProof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8680" name="文本框 2"/>
          <p:cNvSpPr txBox="1"/>
          <p:nvPr/>
        </p:nvSpPr>
        <p:spPr>
          <a:xfrm>
            <a:off x="4340870" y="1640657"/>
            <a:ext cx="950119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>
                <a:solidFill>
                  <a:prstClr val="black"/>
                </a:solidFill>
                <a:cs typeface="+mn-ea"/>
                <a:sym typeface="+mn-lt"/>
              </a:rPr>
              <a:t>敏</a:t>
            </a:r>
            <a:r>
              <a:rPr lang="zh-CN" altLang="en-US" sz="2100" b="1">
                <a:solidFill>
                  <a:srgbClr val="FF0000"/>
                </a:solidFill>
                <a:cs typeface="+mn-ea"/>
                <a:sym typeface="+mn-lt"/>
              </a:rPr>
              <a:t>锐</a:t>
            </a:r>
            <a:endParaRPr lang="zh-CN" altLang="en-US" sz="21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1" name="文本框 3"/>
          <p:cNvSpPr txBox="1"/>
          <p:nvPr/>
        </p:nvSpPr>
        <p:spPr>
          <a:xfrm>
            <a:off x="4596854" y="1188220"/>
            <a:ext cx="709613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spc="150" noProof="1">
                <a:solidFill>
                  <a:prstClr val="black"/>
                </a:solidFill>
                <a:cs typeface="+mn-ea"/>
                <a:sym typeface="+mn-lt"/>
              </a:rPr>
              <a:t>ruì</a:t>
            </a:r>
            <a:endParaRPr lang="en-US" altLang="zh-CN" sz="2100" b="1" spc="150" noProof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8682" name="文本框 2"/>
          <p:cNvSpPr txBox="1"/>
          <p:nvPr/>
        </p:nvSpPr>
        <p:spPr>
          <a:xfrm>
            <a:off x="5431482" y="1641848"/>
            <a:ext cx="941785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>
                <a:solidFill>
                  <a:srgbClr val="FF0000"/>
                </a:solidFill>
                <a:cs typeface="+mn-ea"/>
                <a:sym typeface="+mn-lt"/>
              </a:rPr>
              <a:t>系</a:t>
            </a:r>
            <a:r>
              <a:rPr lang="zh-CN" altLang="en-US" sz="2100" b="1">
                <a:solidFill>
                  <a:prstClr val="black"/>
                </a:solidFill>
                <a:cs typeface="+mn-ea"/>
                <a:sym typeface="+mn-lt"/>
              </a:rPr>
              <a:t>着</a:t>
            </a:r>
            <a:endParaRPr lang="zh-CN" altLang="en-US" sz="2100" b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5" name="文本框 3"/>
          <p:cNvSpPr txBox="1"/>
          <p:nvPr/>
        </p:nvSpPr>
        <p:spPr>
          <a:xfrm>
            <a:off x="5529113" y="1217985"/>
            <a:ext cx="481013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spc="150" noProof="1">
                <a:solidFill>
                  <a:prstClr val="black"/>
                </a:solidFill>
                <a:cs typeface="+mn-ea"/>
                <a:sym typeface="+mn-lt"/>
              </a:rPr>
              <a:t>jì</a:t>
            </a:r>
            <a:endParaRPr lang="en-US" altLang="zh-CN" sz="2100" b="1" spc="150" noProof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8684" name="文本框 2"/>
          <p:cNvSpPr txBox="1"/>
          <p:nvPr/>
        </p:nvSpPr>
        <p:spPr>
          <a:xfrm>
            <a:off x="811858" y="2715791"/>
            <a:ext cx="1040606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>
                <a:solidFill>
                  <a:prstClr val="black"/>
                </a:solidFill>
                <a:cs typeface="+mn-ea"/>
                <a:sym typeface="+mn-lt"/>
              </a:rPr>
              <a:t>铃</a:t>
            </a:r>
            <a:r>
              <a:rPr lang="zh-CN" altLang="en-US" sz="2100" b="1">
                <a:solidFill>
                  <a:srgbClr val="FF0000"/>
                </a:solidFill>
                <a:cs typeface="+mn-ea"/>
                <a:sym typeface="+mn-lt"/>
              </a:rPr>
              <a:t>铛</a:t>
            </a:r>
            <a:endParaRPr lang="zh-CN" altLang="en-US" sz="21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7" name="文本框 3"/>
          <p:cNvSpPr txBox="1"/>
          <p:nvPr/>
        </p:nvSpPr>
        <p:spPr>
          <a:xfrm>
            <a:off x="932111" y="2327648"/>
            <a:ext cx="1114425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spc="150" noProof="1">
                <a:solidFill>
                  <a:prstClr val="black"/>
                </a:solidFill>
                <a:cs typeface="+mn-ea"/>
                <a:sym typeface="+mn-lt"/>
              </a:rPr>
              <a:t>dāng</a:t>
            </a:r>
            <a:endParaRPr lang="en-US" altLang="zh-CN" sz="2100" b="1" spc="150" noProof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8686" name="文本框 2"/>
          <p:cNvSpPr txBox="1"/>
          <p:nvPr/>
        </p:nvSpPr>
        <p:spPr>
          <a:xfrm>
            <a:off x="2029867" y="2711029"/>
            <a:ext cx="1060847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>
                <a:solidFill>
                  <a:prstClr val="black"/>
                </a:solidFill>
                <a:cs typeface="+mn-ea"/>
                <a:sym typeface="+mn-lt"/>
              </a:rPr>
              <a:t>苍</a:t>
            </a:r>
            <a:r>
              <a:rPr lang="zh-CN" altLang="en-US" sz="2100" b="1">
                <a:solidFill>
                  <a:srgbClr val="FF0000"/>
                </a:solidFill>
                <a:cs typeface="+mn-ea"/>
                <a:sym typeface="+mn-lt"/>
              </a:rPr>
              <a:t>蝇</a:t>
            </a:r>
            <a:endParaRPr lang="zh-CN" altLang="en-US" sz="21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9" name="文本框 3"/>
          <p:cNvSpPr txBox="1"/>
          <p:nvPr/>
        </p:nvSpPr>
        <p:spPr>
          <a:xfrm>
            <a:off x="2200126" y="2330029"/>
            <a:ext cx="981075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spc="150" noProof="1">
                <a:solidFill>
                  <a:prstClr val="black"/>
                </a:solidFill>
                <a:cs typeface="+mn-ea"/>
                <a:sym typeface="+mn-lt"/>
              </a:rPr>
              <a:t>ying</a:t>
            </a:r>
            <a:endParaRPr lang="en-US" altLang="zh-CN" sz="2100" b="1" spc="150" noProof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8688" name="文本框 2"/>
          <p:cNvSpPr txBox="1"/>
          <p:nvPr/>
        </p:nvSpPr>
        <p:spPr>
          <a:xfrm>
            <a:off x="3249067" y="2709839"/>
            <a:ext cx="950119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>
                <a:solidFill>
                  <a:srgbClr val="FF0000"/>
                </a:solidFill>
                <a:cs typeface="+mn-ea"/>
                <a:sym typeface="+mn-lt"/>
              </a:rPr>
              <a:t>证</a:t>
            </a:r>
            <a:r>
              <a:rPr lang="zh-CN" altLang="en-US" sz="2100" b="1">
                <a:solidFill>
                  <a:prstClr val="black"/>
                </a:solidFill>
                <a:cs typeface="+mn-ea"/>
                <a:sym typeface="+mn-lt"/>
              </a:rPr>
              <a:t>明</a:t>
            </a:r>
            <a:endParaRPr lang="zh-CN" altLang="en-US" sz="2100" b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文本框 3"/>
          <p:cNvSpPr txBox="1"/>
          <p:nvPr/>
        </p:nvSpPr>
        <p:spPr>
          <a:xfrm>
            <a:off x="2981176" y="2324076"/>
            <a:ext cx="1285875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spc="150" noProof="1">
                <a:solidFill>
                  <a:prstClr val="black"/>
                </a:solidFill>
                <a:cs typeface="+mn-ea"/>
                <a:sym typeface="+mn-lt"/>
              </a:rPr>
              <a:t>zhèng</a:t>
            </a:r>
            <a:endParaRPr lang="en-US" altLang="zh-CN" sz="2100" b="1" spc="150" noProof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8690" name="文本框 2"/>
          <p:cNvSpPr txBox="1"/>
          <p:nvPr/>
        </p:nvSpPr>
        <p:spPr>
          <a:xfrm>
            <a:off x="4394448" y="2713410"/>
            <a:ext cx="950119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>
                <a:solidFill>
                  <a:srgbClr val="FF0000"/>
                </a:solidFill>
                <a:cs typeface="+mn-ea"/>
                <a:sym typeface="+mn-lt"/>
              </a:rPr>
              <a:t>障</a:t>
            </a:r>
            <a:r>
              <a:rPr lang="zh-CN" altLang="en-US" sz="2100" b="1">
                <a:solidFill>
                  <a:prstClr val="black"/>
                </a:solidFill>
                <a:cs typeface="+mn-ea"/>
                <a:sym typeface="+mn-lt"/>
              </a:rPr>
              <a:t>碍</a:t>
            </a:r>
            <a:endParaRPr lang="zh-CN" altLang="en-US" sz="2100" b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3" name="文本框 3"/>
          <p:cNvSpPr txBox="1"/>
          <p:nvPr/>
        </p:nvSpPr>
        <p:spPr>
          <a:xfrm>
            <a:off x="4121795" y="2334791"/>
            <a:ext cx="1212056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spc="150" noProof="1">
                <a:solidFill>
                  <a:prstClr val="black"/>
                </a:solidFill>
                <a:cs typeface="+mn-ea"/>
                <a:sym typeface="+mn-lt"/>
              </a:rPr>
              <a:t>zhàng</a:t>
            </a:r>
            <a:endParaRPr lang="en-US" altLang="zh-CN" sz="2100" b="1" spc="150" noProof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8692" name="文本框 2"/>
          <p:cNvSpPr txBox="1"/>
          <p:nvPr/>
        </p:nvSpPr>
        <p:spPr>
          <a:xfrm>
            <a:off x="5520779" y="2722935"/>
            <a:ext cx="1314450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>
                <a:solidFill>
                  <a:srgbClr val="FF0000"/>
                </a:solidFill>
                <a:cs typeface="+mn-ea"/>
                <a:sym typeface="+mn-lt"/>
              </a:rPr>
              <a:t>荧</a:t>
            </a:r>
            <a:r>
              <a:rPr lang="zh-CN" altLang="en-US" sz="2100" b="1">
                <a:solidFill>
                  <a:prstClr val="black"/>
                </a:solidFill>
                <a:cs typeface="+mn-ea"/>
                <a:sym typeface="+mn-lt"/>
              </a:rPr>
              <a:t>光</a:t>
            </a:r>
            <a:r>
              <a:rPr lang="zh-CN" altLang="en-US" sz="2100" b="1">
                <a:solidFill>
                  <a:srgbClr val="FF0000"/>
                </a:solidFill>
                <a:cs typeface="+mn-ea"/>
                <a:sym typeface="+mn-lt"/>
              </a:rPr>
              <a:t>屏</a:t>
            </a:r>
            <a:endParaRPr lang="zh-CN" altLang="en-US" sz="21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5" name="文本框 3"/>
          <p:cNvSpPr txBox="1"/>
          <p:nvPr/>
        </p:nvSpPr>
        <p:spPr>
          <a:xfrm>
            <a:off x="6145858" y="2334791"/>
            <a:ext cx="981551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spc="150" noProof="1">
                <a:solidFill>
                  <a:prstClr val="black"/>
                </a:solidFill>
                <a:cs typeface="+mn-ea"/>
                <a:sym typeface="+mn-lt"/>
              </a:rPr>
              <a:t>píng</a:t>
            </a:r>
            <a:endParaRPr lang="en-US" altLang="zh-CN" sz="2100" b="1" spc="150" noProof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05867" y="1195364"/>
            <a:ext cx="946547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spc="150" noProof="1">
                <a:solidFill>
                  <a:prstClr val="black"/>
                </a:solidFill>
                <a:cs typeface="+mn-ea"/>
                <a:sym typeface="+mn-lt"/>
              </a:rPr>
              <a:t>biān</a:t>
            </a:r>
            <a:endParaRPr lang="en-US" altLang="zh-CN" sz="2100" b="1" spc="150" noProof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" name="文本框 3"/>
          <p:cNvSpPr txBox="1"/>
          <p:nvPr/>
        </p:nvSpPr>
        <p:spPr>
          <a:xfrm>
            <a:off x="5344567" y="2324076"/>
            <a:ext cx="903685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spc="150" noProof="1">
                <a:solidFill>
                  <a:prstClr val="black"/>
                </a:solidFill>
                <a:cs typeface="+mn-ea"/>
                <a:sym typeface="+mn-lt"/>
              </a:rPr>
              <a:t>yíng</a:t>
            </a:r>
            <a:endParaRPr lang="en-US" altLang="zh-CN" sz="2100" b="1" spc="150" noProof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05867" y="195562"/>
            <a:ext cx="1106713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会 认 字</a:t>
            </a:r>
            <a:endParaRPr lang="zh-CN" altLang="en-US" sz="21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723506" y="2330028"/>
            <a:ext cx="1836748" cy="246649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7" grpId="0"/>
      <p:bldP spid="9" grpId="0"/>
      <p:bldP spid="11" grpId="0"/>
      <p:bldP spid="15" grpId="0"/>
      <p:bldP spid="17" grpId="0"/>
      <p:bldP spid="19" grpId="0"/>
      <p:bldP spid="21" grpId="0"/>
      <p:bldP spid="23" grpId="0"/>
      <p:bldP spid="25" grpId="0"/>
      <p:bldP spid="4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组合 2"/>
          <p:cNvGrpSpPr/>
          <p:nvPr/>
        </p:nvGrpSpPr>
        <p:grpSpPr>
          <a:xfrm>
            <a:off x="1034654" y="1416844"/>
            <a:ext cx="753665" cy="812321"/>
            <a:chOff x="3157" y="3140"/>
            <a:chExt cx="1584" cy="1700"/>
          </a:xfrm>
        </p:grpSpPr>
        <p:grpSp>
          <p:nvGrpSpPr>
            <p:cNvPr id="29699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29700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9701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702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9703" name="文本框 64"/>
            <p:cNvSpPr txBox="1"/>
            <p:nvPr/>
          </p:nvSpPr>
          <p:spPr>
            <a:xfrm>
              <a:off x="3202" y="3198"/>
              <a:ext cx="1277" cy="16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达</a:t>
              </a:r>
              <a:endParaRPr lang="zh-CN" altLang="en-US" sz="45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9" name="文本框 88"/>
          <p:cNvSpPr txBox="1"/>
          <p:nvPr/>
        </p:nvSpPr>
        <p:spPr>
          <a:xfrm>
            <a:off x="2256235" y="3569493"/>
            <a:ext cx="4902994" cy="61010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000" spc="225" noProof="1">
                <a:solidFill>
                  <a:srgbClr val="365B7E"/>
                </a:solidFill>
                <a:cs typeface="+mn-ea"/>
                <a:sym typeface="+mn-lt"/>
              </a:rPr>
              <a:t>注意这些字的笔画顺序哟。</a:t>
            </a:r>
            <a:endParaRPr lang="zh-CN" altLang="en-US" sz="3000" spc="225" noProof="1">
              <a:solidFill>
                <a:srgbClr val="365B7E"/>
              </a:solidFill>
              <a:cs typeface="+mn-ea"/>
              <a:sym typeface="+mn-lt"/>
            </a:endParaRPr>
          </a:p>
        </p:txBody>
      </p:sp>
      <p:grpSp>
        <p:nvGrpSpPr>
          <p:cNvPr id="29705" name="组合 3"/>
          <p:cNvGrpSpPr/>
          <p:nvPr/>
        </p:nvGrpSpPr>
        <p:grpSpPr>
          <a:xfrm>
            <a:off x="2087167" y="1418035"/>
            <a:ext cx="754856" cy="812468"/>
            <a:chOff x="3157" y="3140"/>
            <a:chExt cx="1584" cy="1707"/>
          </a:xfrm>
        </p:grpSpPr>
        <p:grpSp>
          <p:nvGrpSpPr>
            <p:cNvPr id="29706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29707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9708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709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9710" name="文本框 64"/>
            <p:cNvSpPr txBox="1"/>
            <p:nvPr/>
          </p:nvSpPr>
          <p:spPr>
            <a:xfrm>
              <a:off x="3202" y="3198"/>
              <a:ext cx="1278" cy="164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蚊</a:t>
              </a:r>
              <a:endParaRPr lang="zh-CN" altLang="en-US" sz="45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711" name="组合 9"/>
          <p:cNvGrpSpPr/>
          <p:nvPr/>
        </p:nvGrpSpPr>
        <p:grpSpPr>
          <a:xfrm>
            <a:off x="3140869" y="1418035"/>
            <a:ext cx="753666" cy="812320"/>
            <a:chOff x="3157" y="3140"/>
            <a:chExt cx="1584" cy="1700"/>
          </a:xfrm>
        </p:grpSpPr>
        <p:grpSp>
          <p:nvGrpSpPr>
            <p:cNvPr id="29712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29713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9714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715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9716" name="文本框 64"/>
            <p:cNvSpPr txBox="1"/>
            <p:nvPr/>
          </p:nvSpPr>
          <p:spPr>
            <a:xfrm>
              <a:off x="3202" y="3198"/>
              <a:ext cx="1278" cy="16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即</a:t>
              </a:r>
              <a:endParaRPr lang="zh-CN" altLang="en-US" sz="45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717" name="组合 15"/>
          <p:cNvGrpSpPr/>
          <p:nvPr/>
        </p:nvGrpSpPr>
        <p:grpSpPr>
          <a:xfrm>
            <a:off x="4193382" y="1419225"/>
            <a:ext cx="754856" cy="812468"/>
            <a:chOff x="3157" y="3140"/>
            <a:chExt cx="1584" cy="1707"/>
          </a:xfrm>
        </p:grpSpPr>
        <p:grpSp>
          <p:nvGrpSpPr>
            <p:cNvPr id="29718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29719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9720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721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9722" name="文本框 64"/>
            <p:cNvSpPr txBox="1"/>
            <p:nvPr/>
          </p:nvSpPr>
          <p:spPr>
            <a:xfrm>
              <a:off x="3202" y="3198"/>
              <a:ext cx="1278" cy="164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科</a:t>
              </a:r>
              <a:endParaRPr lang="zh-CN" altLang="en-US" sz="45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723" name="组合 21"/>
          <p:cNvGrpSpPr/>
          <p:nvPr/>
        </p:nvGrpSpPr>
        <p:grpSpPr>
          <a:xfrm>
            <a:off x="5247085" y="1419225"/>
            <a:ext cx="754856" cy="812321"/>
            <a:chOff x="3157" y="3140"/>
            <a:chExt cx="1584" cy="1700"/>
          </a:xfrm>
        </p:grpSpPr>
        <p:grpSp>
          <p:nvGrpSpPr>
            <p:cNvPr id="29724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29725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9726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727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9728" name="文本框 64"/>
            <p:cNvSpPr txBox="1"/>
            <p:nvPr/>
          </p:nvSpPr>
          <p:spPr>
            <a:xfrm>
              <a:off x="3202" y="3198"/>
              <a:ext cx="1278" cy="16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横</a:t>
              </a:r>
              <a:endParaRPr lang="zh-CN" altLang="en-US" sz="45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729" name="组合 29"/>
          <p:cNvGrpSpPr/>
          <p:nvPr/>
        </p:nvGrpSpPr>
        <p:grpSpPr>
          <a:xfrm>
            <a:off x="6300788" y="1420416"/>
            <a:ext cx="753666" cy="812468"/>
            <a:chOff x="3157" y="3140"/>
            <a:chExt cx="1584" cy="1707"/>
          </a:xfrm>
        </p:grpSpPr>
        <p:grpSp>
          <p:nvGrpSpPr>
            <p:cNvPr id="29730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29731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9732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733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9734" name="文本框 64"/>
            <p:cNvSpPr txBox="1"/>
            <p:nvPr/>
          </p:nvSpPr>
          <p:spPr>
            <a:xfrm>
              <a:off x="3202" y="3198"/>
              <a:ext cx="1278" cy="164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竖</a:t>
              </a:r>
              <a:endParaRPr lang="zh-CN" altLang="en-US" sz="45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735" name="组合 46"/>
          <p:cNvGrpSpPr/>
          <p:nvPr/>
        </p:nvGrpSpPr>
        <p:grpSpPr>
          <a:xfrm>
            <a:off x="4198144" y="2481264"/>
            <a:ext cx="753666" cy="812410"/>
            <a:chOff x="3157" y="3140"/>
            <a:chExt cx="1584" cy="1711"/>
          </a:xfrm>
        </p:grpSpPr>
        <p:grpSp>
          <p:nvGrpSpPr>
            <p:cNvPr id="29736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29737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9738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739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9740" name="文本框 64"/>
            <p:cNvSpPr txBox="1"/>
            <p:nvPr/>
          </p:nvSpPr>
          <p:spPr>
            <a:xfrm>
              <a:off x="3202" y="3198"/>
              <a:ext cx="1278" cy="165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研</a:t>
              </a:r>
              <a:endParaRPr lang="zh-CN" altLang="en-US" sz="45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741" name="组合 57"/>
          <p:cNvGrpSpPr/>
          <p:nvPr/>
        </p:nvGrpSpPr>
        <p:grpSpPr>
          <a:xfrm>
            <a:off x="5250657" y="2481264"/>
            <a:ext cx="754856" cy="812410"/>
            <a:chOff x="3157" y="3140"/>
            <a:chExt cx="1584" cy="1711"/>
          </a:xfrm>
        </p:grpSpPr>
        <p:grpSp>
          <p:nvGrpSpPr>
            <p:cNvPr id="29742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29743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9744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745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9746" name="文本框 64"/>
            <p:cNvSpPr txBox="1"/>
            <p:nvPr/>
          </p:nvSpPr>
          <p:spPr>
            <a:xfrm>
              <a:off x="3202" y="3198"/>
              <a:ext cx="1278" cy="165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究</a:t>
              </a:r>
              <a:endParaRPr lang="zh-CN" altLang="en-US" sz="45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747" name="组合 70"/>
          <p:cNvGrpSpPr/>
          <p:nvPr/>
        </p:nvGrpSpPr>
        <p:grpSpPr>
          <a:xfrm>
            <a:off x="6304360" y="2481264"/>
            <a:ext cx="753665" cy="812410"/>
            <a:chOff x="3157" y="3140"/>
            <a:chExt cx="1584" cy="1711"/>
          </a:xfrm>
        </p:grpSpPr>
        <p:grpSp>
          <p:nvGrpSpPr>
            <p:cNvPr id="29748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29749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9750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751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9752" name="文本框 64"/>
            <p:cNvSpPr txBox="1"/>
            <p:nvPr/>
          </p:nvSpPr>
          <p:spPr>
            <a:xfrm>
              <a:off x="3202" y="3198"/>
              <a:ext cx="1278" cy="165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驾</a:t>
              </a:r>
              <a:endParaRPr lang="zh-CN" altLang="en-US" sz="45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753" name="组合 2"/>
          <p:cNvGrpSpPr/>
          <p:nvPr/>
        </p:nvGrpSpPr>
        <p:grpSpPr>
          <a:xfrm>
            <a:off x="3145631" y="2481263"/>
            <a:ext cx="753666" cy="812439"/>
            <a:chOff x="3157" y="3140"/>
            <a:chExt cx="1584" cy="1709"/>
          </a:xfrm>
        </p:grpSpPr>
        <p:grpSp>
          <p:nvGrpSpPr>
            <p:cNvPr id="29754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29755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9756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757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9758" name="文本框 64"/>
            <p:cNvSpPr txBox="1"/>
            <p:nvPr/>
          </p:nvSpPr>
          <p:spPr>
            <a:xfrm>
              <a:off x="3202" y="3198"/>
              <a:ext cx="1277" cy="16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证</a:t>
              </a:r>
              <a:endParaRPr lang="zh-CN" altLang="en-US" sz="45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759" name="组合 39"/>
          <p:cNvGrpSpPr/>
          <p:nvPr/>
        </p:nvGrpSpPr>
        <p:grpSpPr>
          <a:xfrm>
            <a:off x="1037035" y="2480072"/>
            <a:ext cx="754856" cy="812320"/>
            <a:chOff x="3157" y="3140"/>
            <a:chExt cx="1584" cy="1700"/>
          </a:xfrm>
        </p:grpSpPr>
        <p:grpSp>
          <p:nvGrpSpPr>
            <p:cNvPr id="29760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29761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9762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763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9764" name="文本框 64"/>
            <p:cNvSpPr txBox="1"/>
            <p:nvPr/>
          </p:nvSpPr>
          <p:spPr>
            <a:xfrm>
              <a:off x="3202" y="3198"/>
              <a:ext cx="1278" cy="16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系</a:t>
              </a:r>
              <a:endParaRPr lang="zh-CN" altLang="en-US" sz="45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765" name="组合 39"/>
          <p:cNvGrpSpPr/>
          <p:nvPr/>
        </p:nvGrpSpPr>
        <p:grpSpPr>
          <a:xfrm>
            <a:off x="2091929" y="2480072"/>
            <a:ext cx="754856" cy="812320"/>
            <a:chOff x="3157" y="3140"/>
            <a:chExt cx="1584" cy="1700"/>
          </a:xfrm>
        </p:grpSpPr>
        <p:grpSp>
          <p:nvGrpSpPr>
            <p:cNvPr id="29766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29767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9768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769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9770" name="文本框 64"/>
            <p:cNvSpPr txBox="1"/>
            <p:nvPr/>
          </p:nvSpPr>
          <p:spPr>
            <a:xfrm>
              <a:off x="3202" y="3198"/>
              <a:ext cx="1278" cy="16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蝇</a:t>
              </a:r>
              <a:endParaRPr lang="zh-CN" altLang="en-US" sz="45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771" name="组合 29"/>
          <p:cNvGrpSpPr/>
          <p:nvPr/>
        </p:nvGrpSpPr>
        <p:grpSpPr>
          <a:xfrm>
            <a:off x="7390210" y="1420416"/>
            <a:ext cx="753665" cy="812468"/>
            <a:chOff x="3157" y="3140"/>
            <a:chExt cx="1584" cy="1707"/>
          </a:xfrm>
        </p:grpSpPr>
        <p:grpSp>
          <p:nvGrpSpPr>
            <p:cNvPr id="29772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29773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9774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775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9776" name="文本框 64"/>
            <p:cNvSpPr txBox="1"/>
            <p:nvPr/>
          </p:nvSpPr>
          <p:spPr>
            <a:xfrm>
              <a:off x="3202" y="3198"/>
              <a:ext cx="1278" cy="164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绳</a:t>
              </a:r>
              <a:endParaRPr lang="zh-CN" altLang="en-US" sz="45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777" name="组合 70"/>
          <p:cNvGrpSpPr/>
          <p:nvPr/>
        </p:nvGrpSpPr>
        <p:grpSpPr>
          <a:xfrm>
            <a:off x="7393781" y="2481264"/>
            <a:ext cx="753666" cy="812410"/>
            <a:chOff x="3157" y="3140"/>
            <a:chExt cx="1584" cy="1711"/>
          </a:xfrm>
        </p:grpSpPr>
        <p:grpSp>
          <p:nvGrpSpPr>
            <p:cNvPr id="29778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29779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9780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9781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9782" name="文本框 64"/>
            <p:cNvSpPr txBox="1"/>
            <p:nvPr/>
          </p:nvSpPr>
          <p:spPr>
            <a:xfrm>
              <a:off x="3202" y="3198"/>
              <a:ext cx="1278" cy="165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驶</a:t>
              </a:r>
              <a:endParaRPr lang="zh-CN" altLang="en-US" sz="45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505867" y="195562"/>
            <a:ext cx="1106713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会 写 字</a:t>
            </a:r>
            <a:endParaRPr lang="zh-CN" altLang="en-US" sz="21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97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9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7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7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97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97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9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97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9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97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9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7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9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9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97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9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9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97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9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9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组合 1"/>
          <p:cNvGrpSpPr/>
          <p:nvPr/>
        </p:nvGrpSpPr>
        <p:grpSpPr>
          <a:xfrm>
            <a:off x="360517" y="1213103"/>
            <a:ext cx="6577013" cy="426244"/>
            <a:chOff x="1047" y="2174"/>
            <a:chExt cx="13813" cy="895"/>
          </a:xfrm>
        </p:grpSpPr>
        <p:sp>
          <p:nvSpPr>
            <p:cNvPr id="30723" name="矩形 9"/>
            <p:cNvSpPr/>
            <p:nvPr/>
          </p:nvSpPr>
          <p:spPr>
            <a:xfrm>
              <a:off x="1047" y="2174"/>
              <a:ext cx="4182" cy="890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8580" tIns="34290" rIns="68580" bIns="34290" anchor="t">
              <a:spAutoFit/>
            </a:bodyPr>
            <a:lstStyle/>
            <a:p>
              <a:pPr algn="ctr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100" b="1" dirty="0">
                  <a:solidFill>
                    <a:srgbClr val="80A6C0"/>
                  </a:solidFill>
                  <a:cs typeface="+mn-ea"/>
                  <a:sym typeface="+mn-lt"/>
                </a:rPr>
                <a:t>【</a:t>
              </a:r>
              <a:r>
                <a:rPr lang="zh-CN" altLang="en-US" sz="2100" b="1" dirty="0">
                  <a:solidFill>
                    <a:srgbClr val="80A6C0"/>
                  </a:solidFill>
                  <a:cs typeface="+mn-ea"/>
                  <a:sym typeface="+mn-lt"/>
                </a:rPr>
                <a:t>启示</a:t>
              </a:r>
              <a:r>
                <a:rPr lang="en-US" altLang="zh-CN" sz="2100" b="1" dirty="0">
                  <a:solidFill>
                    <a:srgbClr val="80A6C0"/>
                  </a:solidFill>
                  <a:cs typeface="+mn-ea"/>
                  <a:sym typeface="+mn-lt"/>
                </a:rPr>
                <a:t>】</a:t>
              </a:r>
              <a:endParaRPr lang="en-US" altLang="zh-CN" sz="2100" b="1" dirty="0">
                <a:solidFill>
                  <a:srgbClr val="80A6C0"/>
                </a:solidFill>
                <a:cs typeface="+mn-ea"/>
                <a:sym typeface="+mn-lt"/>
              </a:endParaRPr>
            </a:p>
          </p:txBody>
        </p:sp>
        <p:sp>
          <p:nvSpPr>
            <p:cNvPr id="30724" name="矩形 6"/>
            <p:cNvSpPr/>
            <p:nvPr/>
          </p:nvSpPr>
          <p:spPr>
            <a:xfrm>
              <a:off x="4678" y="2179"/>
              <a:ext cx="10182" cy="8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 anchor="t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100" b="1" dirty="0">
                  <a:solidFill>
                    <a:prstClr val="black"/>
                  </a:solidFill>
                  <a:cs typeface="+mn-ea"/>
                  <a:sym typeface="+mn-lt"/>
                </a:rPr>
                <a:t>通过启发提示而领悟的道理。</a:t>
              </a:r>
              <a:endParaRPr lang="zh-CN" altLang="en-US" sz="21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725" name="组合 1"/>
          <p:cNvGrpSpPr/>
          <p:nvPr/>
        </p:nvGrpSpPr>
        <p:grpSpPr>
          <a:xfrm>
            <a:off x="360517" y="1808415"/>
            <a:ext cx="6440091" cy="426244"/>
            <a:chOff x="1047" y="2174"/>
            <a:chExt cx="13525" cy="895"/>
          </a:xfrm>
        </p:grpSpPr>
        <p:sp>
          <p:nvSpPr>
            <p:cNvPr id="30726" name="矩形 9"/>
            <p:cNvSpPr/>
            <p:nvPr/>
          </p:nvSpPr>
          <p:spPr>
            <a:xfrm>
              <a:off x="1047" y="2174"/>
              <a:ext cx="4182" cy="890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8580" tIns="34290" rIns="68580" bIns="34290" anchor="t">
              <a:spAutoFit/>
            </a:bodyPr>
            <a:lstStyle/>
            <a:p>
              <a:pPr algn="ctr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100" b="1" dirty="0">
                  <a:solidFill>
                    <a:srgbClr val="80A6C0"/>
                  </a:solidFill>
                  <a:cs typeface="+mn-ea"/>
                  <a:sym typeface="+mn-lt"/>
                </a:rPr>
                <a:t>【</a:t>
              </a:r>
              <a:r>
                <a:rPr lang="zh-CN" altLang="en-US" sz="2100" b="1" dirty="0">
                  <a:solidFill>
                    <a:srgbClr val="80A6C0"/>
                  </a:solidFill>
                  <a:cs typeface="+mn-ea"/>
                  <a:sym typeface="+mn-lt"/>
                </a:rPr>
                <a:t>敏锐</a:t>
              </a:r>
              <a:r>
                <a:rPr lang="en-US" altLang="zh-CN" sz="2100" b="1" dirty="0">
                  <a:solidFill>
                    <a:srgbClr val="80A6C0"/>
                  </a:solidFill>
                  <a:cs typeface="+mn-ea"/>
                  <a:sym typeface="+mn-lt"/>
                </a:rPr>
                <a:t>】</a:t>
              </a:r>
              <a:endParaRPr lang="en-US" altLang="zh-CN" sz="2100" b="1" dirty="0">
                <a:solidFill>
                  <a:srgbClr val="80A6C0"/>
                </a:solidFill>
                <a:cs typeface="+mn-ea"/>
                <a:sym typeface="+mn-lt"/>
              </a:endParaRPr>
            </a:p>
          </p:txBody>
        </p:sp>
        <p:sp>
          <p:nvSpPr>
            <p:cNvPr id="30727" name="矩形 6"/>
            <p:cNvSpPr/>
            <p:nvPr/>
          </p:nvSpPr>
          <p:spPr>
            <a:xfrm>
              <a:off x="4390" y="2179"/>
              <a:ext cx="10182" cy="8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 anchor="t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100" b="1" dirty="0">
                  <a:solidFill>
                    <a:prstClr val="black"/>
                  </a:solidFill>
                  <a:cs typeface="+mn-ea"/>
                  <a:sym typeface="+mn-lt"/>
                </a:rPr>
                <a:t>（感觉）灵敏；（眼光）尖锐。</a:t>
              </a:r>
              <a:endParaRPr lang="zh-CN" altLang="en-US" sz="21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728" name="组合 1"/>
          <p:cNvGrpSpPr/>
          <p:nvPr/>
        </p:nvGrpSpPr>
        <p:grpSpPr>
          <a:xfrm>
            <a:off x="360517" y="2403728"/>
            <a:ext cx="7948613" cy="426244"/>
            <a:chOff x="1047" y="2174"/>
            <a:chExt cx="16694" cy="895"/>
          </a:xfrm>
        </p:grpSpPr>
        <p:sp>
          <p:nvSpPr>
            <p:cNvPr id="30729" name="矩形 9"/>
            <p:cNvSpPr/>
            <p:nvPr/>
          </p:nvSpPr>
          <p:spPr>
            <a:xfrm>
              <a:off x="1047" y="2174"/>
              <a:ext cx="4182" cy="890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8580" tIns="34290" rIns="68580" bIns="34290" anchor="t">
              <a:spAutoFit/>
            </a:bodyPr>
            <a:lstStyle/>
            <a:p>
              <a:pPr algn="ctr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100" b="1" dirty="0">
                  <a:solidFill>
                    <a:srgbClr val="80A6C0"/>
                  </a:solidFill>
                  <a:cs typeface="+mn-ea"/>
                  <a:sym typeface="+mn-lt"/>
                </a:rPr>
                <a:t>【</a:t>
              </a:r>
              <a:r>
                <a:rPr lang="zh-CN" altLang="en-US" sz="2100" b="1" dirty="0">
                  <a:solidFill>
                    <a:srgbClr val="80A6C0"/>
                  </a:solidFill>
                  <a:cs typeface="+mn-ea"/>
                  <a:sym typeface="+mn-lt"/>
                </a:rPr>
                <a:t>横七竖八</a:t>
              </a:r>
              <a:r>
                <a:rPr lang="en-US" altLang="zh-CN" sz="2100" b="1" dirty="0">
                  <a:solidFill>
                    <a:srgbClr val="80A6C0"/>
                  </a:solidFill>
                  <a:cs typeface="+mn-ea"/>
                  <a:sym typeface="+mn-lt"/>
                </a:rPr>
                <a:t>】</a:t>
              </a:r>
              <a:endParaRPr lang="en-US" altLang="zh-CN" sz="2100" b="1" dirty="0">
                <a:solidFill>
                  <a:srgbClr val="80A6C0"/>
                </a:solidFill>
                <a:cs typeface="+mn-ea"/>
                <a:sym typeface="+mn-lt"/>
              </a:endParaRPr>
            </a:p>
          </p:txBody>
        </p:sp>
        <p:sp>
          <p:nvSpPr>
            <p:cNvPr id="30730" name="矩形 6"/>
            <p:cNvSpPr/>
            <p:nvPr/>
          </p:nvSpPr>
          <p:spPr>
            <a:xfrm>
              <a:off x="5302" y="2179"/>
              <a:ext cx="12439" cy="8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 anchor="t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100" b="1" dirty="0">
                  <a:solidFill>
                    <a:prstClr val="black"/>
                  </a:solidFill>
                  <a:cs typeface="+mn-ea"/>
                  <a:sym typeface="+mn-lt"/>
                </a:rPr>
                <a:t>有的横着，有的竖着，形容杂乱无章。</a:t>
              </a:r>
              <a:endParaRPr lang="zh-CN" altLang="en-US" sz="21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731" name="组合 1"/>
          <p:cNvGrpSpPr/>
          <p:nvPr/>
        </p:nvGrpSpPr>
        <p:grpSpPr>
          <a:xfrm>
            <a:off x="360517" y="2999040"/>
            <a:ext cx="7841456" cy="426244"/>
            <a:chOff x="695" y="2174"/>
            <a:chExt cx="16470" cy="895"/>
          </a:xfrm>
        </p:grpSpPr>
        <p:sp>
          <p:nvSpPr>
            <p:cNvPr id="30732" name="矩形 9"/>
            <p:cNvSpPr/>
            <p:nvPr/>
          </p:nvSpPr>
          <p:spPr>
            <a:xfrm>
              <a:off x="695" y="2174"/>
              <a:ext cx="4182" cy="890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8580" tIns="34290" rIns="68580" bIns="34290" anchor="t">
              <a:spAutoFit/>
            </a:bodyPr>
            <a:lstStyle/>
            <a:p>
              <a:pPr algn="ctr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100" b="1" dirty="0">
                  <a:solidFill>
                    <a:srgbClr val="80A6C0"/>
                  </a:solidFill>
                  <a:cs typeface="+mn-ea"/>
                  <a:sym typeface="+mn-lt"/>
                </a:rPr>
                <a:t>【</a:t>
              </a:r>
              <a:r>
                <a:rPr lang="zh-CN" altLang="en-US" sz="2100" b="1" dirty="0">
                  <a:solidFill>
                    <a:srgbClr val="80A6C0"/>
                  </a:solidFill>
                  <a:cs typeface="+mn-ea"/>
                  <a:sym typeface="+mn-lt"/>
                </a:rPr>
                <a:t>障碍物</a:t>
              </a:r>
              <a:r>
                <a:rPr lang="en-US" altLang="zh-CN" sz="2100" b="1" dirty="0">
                  <a:solidFill>
                    <a:srgbClr val="80A6C0"/>
                  </a:solidFill>
                  <a:cs typeface="+mn-ea"/>
                  <a:sym typeface="+mn-lt"/>
                </a:rPr>
                <a:t>】</a:t>
              </a:r>
              <a:endParaRPr lang="en-US" altLang="zh-CN" sz="2100" b="1" dirty="0">
                <a:solidFill>
                  <a:srgbClr val="80A6C0"/>
                </a:solidFill>
                <a:cs typeface="+mn-ea"/>
                <a:sym typeface="+mn-lt"/>
              </a:endParaRPr>
            </a:p>
          </p:txBody>
        </p:sp>
        <p:sp>
          <p:nvSpPr>
            <p:cNvPr id="30733" name="矩形 6"/>
            <p:cNvSpPr/>
            <p:nvPr/>
          </p:nvSpPr>
          <p:spPr>
            <a:xfrm>
              <a:off x="4726" y="2179"/>
              <a:ext cx="12439" cy="8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 anchor="t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100" b="1" dirty="0">
                  <a:solidFill>
                    <a:prstClr val="black"/>
                  </a:solidFill>
                  <a:cs typeface="+mn-ea"/>
                  <a:sym typeface="+mn-lt"/>
                </a:rPr>
                <a:t>挡住道路，使不能顺利通过的东西。</a:t>
              </a:r>
              <a:endParaRPr lang="zh-CN" altLang="en-US" sz="21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734" name="组合 1"/>
          <p:cNvGrpSpPr/>
          <p:nvPr/>
        </p:nvGrpSpPr>
        <p:grpSpPr>
          <a:xfrm>
            <a:off x="360517" y="3594353"/>
            <a:ext cx="7666434" cy="426244"/>
            <a:chOff x="327" y="2174"/>
            <a:chExt cx="16102" cy="895"/>
          </a:xfrm>
        </p:grpSpPr>
        <p:sp>
          <p:nvSpPr>
            <p:cNvPr id="30735" name="矩形 12"/>
            <p:cNvSpPr/>
            <p:nvPr/>
          </p:nvSpPr>
          <p:spPr>
            <a:xfrm>
              <a:off x="327" y="2174"/>
              <a:ext cx="4182" cy="890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8580" tIns="34290" rIns="68580" bIns="34290" anchor="t">
              <a:spAutoFit/>
            </a:bodyPr>
            <a:lstStyle/>
            <a:p>
              <a:pPr algn="ctr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100" b="1" dirty="0">
                  <a:solidFill>
                    <a:srgbClr val="80A6C0"/>
                  </a:solidFill>
                  <a:cs typeface="+mn-ea"/>
                  <a:sym typeface="+mn-lt"/>
                </a:rPr>
                <a:t>【</a:t>
              </a:r>
              <a:r>
                <a:rPr lang="zh-CN" altLang="en-US" sz="2100" b="1" dirty="0">
                  <a:solidFill>
                    <a:srgbClr val="80A6C0"/>
                  </a:solidFill>
                  <a:cs typeface="+mn-ea"/>
                  <a:sym typeface="+mn-lt"/>
                </a:rPr>
                <a:t>模仿</a:t>
              </a:r>
              <a:r>
                <a:rPr lang="en-US" altLang="zh-CN" sz="2100" b="1" dirty="0">
                  <a:solidFill>
                    <a:srgbClr val="80A6C0"/>
                  </a:solidFill>
                  <a:cs typeface="+mn-ea"/>
                  <a:sym typeface="+mn-lt"/>
                </a:rPr>
                <a:t>】</a:t>
              </a:r>
              <a:endParaRPr lang="en-US" altLang="zh-CN" sz="2100" b="1" dirty="0">
                <a:solidFill>
                  <a:srgbClr val="80A6C0"/>
                </a:solidFill>
                <a:cs typeface="+mn-ea"/>
                <a:sym typeface="+mn-lt"/>
              </a:endParaRPr>
            </a:p>
          </p:txBody>
        </p:sp>
        <p:sp>
          <p:nvSpPr>
            <p:cNvPr id="30736" name="矩形 6"/>
            <p:cNvSpPr/>
            <p:nvPr/>
          </p:nvSpPr>
          <p:spPr>
            <a:xfrm>
              <a:off x="3990" y="2179"/>
              <a:ext cx="12439" cy="8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 anchor="t">
              <a:sp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100" b="1" dirty="0">
                  <a:solidFill>
                    <a:prstClr val="black"/>
                  </a:solidFill>
                  <a:cs typeface="+mn-ea"/>
                  <a:sym typeface="+mn-lt"/>
                </a:rPr>
                <a:t>照某种现成的样子学着做。</a:t>
              </a:r>
              <a:endParaRPr lang="zh-CN" altLang="en-US" sz="21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词语解释</a:t>
            </a:r>
            <a:endParaRPr lang="zh-CN" altLang="en-US" sz="21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文本框 42"/>
          <p:cNvSpPr txBox="1"/>
          <p:nvPr/>
        </p:nvSpPr>
        <p:spPr>
          <a:xfrm>
            <a:off x="3711774" y="2439712"/>
            <a:ext cx="1553765" cy="43696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（          ）</a:t>
            </a:r>
            <a:endParaRPr lang="zh-CN" alt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1747" name="文本框 2"/>
          <p:cNvSpPr txBox="1"/>
          <p:nvPr/>
        </p:nvSpPr>
        <p:spPr>
          <a:xfrm>
            <a:off x="399455" y="1055016"/>
            <a:ext cx="6198394" cy="48339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prstClr val="black"/>
                </a:solidFill>
                <a:cs typeface="+mn-ea"/>
                <a:sym typeface="+mn-lt"/>
              </a:rPr>
              <a:t>一、比一比，再组词。</a:t>
            </a:r>
            <a:endParaRPr lang="zh-CN" altLang="en-US" sz="27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1748" name="文本框 28"/>
          <p:cNvSpPr txBox="1"/>
          <p:nvPr/>
        </p:nvSpPr>
        <p:spPr>
          <a:xfrm>
            <a:off x="1128117" y="1790822"/>
            <a:ext cx="727472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竖</a:t>
            </a:r>
            <a:endParaRPr lang="zh-CN" alt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1749" name="文本框 29"/>
          <p:cNvSpPr txBox="1"/>
          <p:nvPr/>
        </p:nvSpPr>
        <p:spPr>
          <a:xfrm>
            <a:off x="1485305" y="1790822"/>
            <a:ext cx="1553765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（          ）</a:t>
            </a:r>
            <a:endParaRPr lang="zh-CN" alt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1750" name="文本框 30"/>
          <p:cNvSpPr txBox="1"/>
          <p:nvPr/>
        </p:nvSpPr>
        <p:spPr>
          <a:xfrm>
            <a:off x="1128117" y="2377799"/>
            <a:ext cx="727472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坚</a:t>
            </a:r>
            <a:endParaRPr lang="zh-CN" alt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1751" name="文本框 31"/>
          <p:cNvSpPr txBox="1"/>
          <p:nvPr/>
        </p:nvSpPr>
        <p:spPr>
          <a:xfrm>
            <a:off x="1485305" y="2377799"/>
            <a:ext cx="1553765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（          ）</a:t>
            </a:r>
            <a:endParaRPr lang="zh-CN" alt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854399" y="1790822"/>
            <a:ext cx="934640" cy="48458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竖笛</a:t>
            </a:r>
            <a:endParaRPr lang="zh-CN" altLang="en-US" sz="27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854399" y="2392087"/>
            <a:ext cx="934640" cy="48458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坚持</a:t>
            </a:r>
            <a:endParaRPr lang="zh-CN" altLang="en-US" sz="27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31754" name="文本框 34"/>
          <p:cNvSpPr txBox="1"/>
          <p:nvPr/>
        </p:nvSpPr>
        <p:spPr>
          <a:xfrm>
            <a:off x="3353395" y="1790822"/>
            <a:ext cx="727472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绳</a:t>
            </a:r>
            <a:endParaRPr lang="zh-CN" alt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1755" name="文本框 35"/>
          <p:cNvSpPr txBox="1"/>
          <p:nvPr/>
        </p:nvSpPr>
        <p:spPr>
          <a:xfrm>
            <a:off x="3710582" y="1790822"/>
            <a:ext cx="1553766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（          ）</a:t>
            </a:r>
            <a:endParaRPr lang="zh-CN" alt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1756" name="文本框 36"/>
          <p:cNvSpPr txBox="1"/>
          <p:nvPr/>
        </p:nvSpPr>
        <p:spPr>
          <a:xfrm>
            <a:off x="3377208" y="2424234"/>
            <a:ext cx="727472" cy="43695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蝇</a:t>
            </a:r>
            <a:endParaRPr lang="zh-CN" alt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088011" y="1790822"/>
            <a:ext cx="934640" cy="48458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绳子</a:t>
            </a:r>
            <a:endParaRPr lang="zh-CN" altLang="en-US" sz="27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104680" y="2439712"/>
            <a:ext cx="934640" cy="48339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苍蝇</a:t>
            </a:r>
            <a:endParaRPr lang="zh-CN" altLang="en-US" sz="27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31759" name="文本框 40"/>
          <p:cNvSpPr txBox="1"/>
          <p:nvPr/>
        </p:nvSpPr>
        <p:spPr>
          <a:xfrm>
            <a:off x="5579864" y="1790822"/>
            <a:ext cx="727472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究</a:t>
            </a:r>
            <a:endParaRPr lang="zh-CN" alt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1760" name="文本框 41"/>
          <p:cNvSpPr txBox="1"/>
          <p:nvPr/>
        </p:nvSpPr>
        <p:spPr>
          <a:xfrm>
            <a:off x="5937051" y="1790822"/>
            <a:ext cx="1553766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（          ）</a:t>
            </a:r>
            <a:endParaRPr lang="zh-CN" alt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1761" name="文本框 43"/>
          <p:cNvSpPr txBox="1"/>
          <p:nvPr/>
        </p:nvSpPr>
        <p:spPr>
          <a:xfrm>
            <a:off x="5573911" y="2377799"/>
            <a:ext cx="727472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穷</a:t>
            </a:r>
            <a:endParaRPr lang="zh-CN" alt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1762" name="文本框 44"/>
          <p:cNvSpPr txBox="1"/>
          <p:nvPr/>
        </p:nvSpPr>
        <p:spPr>
          <a:xfrm>
            <a:off x="5925145" y="2377799"/>
            <a:ext cx="1552575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（          ）</a:t>
            </a:r>
            <a:endParaRPr lang="zh-CN" alt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306145" y="1790822"/>
            <a:ext cx="933450" cy="48458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研究</a:t>
            </a:r>
            <a:endParaRPr lang="zh-CN" altLang="en-US" sz="27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306145" y="2353987"/>
            <a:ext cx="933450" cy="48458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贫穷</a:t>
            </a:r>
            <a:endParaRPr lang="zh-CN" altLang="en-US" sz="27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字词练习</a:t>
            </a:r>
            <a:endParaRPr lang="zh-CN" altLang="en-US" sz="21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723506" y="2330028"/>
            <a:ext cx="1836748" cy="246649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3" grpId="0"/>
      <p:bldP spid="33" grpId="1"/>
      <p:bldP spid="34" grpId="0"/>
      <p:bldP spid="34" grpId="1"/>
      <p:bldP spid="39" grpId="0"/>
      <p:bldP spid="39" grpId="1"/>
      <p:bldP spid="40" grpId="0"/>
      <p:bldP spid="40" grpId="1"/>
      <p:bldP spid="46" grpId="0"/>
      <p:bldP spid="46" grpId="1"/>
      <p:bldP spid="47" grpId="0"/>
      <p:bldP spid="4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文本框 2"/>
          <p:cNvSpPr txBox="1"/>
          <p:nvPr/>
        </p:nvSpPr>
        <p:spPr>
          <a:xfrm>
            <a:off x="505867" y="921544"/>
            <a:ext cx="6198394" cy="48339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>
                <a:solidFill>
                  <a:prstClr val="black"/>
                </a:solidFill>
                <a:cs typeface="+mn-ea"/>
                <a:sym typeface="+mn-lt"/>
              </a:rPr>
              <a:t>二、选词填空。</a:t>
            </a:r>
            <a:endParaRPr lang="zh-CN" altLang="en-US" sz="2700" b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2770" name="文本框 1"/>
          <p:cNvSpPr txBox="1"/>
          <p:nvPr/>
        </p:nvSpPr>
        <p:spPr>
          <a:xfrm>
            <a:off x="2443697" y="1691172"/>
            <a:ext cx="914400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>
                <a:solidFill>
                  <a:prstClr val="black"/>
                </a:solidFill>
                <a:cs typeface="+mn-ea"/>
                <a:sym typeface="+mn-lt"/>
              </a:rPr>
              <a:t>启示</a:t>
            </a:r>
            <a:endParaRPr lang="zh-CN" altLang="en-US" sz="2100" b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2771" name="文本框 3"/>
          <p:cNvSpPr txBox="1"/>
          <p:nvPr/>
        </p:nvSpPr>
        <p:spPr>
          <a:xfrm>
            <a:off x="3739097" y="1691172"/>
            <a:ext cx="914400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>
                <a:solidFill>
                  <a:prstClr val="black"/>
                </a:solidFill>
                <a:cs typeface="+mn-ea"/>
                <a:sym typeface="+mn-lt"/>
              </a:rPr>
              <a:t>启迪</a:t>
            </a:r>
            <a:endParaRPr lang="zh-CN" altLang="en-US" sz="2100" b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2772" name="文本框 5"/>
          <p:cNvSpPr txBox="1"/>
          <p:nvPr/>
        </p:nvSpPr>
        <p:spPr>
          <a:xfrm>
            <a:off x="644664" y="2293629"/>
            <a:ext cx="6850856" cy="42364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dirty="0">
                <a:solidFill>
                  <a:prstClr val="black"/>
                </a:solidFill>
                <a:cs typeface="+mn-ea"/>
                <a:sym typeface="+mn-lt"/>
              </a:rPr>
              <a:t>1.</a:t>
            </a: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这件事（        ）我们，遇事要冷静，不要慌张。</a:t>
            </a:r>
            <a:endParaRPr lang="zh-CN" altLang="en-US" sz="21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2773" name="文本框 6"/>
          <p:cNvSpPr txBox="1"/>
          <p:nvPr/>
        </p:nvSpPr>
        <p:spPr>
          <a:xfrm>
            <a:off x="644663" y="2863866"/>
            <a:ext cx="6850856" cy="42364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dirty="0">
                <a:solidFill>
                  <a:prstClr val="black"/>
                </a:solidFill>
                <a:cs typeface="+mn-ea"/>
                <a:sym typeface="+mn-lt"/>
              </a:rPr>
              <a:t>2.</a:t>
            </a: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这本读物能（        ）孩子们的心灵。</a:t>
            </a:r>
            <a:endParaRPr lang="zh-CN" altLang="en-US" sz="21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17454" y="2330177"/>
            <a:ext cx="883444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启示</a:t>
            </a:r>
            <a:endParaRPr lang="zh-CN" altLang="en-US" sz="21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551072" y="2904224"/>
            <a:ext cx="883444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启迪</a:t>
            </a:r>
            <a:endParaRPr lang="zh-CN" altLang="en-US" sz="21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字词练习</a:t>
            </a:r>
            <a:endParaRPr lang="zh-CN" altLang="en-US" sz="21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723506" y="2330028"/>
            <a:ext cx="1836748" cy="246649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2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2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22.xml><?xml version="1.0" encoding="utf-8"?>
<p:tagLst xmlns:p="http://schemas.openxmlformats.org/presentationml/2006/main">
  <p:tag name="commondata" val="eyJoZGlkIjoiN2YzNjBkOTgyNWQ1YTMxYzM3MzMwNWFiODNmOWIzYWMifQ=="/>
</p:tagLst>
</file>

<file path=ppt/tags/tag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jjwalaj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2063</Words>
  <Application>WPS 演示</Application>
  <PresentationFormat>全屏显示(16:9)</PresentationFormat>
  <Paragraphs>354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Arial</vt:lpstr>
      <vt:lpstr>宋体</vt:lpstr>
      <vt:lpstr>Wingdings</vt:lpstr>
      <vt:lpstr>思源黑体 CN Regular</vt:lpstr>
      <vt:lpstr>FandolFang R</vt:lpstr>
      <vt:lpstr>微软雅黑</vt:lpstr>
      <vt:lpstr>Calibri</vt:lpstr>
      <vt:lpstr>Arial Unicode MS</vt:lpstr>
      <vt:lpstr>黑体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2</cp:revision>
  <dcterms:created xsi:type="dcterms:W3CDTF">2020-10-20T08:26:00Z</dcterms:created>
  <dcterms:modified xsi:type="dcterms:W3CDTF">2023-10-22T07:07:21Z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CE37DAE1CEFE444DA150C12606DF2275_12</vt:lpwstr>
  </property>
</Properties>
</file>