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5"/>
  </p:handoutMasterIdLst>
  <p:sldIdLst>
    <p:sldId id="261" r:id="rId3"/>
    <p:sldId id="262" r:id="rId5"/>
    <p:sldId id="263" r:id="rId6"/>
    <p:sldId id="264" r:id="rId7"/>
    <p:sldId id="265" r:id="rId8"/>
    <p:sldId id="267" r:id="rId9"/>
    <p:sldId id="268" r:id="rId10"/>
    <p:sldId id="270" r:id="rId11"/>
    <p:sldId id="271" r:id="rId12"/>
    <p:sldId id="272" r:id="rId13"/>
    <p:sldId id="273" r:id="rId14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100" d="100"/>
          <a:sy n="100" d="100"/>
        </p:scale>
        <p:origin x="-2022" y="-97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73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502412" y="1941211"/>
            <a:ext cx="8139178" cy="674375"/>
          </a:xfrm>
        </p:spPr>
        <p:txBody>
          <a:bodyPr lIns="76200" tIns="28575" rIns="19050" bIns="28575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502412" y="2674620"/>
            <a:ext cx="8139178" cy="713238"/>
          </a:xfrm>
        </p:spPr>
        <p:txBody>
          <a:bodyPr lIns="76200" tIns="28575" rIns="57150" bIns="28575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02412" y="1941211"/>
            <a:ext cx="8139178" cy="674375"/>
          </a:xfrm>
        </p:spPr>
        <p:txBody>
          <a:bodyPr vert="horz" lIns="76200" tIns="28575" rIns="19050" bIns="28575" rtlCol="0" anchor="t" anchorCtr="0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502447" y="972001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502444" y="1341782"/>
            <a:ext cx="3962400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2" y="972001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2" y="1341782"/>
            <a:ext cx="3962432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2.xml"/><Relationship Id="rId1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71.xml"/><Relationship Id="rId2" Type="http://schemas.openxmlformats.org/officeDocument/2006/relationships/image" Target="../media/image5.png"/><Relationship Id="rId1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3.xml"/><Relationship Id="rId1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4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3914" y="0"/>
            <a:ext cx="4930087" cy="3710539"/>
          </a:xfrm>
          <a:prstGeom prst="rect">
            <a:avLst/>
          </a:prstGeom>
        </p:spPr>
      </p:pic>
      <p:sp>
        <p:nvSpPr>
          <p:cNvPr id="22" name="文本框 160"/>
          <p:cNvSpPr txBox="1"/>
          <p:nvPr/>
        </p:nvSpPr>
        <p:spPr>
          <a:xfrm>
            <a:off x="0" y="1032961"/>
            <a:ext cx="9144000" cy="417671"/>
          </a:xfrm>
          <a:prstGeom prst="rect">
            <a:avLst/>
          </a:prstGeom>
          <a:noFill/>
          <a:ln w="9525">
            <a:noFill/>
          </a:ln>
        </p:spPr>
        <p:txBody>
          <a:bodyPr wrap="square" lIns="48749" tIns="24374" rIns="48749" bIns="24374">
            <a:spAutoFit/>
          </a:bodyPr>
          <a:lstStyle/>
          <a:p>
            <a:pPr algn="ctr" eaLnBrk="1" hangingPunct="1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最新人教版部编语文四年级上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册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158"/>
          <p:cNvSpPr txBox="1"/>
          <p:nvPr/>
        </p:nvSpPr>
        <p:spPr bwMode="auto">
          <a:xfrm>
            <a:off x="0" y="1903507"/>
            <a:ext cx="9144000" cy="74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48749" tIns="24374" rIns="48749" bIns="24374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342900">
              <a:defRPr/>
            </a:pPr>
            <a:r>
              <a:rPr lang="en-US" altLang="zh-CN" sz="4500" dirty="0">
                <a:solidFill>
                  <a:srgbClr val="40404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7.</a:t>
            </a:r>
            <a:r>
              <a:rPr lang="zh-CN" altLang="en-US" sz="4500" dirty="0">
                <a:solidFill>
                  <a:srgbClr val="40404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呼风唤雨的世纪</a:t>
            </a:r>
            <a:endParaRPr lang="zh-CN" altLang="en-US" sz="4500" dirty="0">
              <a:solidFill>
                <a:srgbClr val="40404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99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/>
      <p:bldP spid="8" grpId="0"/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3914" y="0"/>
            <a:ext cx="4930087" cy="371053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81013" y="205264"/>
            <a:ext cx="822960" cy="899160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54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思</a:t>
            </a:r>
            <a:endParaRPr lang="zh-CN" altLang="en-US" sz="54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1748" name="矩形 30"/>
          <p:cNvSpPr/>
          <p:nvPr/>
        </p:nvSpPr>
        <p:spPr>
          <a:xfrm>
            <a:off x="409575" y="1208247"/>
            <a:ext cx="7832914" cy="7617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dirty="0">
                <a:latin typeface="宋体" panose="02010600030101010101" pitchFamily="2" charset="-122"/>
                <a:ea typeface="宋体" panose="02010600030101010101" pitchFamily="2" charset="-122"/>
              </a:rPr>
              <a:t>②下面是一个小组在整理问题时的讨论，你从中受到什么启发？从你们小组的问题清单中，</a:t>
            </a:r>
            <a:endParaRPr lang="en-US" altLang="zh-CN" sz="15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500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1500" b="1" dirty="0">
                <a:latin typeface="宋体" panose="02010600030101010101" pitchFamily="2" charset="-122"/>
                <a:ea typeface="宋体" panose="02010600030101010101" pitchFamily="2" charset="-122"/>
              </a:rPr>
              <a:t>筛选出对理解课文最有帮助的问题。</a:t>
            </a:r>
            <a:endParaRPr lang="zh-CN" altLang="en-US" sz="15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86515" y="4321494"/>
            <a:ext cx="7911704" cy="761747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defTabSz="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这些问题有的对理解课文有意义，有的意义不大。最有意义的应该是问题二。因为它能帮助我们理解课文的重点和难点。</a:t>
            </a:r>
            <a:endParaRPr lang="zh-CN" altLang="en-US" sz="1500" dirty="0">
              <a:solidFill>
                <a:schemeClr val="bg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6734" y="4022409"/>
            <a:ext cx="711518" cy="29908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示例：</a:t>
            </a:r>
            <a:endParaRPr lang="zh-CN" altLang="en-US" sz="15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1751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69369" y="1915478"/>
            <a:ext cx="3663554" cy="2372916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3914" y="0"/>
            <a:ext cx="4930087" cy="371053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81013" y="205264"/>
            <a:ext cx="822960" cy="899160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54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思</a:t>
            </a:r>
            <a:endParaRPr lang="zh-CN" altLang="en-US" sz="54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2772" name="矩形 34"/>
          <p:cNvSpPr/>
          <p:nvPr/>
        </p:nvSpPr>
        <p:spPr>
          <a:xfrm>
            <a:off x="386953" y="1398271"/>
            <a:ext cx="8343900" cy="7617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dirty="0">
                <a:latin typeface="宋体" panose="02010600030101010101" pitchFamily="2" charset="-122"/>
                <a:ea typeface="宋体" panose="02010600030101010101" pitchFamily="2" charset="-122"/>
              </a:rPr>
              <a:t>③ “现代科学技术必将继续创造一个个奇迹，不断改善我们的生活”，联系生活实际，谈谈自己               的理解。</a:t>
            </a:r>
            <a:endParaRPr lang="zh-CN" altLang="en-US" sz="15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6472" y="3184208"/>
            <a:ext cx="8424863" cy="1361911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defTabSz="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我知道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世纪人类可以用机器人来代替人的工作，可以通过网络方便快捷地获取信息。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世纪，人们对太阳能、风能等新能源的开发利用，大大改善了人们的生活条件。我知道医生用显微镜可以观察到很小的细菌，用激光刀做手术可以减少出血量。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世纪有很多新的科学技术。像无土栽培技术，钠米技术、基因技术等等，在各个领域发挥了巨大的作用。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3862" y="2428161"/>
            <a:ext cx="711518" cy="29908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示例：</a:t>
            </a:r>
            <a:endParaRPr lang="zh-CN" altLang="en-US" sz="15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724" name="矩形 28"/>
          <p:cNvSpPr/>
          <p:nvPr/>
        </p:nvSpPr>
        <p:spPr>
          <a:xfrm>
            <a:off x="1303735" y="658654"/>
            <a:ext cx="7479506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尝试回答课后问题。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3914" y="0"/>
            <a:ext cx="4930087" cy="3710539"/>
          </a:xfrm>
          <a:prstGeom prst="rect">
            <a:avLst/>
          </a:prstGeom>
        </p:spPr>
      </p:pic>
      <p:sp>
        <p:nvSpPr>
          <p:cNvPr id="22530" name="标题 1"/>
          <p:cNvSpPr>
            <a:spLocks noGrp="1"/>
          </p:cNvSpPr>
          <p:nvPr>
            <p:ph type="title"/>
          </p:nvPr>
        </p:nvSpPr>
        <p:spPr>
          <a:xfrm>
            <a:off x="285036" y="573644"/>
            <a:ext cx="5264944" cy="541734"/>
          </a:xfrm>
          <a:noFill/>
          <a:ln>
            <a:noFill/>
          </a:ln>
        </p:spPr>
        <p:txBody>
          <a:bodyPr/>
          <a:lstStyle/>
          <a:p>
            <a:pPr algn="l" defTabSz="685165"/>
            <a:r>
              <a:rPr lang="zh-CN" altLang="en-US" kern="1200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</a:rPr>
              <a:t>学习目标</a:t>
            </a:r>
            <a:endParaRPr lang="zh-CN" altLang="en-US" kern="1200" dirty="0">
              <a:latin typeface="楷体" panose="02010609060101010101" pitchFamily="49" charset="-122"/>
              <a:ea typeface="楷体" panose="02010609060101010101" pitchFamily="49" charset="-122"/>
              <a:cs typeface="+mj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6700" y="1881463"/>
            <a:ext cx="7498556" cy="281615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700" dirty="0">
                <a:latin typeface="仿宋" panose="02010609060101010101" pitchFamily="49" charset="-122"/>
                <a:ea typeface="仿宋" panose="02010609060101010101" pitchFamily="49" charset="-122"/>
              </a:rPr>
              <a:t>1.</a:t>
            </a:r>
            <a:r>
              <a:rPr lang="zh-CN" altLang="en-US" sz="1700" dirty="0">
                <a:latin typeface="仿宋" panose="02010609060101010101" pitchFamily="49" charset="-122"/>
                <a:ea typeface="仿宋" panose="02010609060101010101" pitchFamily="49" charset="-122"/>
              </a:rPr>
              <a:t>通</a:t>
            </a:r>
            <a:r>
              <a:rPr lang="zh-CN" altLang="en-US" sz="1700" dirty="0">
                <a:latin typeface="仿宋" panose="02010609060101010101" pitchFamily="49" charset="-122"/>
                <a:ea typeface="仿宋" panose="02010609060101010101" pitchFamily="49" charset="-122"/>
              </a:rPr>
              <a:t>过借助拼音、利用汉字构字规律等方法正确认读“唤、技、获、赖”等1</a:t>
            </a:r>
            <a:r>
              <a:rPr lang="en-US" altLang="zh-CN" sz="1700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700" dirty="0">
                <a:latin typeface="仿宋" panose="02010609060101010101" pitchFamily="49" charset="-122"/>
                <a:ea typeface="仿宋" panose="02010609060101010101" pitchFamily="49" charset="-122"/>
              </a:rPr>
              <a:t>个生字，学写“纪、程、超、亿、索”等13个生字，通过联系上下文、找近义词等方法理解“呼风唤雨、现代、科学”等词语。</a:t>
            </a:r>
            <a:endParaRPr lang="zh-CN" altLang="en-US" sz="17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defTabSz="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700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700" dirty="0">
                <a:latin typeface="仿宋" panose="02010609060101010101" pitchFamily="49" charset="-122"/>
                <a:ea typeface="仿宋" panose="02010609060101010101" pitchFamily="49" charset="-122"/>
              </a:rPr>
              <a:t>.正</a:t>
            </a:r>
            <a:r>
              <a:rPr lang="zh-CN" altLang="en-US" sz="1700" dirty="0">
                <a:latin typeface="仿宋" panose="02010609060101010101" pitchFamily="49" charset="-122"/>
                <a:ea typeface="仿宋" panose="02010609060101010101" pitchFamily="49" charset="-122"/>
              </a:rPr>
              <a:t>确、流利、有感情地朗读课文，理解一些含义深刻的句子，体会语言简洁、条理清楚地表达特点，能联系生活实际，说出自己的阅读感受。</a:t>
            </a:r>
            <a:endParaRPr lang="zh-CN" altLang="en-US" sz="1700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defTabSz="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700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700" dirty="0">
                <a:latin typeface="仿宋" panose="02010609060101010101" pitchFamily="49" charset="-122"/>
                <a:ea typeface="仿宋" panose="02010609060101010101" pitchFamily="49" charset="-122"/>
              </a:rPr>
              <a:t>.了</a:t>
            </a:r>
            <a:r>
              <a:rPr lang="zh-CN" altLang="en-US" sz="1700" dirty="0">
                <a:latin typeface="仿宋" panose="02010609060101010101" pitchFamily="49" charset="-122"/>
                <a:ea typeface="仿宋" panose="02010609060101010101" pitchFamily="49" charset="-122"/>
              </a:rPr>
              <a:t>解</a:t>
            </a:r>
            <a:r>
              <a:rPr lang="en-US" altLang="zh-CN" sz="1700" dirty="0">
                <a:latin typeface="仿宋" panose="02010609060101010101" pitchFamily="49" charset="-122"/>
                <a:ea typeface="仿宋" panose="02010609060101010101" pitchFamily="49" charset="-122"/>
              </a:rPr>
              <a:t>20</a:t>
            </a:r>
            <a:r>
              <a:rPr lang="zh-CN" altLang="en-US" sz="1700" dirty="0">
                <a:latin typeface="仿宋" panose="02010609060101010101" pitchFamily="49" charset="-122"/>
                <a:ea typeface="仿宋" panose="02010609060101010101" pitchFamily="49" charset="-122"/>
              </a:rPr>
              <a:t>世纪科学技术给人类带来的巨大变化，产生热爱科学的情感及学习科学、探索科学奥秘的兴趣。</a:t>
            </a:r>
            <a:endParaRPr lang="en-US" altLang="zh-CN" sz="17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矩形 7"/>
          <p:cNvSpPr/>
          <p:nvPr/>
        </p:nvSpPr>
        <p:spPr>
          <a:xfrm>
            <a:off x="1356599" y="804386"/>
            <a:ext cx="5305425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1500" b="1" dirty="0">
                <a:latin typeface="宋体" panose="02010600030101010101" pitchFamily="2" charset="-122"/>
                <a:ea typeface="宋体" panose="02010600030101010101" pitchFamily="2" charset="-122"/>
              </a:rPr>
              <a:t>先从头到尾默读一遍。</a:t>
            </a:r>
            <a:endParaRPr lang="zh-CN" altLang="en-US" sz="15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81013" y="205264"/>
            <a:ext cx="822960" cy="899160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54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看</a:t>
            </a:r>
            <a:endParaRPr lang="zh-CN" altLang="en-US" sz="54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07246" y="12859"/>
            <a:ext cx="4930087" cy="3710539"/>
          </a:xfrm>
          <a:prstGeom prst="rect">
            <a:avLst/>
          </a:prstGeom>
        </p:spPr>
      </p:pic>
      <p:pic>
        <p:nvPicPr>
          <p:cNvPr id="3" name="图片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3624" y="1265397"/>
            <a:ext cx="2612231" cy="36659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83017" y="1265397"/>
            <a:ext cx="2709863" cy="36659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4" name="图片 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975033" y="1210627"/>
            <a:ext cx="2883694" cy="3720704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3914" y="-7144"/>
            <a:ext cx="4930087" cy="3710539"/>
          </a:xfrm>
          <a:prstGeom prst="rect">
            <a:avLst/>
          </a:prstGeom>
        </p:spPr>
      </p:pic>
      <p:sp>
        <p:nvSpPr>
          <p:cNvPr id="3" name="矩形 24"/>
          <p:cNvSpPr/>
          <p:nvPr/>
        </p:nvSpPr>
        <p:spPr>
          <a:xfrm>
            <a:off x="1468042" y="804386"/>
            <a:ext cx="7479506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课后会写、会认字，不认识、不熟悉字用不同的标记标在课文中。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15603" y="4541044"/>
            <a:ext cx="4918472" cy="30003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字为写字表字（含识字表）；</a:t>
            </a:r>
            <a:r>
              <a:rPr lang="zh-CN" altLang="en-US" sz="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红色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字为识字表字；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15603" y="4541044"/>
            <a:ext cx="4918472" cy="2905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81013" y="205264"/>
            <a:ext cx="822960" cy="899160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54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标</a:t>
            </a:r>
            <a:endParaRPr lang="zh-CN" altLang="en-US" sz="54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8606" y="1439943"/>
            <a:ext cx="8586788" cy="311623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just" defTabSz="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世纪是一个呼风</a:t>
            </a:r>
            <a:r>
              <a:rPr lang="zh-CN" altLang="en-US" sz="18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唤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雨的世</a:t>
            </a:r>
            <a:r>
              <a:rPr lang="zh-CN" altLang="en-US" sz="18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纪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dirty="0">
              <a:solidFill>
                <a:srgbClr val="3333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defTabSz="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是谁来呼风唤雨呢？当然是人类。靠什么呼风唤雨呢？靠的是现代科学</a:t>
            </a:r>
            <a:r>
              <a:rPr lang="zh-CN" altLang="en-US" sz="18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技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术。在</a:t>
            </a:r>
            <a:r>
              <a:rPr lang="en-US" altLang="zh-CN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世纪</a:t>
            </a:r>
            <a:r>
              <a:rPr lang="en-US" altLang="zh-CN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年的时间里，人类利用现代科学技术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获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得那么多奇迹般的、出乎意料的发现和发明。正是这些发现和发明，使人类的生活大大改观，其改变的</a:t>
            </a:r>
            <a:r>
              <a:rPr lang="zh-CN" altLang="en-US" sz="18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程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度</a:t>
            </a:r>
            <a:r>
              <a:rPr lang="zh-CN" altLang="en-US" sz="18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超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过了人类历史上百万年的总和。</a:t>
            </a:r>
            <a:endParaRPr lang="zh-CN" altLang="en-US" dirty="0">
              <a:solidFill>
                <a:srgbClr val="3333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defTabSz="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人类在上百万年的历史中一直很依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赖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，生活在一个慢吞吞、静悄悄、一到夜里就黑暗无光的世界。那时没有电灯，没有电视，没有收音机，也没有汽车。人们只能在神话中用“千里眼”“顺风耳”和腾云驾雾的神仙，来寄托自己的美好愿望。我们的祖先大概谁也没有料到，在最近的</a:t>
            </a:r>
            <a:r>
              <a:rPr lang="en-US" altLang="zh-CN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年中，他们的那么多幻想纷纷变成了现实。</a:t>
            </a:r>
            <a:r>
              <a:rPr lang="en-US" altLang="zh-CN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世纪的成就，真可以用“忽如一夜春风来，千树万树梨花开”来形容。</a:t>
            </a:r>
            <a:endParaRPr lang="zh-CN" altLang="en-US" dirty="0">
              <a:solidFill>
                <a:srgbClr val="3333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81013" y="205264"/>
            <a:ext cx="822960" cy="899160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54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标</a:t>
            </a:r>
            <a:endParaRPr lang="zh-CN" altLang="en-US" sz="54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7653" name="矩形 24"/>
          <p:cNvSpPr/>
          <p:nvPr/>
        </p:nvSpPr>
        <p:spPr>
          <a:xfrm>
            <a:off x="1303735" y="733425"/>
            <a:ext cx="7479506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课后会写、会认字，不认识、不熟悉字用不同的标记标在课文中。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029076" y="4700587"/>
            <a:ext cx="4918472" cy="30003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绿色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字为写字表字（含识字表）；</a:t>
            </a:r>
            <a:r>
              <a:rPr lang="zh-CN" altLang="en-US" sz="1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红色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字为识字表字；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29076" y="4681537"/>
            <a:ext cx="4918472" cy="2905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3914" y="0"/>
            <a:ext cx="4930087" cy="371053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76225" y="1070372"/>
            <a:ext cx="8586788" cy="3116238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just" defTabSz="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世纪，人类登上月球，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潜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入深海，洞察百</a:t>
            </a:r>
            <a:r>
              <a:rPr lang="zh-CN" altLang="en-US" sz="18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亿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光年外的天体，探</a:t>
            </a:r>
            <a:r>
              <a:rPr lang="zh-CN" altLang="en-US" sz="18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索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原子核世界的</a:t>
            </a:r>
            <a:r>
              <a:rPr lang="zh-CN" altLang="en-US" sz="18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奥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秘</a:t>
            </a:r>
            <a:r>
              <a:rPr lang="en-US" altLang="zh-CN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 20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世纪，电视、程控电话、因特网以及民航飞机、高速火车、远洋船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舶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等，日</a:t>
            </a:r>
            <a:r>
              <a:rPr lang="zh-CN" altLang="en-US" sz="18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益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把人类居住的星球变成</a:t>
            </a:r>
            <a:r>
              <a:rPr lang="zh-CN" altLang="en-US" sz="18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联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系紧密的“地球村”。人类生活的舒适、方便，是连过去王公贵族也不敢想的。科学在改变着人类的精神文化生活，也在改变着人类的物</a:t>
            </a:r>
            <a:r>
              <a:rPr lang="zh-CN" altLang="en-US" sz="18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质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生活。</a:t>
            </a:r>
            <a:endParaRPr lang="zh-CN" altLang="en-US" dirty="0">
              <a:solidFill>
                <a:srgbClr val="3333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 defTabSz="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1923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年，英国数学家、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哲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学家伯特</a:t>
            </a:r>
            <a:r>
              <a:rPr lang="zh-CN" altLang="en-US" sz="1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兰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，罗素说</a:t>
            </a:r>
            <a:r>
              <a:rPr lang="en-US" altLang="zh-CN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归根到底，是科学使得我们这个时代不同于以往的</a:t>
            </a:r>
            <a:r>
              <a:rPr lang="zh-CN" altLang="en-US" sz="18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任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何时代。”现在，这句话依然适用。回顾</a:t>
            </a:r>
            <a:r>
              <a:rPr lang="en-US" altLang="zh-CN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世纪的百年历程，科学的确创造了一个又一个神话，为人类创造了比以往任何时代都要美好的生活。在新的世纪里，现代科学技术必将继续创造一个个奇迹，不断改</a:t>
            </a:r>
            <a:r>
              <a:rPr lang="zh-CN" altLang="en-US" sz="18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善</a:t>
            </a:r>
            <a:r>
              <a:rPr lang="zh-CN" altLang="en-US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我们的生活。</a:t>
            </a:r>
            <a:endParaRPr lang="zh-CN" altLang="en-US" dirty="0">
              <a:solidFill>
                <a:srgbClr val="3333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3914" y="0"/>
            <a:ext cx="4930087" cy="371053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81013" y="205264"/>
            <a:ext cx="822960" cy="899160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54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读</a:t>
            </a:r>
            <a:endParaRPr lang="zh-CN" altLang="en-US" sz="54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9701" name="矩形 24"/>
          <p:cNvSpPr/>
          <p:nvPr/>
        </p:nvSpPr>
        <p:spPr>
          <a:xfrm>
            <a:off x="1232298" y="804386"/>
            <a:ext cx="7479506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大声读两遍，再次标出不认识的字，不理解的词句。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53" name="矩形 1"/>
          <p:cNvSpPr/>
          <p:nvPr/>
        </p:nvSpPr>
        <p:spPr>
          <a:xfrm>
            <a:off x="480775" y="1390174"/>
            <a:ext cx="8451056" cy="31854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1500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世纪是一个呼风唤雨的世纪。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    是谁来呼风唤雨呢？当然是人类。靠什么呼风唤雨呢？靠的是现代科学技术。在</a:t>
            </a:r>
            <a:r>
              <a:rPr lang="en-US" altLang="zh-CN" sz="1500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世纪</a:t>
            </a:r>
            <a:r>
              <a:rPr lang="en-US" altLang="zh-CN" sz="1500" dirty="0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年的时间里，人类利用现代科学技术获得那么多奇迹般的、出乎意料的发现和发明。正是这些发现和发明，使人类的生活大大改观，其改变的程度超过了人类历史上百万年的总和。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    人类在上百万年的历史中一直很依赖自然，生活在一个慢吞吞、静悄悄、一到夜里就黑暗无光的世界。那时没有电灯，没有电视，没有收音机，也没有汽车。人们只能在神话中用“千里眼”“顺风耳”和腾云驾雾的神仙，来寄托自己的美好愿望。我们的祖先大概谁也没有料到，在最近的</a:t>
            </a:r>
            <a:r>
              <a:rPr lang="en-US" altLang="zh-CN" sz="1500" dirty="0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年中，他们的那么多幻想纷纷变成了现实。</a:t>
            </a:r>
            <a:r>
              <a:rPr lang="en-US" altLang="zh-CN" sz="1500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世纪的成就，真可以用“忽如一夜春风来，千树万树梨花开”来形容。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3914" y="0"/>
            <a:ext cx="4930087" cy="371053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81013" y="205264"/>
            <a:ext cx="822960" cy="899160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54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读</a:t>
            </a:r>
            <a:endParaRPr lang="zh-CN" altLang="en-US" sz="54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0725" name="矩形 24"/>
          <p:cNvSpPr/>
          <p:nvPr/>
        </p:nvSpPr>
        <p:spPr>
          <a:xfrm>
            <a:off x="1303735" y="747712"/>
            <a:ext cx="7479506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大声读两遍，再次标出不认识的字，不理解的词句。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677" name="矩形 1"/>
          <p:cNvSpPr/>
          <p:nvPr/>
        </p:nvSpPr>
        <p:spPr>
          <a:xfrm>
            <a:off x="423625" y="1493044"/>
            <a:ext cx="8451056" cy="283923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1500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世纪，人类登上月球，潜入深海，洞察百亿光年外的天体，探索原子核世界的奥秘</a:t>
            </a:r>
            <a:r>
              <a:rPr lang="en-US" altLang="zh-CN" sz="1500" dirty="0">
                <a:latin typeface="楷体" panose="02010609060101010101" pitchFamily="49" charset="-122"/>
                <a:ea typeface="楷体" panose="02010609060101010101" pitchFamily="49" charset="-122"/>
              </a:rPr>
              <a:t>: 20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世纪，电视、程控电话、因特网以及民航飞机、高速火车、远洋船舶等，日益把人类居住的星球变成联系紧密的“地球村”。人类生活的舒适、方便，是连过去王公贵族也不敢想的。科学在改变着人类的精神文化生活，也在改变着人类的物质生活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dirty="0">
                <a:latin typeface="楷体" panose="02010609060101010101" pitchFamily="49" charset="-122"/>
                <a:ea typeface="楷体" panose="02010609060101010101" pitchFamily="49" charset="-122"/>
              </a:rPr>
              <a:t>    1923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年，英国数学家、哲学家伯特兰，罗素说</a:t>
            </a:r>
            <a:r>
              <a:rPr lang="en-US" altLang="zh-CN" sz="1500" dirty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归根到底，是科学使得我们这个时代不同于以往的任何时代。”现在，这句话依然适用。回顾</a:t>
            </a:r>
            <a:r>
              <a:rPr lang="en-US" altLang="zh-CN" sz="1500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</a:rPr>
              <a:t>世纪的百年历程，科学的确创造了一个又一个神话，为人类创造了比以往任何时代都要美好的生活。在新的世纪里，现代科学技术必将继续创造一个个奇迹，不断改善我们的生活。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3914" y="0"/>
            <a:ext cx="4930087" cy="371053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81013" y="205264"/>
            <a:ext cx="822960" cy="899160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54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组</a:t>
            </a:r>
            <a:endParaRPr lang="zh-CN" altLang="en-US" sz="54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2770" name="矩形 2"/>
          <p:cNvSpPr/>
          <p:nvPr/>
        </p:nvSpPr>
        <p:spPr>
          <a:xfrm>
            <a:off x="1303735" y="626269"/>
            <a:ext cx="7479506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课后生字读写并尝试组词。可借助字典词典等学习工具。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31772" y="4586287"/>
            <a:ext cx="7479506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备注：每个生字抄写一遍，并组一个词。</a:t>
            </a:r>
            <a:endParaRPr lang="zh-CN" altLang="en-US" sz="15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555307" y="3440430"/>
            <a:ext cx="8101013" cy="0"/>
          </a:xfrm>
          <a:prstGeom prst="line">
            <a:avLst/>
          </a:prstGeom>
          <a:ln w="19050">
            <a:solidFill>
              <a:srgbClr val="50DA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55307" y="3872627"/>
            <a:ext cx="8101013" cy="0"/>
          </a:xfrm>
          <a:prstGeom prst="line">
            <a:avLst/>
          </a:prstGeom>
          <a:ln w="31750">
            <a:solidFill>
              <a:srgbClr val="50DA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80312" y="4358402"/>
            <a:ext cx="8099822" cy="0"/>
          </a:xfrm>
          <a:prstGeom prst="line">
            <a:avLst/>
          </a:prstGeom>
          <a:ln w="19050">
            <a:solidFill>
              <a:srgbClr val="50DA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7"/>
          <p:cNvSpPr txBox="1"/>
          <p:nvPr/>
        </p:nvSpPr>
        <p:spPr>
          <a:xfrm>
            <a:off x="480775" y="3943113"/>
            <a:ext cx="8096250" cy="42319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dist" eaLnBrk="1" hangingPunct="1"/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唤纪技程超亿索奥益联质任善</a:t>
            </a:r>
            <a:endParaRPr lang="zh-CN" altLang="en-US" sz="2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44580" y="3491628"/>
            <a:ext cx="8199834" cy="3452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1800" dirty="0">
                <a:latin typeface="汉语拼音" pitchFamily="34" charset="0"/>
                <a:ea typeface="宋体" panose="02010600030101010101" pitchFamily="2" charset="-122"/>
              </a:rPr>
              <a:t>Huàn  jì     jì   chénɡ chāo   yì    suǒ   ào   yì    lián   zhì   rèn  shàn </a:t>
            </a:r>
            <a:endParaRPr lang="en-US" altLang="zh-CN" sz="1800" dirty="0">
              <a:latin typeface="汉语拼音" pitchFamily="34" charset="0"/>
              <a:ea typeface="宋体" panose="02010600030101010101" pitchFamily="2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548164" y="1648540"/>
            <a:ext cx="8099822" cy="0"/>
          </a:xfrm>
          <a:prstGeom prst="line">
            <a:avLst/>
          </a:prstGeom>
          <a:ln w="19050">
            <a:solidFill>
              <a:srgbClr val="50DA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48164" y="2027159"/>
            <a:ext cx="8101013" cy="0"/>
          </a:xfrm>
          <a:prstGeom prst="line">
            <a:avLst/>
          </a:prstGeom>
          <a:ln w="31750">
            <a:solidFill>
              <a:srgbClr val="50DA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544593" y="2486740"/>
            <a:ext cx="8099822" cy="0"/>
          </a:xfrm>
          <a:prstGeom prst="line">
            <a:avLst/>
          </a:prstGeom>
          <a:ln w="19050">
            <a:solidFill>
              <a:srgbClr val="50DAD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7"/>
          <p:cNvSpPr txBox="1"/>
          <p:nvPr/>
        </p:nvSpPr>
        <p:spPr>
          <a:xfrm>
            <a:off x="595789" y="2036684"/>
            <a:ext cx="7886700" cy="42319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dist" eaLnBrk="1" hangingPunct="1"/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唤技获赖潜亿索奥舶质哲兰</a:t>
            </a:r>
            <a:endParaRPr lang="zh-CN" altLang="en-US" sz="2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17"/>
          <p:cNvSpPr txBox="1"/>
          <p:nvPr/>
        </p:nvSpPr>
        <p:spPr>
          <a:xfrm>
            <a:off x="602933" y="1675924"/>
            <a:ext cx="7937897" cy="34528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1800" dirty="0">
                <a:latin typeface="汉语拼音" pitchFamily="34" charset="0"/>
                <a:ea typeface="微软雅黑" panose="020B0503020204020204" charset="-122"/>
              </a:rPr>
              <a:t>Huàn  jì    huò   lài   qián   yì     suǒ    ào     bó   zhì    zhé    lán </a:t>
            </a:r>
            <a:endParaRPr lang="en-US" altLang="zh-CN" sz="1800" dirty="0">
              <a:latin typeface="汉语拼音" pitchFamily="34" charset="0"/>
              <a:ea typeface="微软雅黑" panose="020B0503020204020204" charset="-122"/>
            </a:endParaRPr>
          </a:p>
        </p:txBody>
      </p:sp>
      <p:sp>
        <p:nvSpPr>
          <p:cNvPr id="25" name="矩形: 圆角 26"/>
          <p:cNvSpPr/>
          <p:nvPr/>
        </p:nvSpPr>
        <p:spPr>
          <a:xfrm>
            <a:off x="3810476" y="1062752"/>
            <a:ext cx="1619250" cy="39528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识 字 表</a:t>
            </a:r>
            <a:endParaRPr lang="zh-CN" altLang="en-US" sz="1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矩形: 圆角 27"/>
          <p:cNvSpPr/>
          <p:nvPr/>
        </p:nvSpPr>
        <p:spPr>
          <a:xfrm>
            <a:off x="3808095" y="2903459"/>
            <a:ext cx="1619250" cy="39886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3429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 字 表</a:t>
            </a:r>
            <a:endParaRPr lang="zh-CN" altLang="en-US" sz="1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8" grpId="0"/>
      <p:bldP spid="19" grpId="0"/>
      <p:bldP spid="23" grpId="0"/>
      <p:bldP spid="24" grpId="0"/>
      <p:bldP spid="25" grpId="0" bldLvl="0" animBg="1"/>
      <p:bldP spid="2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3914" y="0"/>
            <a:ext cx="4930087" cy="371053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81013" y="205264"/>
            <a:ext cx="822960" cy="899160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54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思</a:t>
            </a:r>
            <a:endParaRPr lang="zh-CN" altLang="en-US" sz="54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3796" name="矩形 28"/>
          <p:cNvSpPr/>
          <p:nvPr/>
        </p:nvSpPr>
        <p:spPr>
          <a:xfrm>
            <a:off x="1303735" y="804386"/>
            <a:ext cx="7479506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尝试回答课后问题。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08410" y="2453402"/>
            <a:ext cx="711518" cy="29908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示例：</a:t>
            </a:r>
            <a:endParaRPr lang="zh-CN" altLang="en-US" sz="15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725" name="矩形 12"/>
          <p:cNvSpPr/>
          <p:nvPr/>
        </p:nvSpPr>
        <p:spPr>
          <a:xfrm>
            <a:off x="970360" y="1864042"/>
            <a:ext cx="3623072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宋体" panose="02010600030101010101" pitchFamily="2" charset="-122"/>
                <a:ea typeface="宋体" panose="02010600030101010101" pitchFamily="2" charset="-122"/>
              </a:rPr>
              <a:t>①分小组整理问题清单，给问题分分类。</a:t>
            </a:r>
            <a:endParaRPr lang="zh-CN" altLang="en-US" sz="15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3417" y="2996565"/>
            <a:ext cx="8424863" cy="392415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defTabSz="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整理问题时，各类别之间是并列关系，不能互相包含。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3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4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5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6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7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8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9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3.xml><?xml version="1.0" encoding="utf-8"?>
<p:tagLst xmlns:p="http://schemas.openxmlformats.org/presentationml/2006/main">
  <p:tag name="commondata" val="eyJoZGlkIjoiN2YzNjBkOTgyNWQ1YTMxYzM3MzMwNWFiODNmOWIzYWMifQ==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2314</Words>
  <Application>WPS 演示</Application>
  <PresentationFormat>全屏显示(16:9)</PresentationFormat>
  <Paragraphs>95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黑体</vt:lpstr>
      <vt:lpstr>Calibri</vt:lpstr>
      <vt:lpstr>楷体</vt:lpstr>
      <vt:lpstr>仿宋</vt:lpstr>
      <vt:lpstr>汉语拼音</vt:lpstr>
      <vt:lpstr>RomanS</vt:lpstr>
      <vt:lpstr>Arial</vt:lpstr>
      <vt:lpstr>Arial Unicode MS</vt:lpstr>
      <vt:lpstr>第一PPT模板网-WWW.1PPT.COM​​</vt:lpstr>
      <vt:lpstr>PowerPoint 演示文稿</vt:lpstr>
      <vt:lpstr>学习目标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29</cp:revision>
  <dcterms:created xsi:type="dcterms:W3CDTF">2019-06-19T02:08:00Z</dcterms:created>
  <dcterms:modified xsi:type="dcterms:W3CDTF">2023-10-22T07:08:11Z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EC74FA806006451EBC332C53EAF9A63B_12</vt:lpwstr>
  </property>
</Properties>
</file>