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532" r:id="rId3"/>
    <p:sldId id="533" r:id="rId4"/>
    <p:sldId id="534" r:id="rId5"/>
    <p:sldId id="541" r:id="rId6"/>
    <p:sldId id="540" r:id="rId7"/>
    <p:sldId id="542" r:id="rId8"/>
    <p:sldId id="545" r:id="rId9"/>
    <p:sldId id="547" r:id="rId10"/>
    <p:sldId id="544" r:id="rId11"/>
    <p:sldId id="543" r:id="rId12"/>
    <p:sldId id="548" r:id="rId13"/>
    <p:sldId id="550" r:id="rId14"/>
    <p:sldId id="551" r:id="rId15"/>
    <p:sldId id="552" r:id="rId16"/>
    <p:sldId id="553" r:id="rId17"/>
  </p:sldIdLst>
  <p:sldSz cx="9144000" cy="5143500" type="screen16x9"/>
  <p:notesSz cx="7103745" cy="10234295"/>
  <p:custDataLst>
    <p:tags r:id="rId2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CF6"/>
    <a:srgbClr val="EEF7E9"/>
    <a:srgbClr val="FF33CC"/>
    <a:srgbClr val="1C453A"/>
    <a:srgbClr val="F59701"/>
    <a:srgbClr val="990033"/>
    <a:srgbClr val="0066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37" autoAdjust="0"/>
    <p:restoredTop sz="94660" autoAdjust="0"/>
  </p:normalViewPr>
  <p:slideViewPr>
    <p:cSldViewPr snapToGrid="0">
      <p:cViewPr>
        <p:scale>
          <a:sx n="140" d="100"/>
          <a:sy n="140" d="100"/>
        </p:scale>
        <p:origin x="-804" y="-3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2A48B96-639E-45A3-A0BA-2464DFDB1FAA}" type="datetimeFigureOut">
              <a:rPr lang="zh-CN" altLang="en-US"/>
            </a:fld>
            <a:endParaRPr lang="zh-CN" altLang="en-US"/>
          </a:p>
        </p:txBody>
      </p:sp>
      <p:sp>
        <p:nvSpPr>
          <p:cNvPr id="1024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482600" y="1279525"/>
            <a:ext cx="6138863" cy="34544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备注占位符 4"/>
          <p:cNvSpPr>
            <a:spLocks noGrp="1" noChangeArrowheads="1"/>
          </p:cNvSpPr>
          <p:nvPr>
            <p:ph type="body" sz="quarter" idx="9"/>
          </p:nvPr>
        </p:nvSpPr>
        <p:spPr bwMode="auto">
          <a:xfrm>
            <a:off x="709613" y="4926013"/>
            <a:ext cx="5683250" cy="40290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8163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98E581CA-C4D2-4FC2-9637-3261157D5D46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.png"/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 bwMode="auto">
      <p:bgPr>
        <a:solidFill>
          <a:schemeClr val="bg1">
            <a:alpha val="278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3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6">
              <a:lumMod val="20000"/>
              <a:lumOff val="80000"/>
              <a:alpha val="4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noProof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6"/>
          <p:cNvPicPr>
            <a:picLocks noChangeAspect="1" noChangeArrowheads="1"/>
          </p:cNvPicPr>
          <p:nvPr userDrawn="1"/>
        </p:nvPicPr>
        <p:blipFill>
          <a:blip r:embed="rId4" cstate="email"/>
          <a:srcRect t="-2105"/>
          <a:stretch>
            <a:fillRect/>
          </a:stretch>
        </p:blipFill>
        <p:spPr bwMode="auto">
          <a:xfrm>
            <a:off x="0" y="2101850"/>
            <a:ext cx="1473200" cy="322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7"/>
          <p:cNvPicPr>
            <a:picLocks noChangeAspect="1" noChangeArrowheads="1"/>
          </p:cNvPicPr>
          <p:nvPr userDrawn="1"/>
        </p:nvPicPr>
        <p:blipFill>
          <a:blip r:embed="rId5" cstate="email"/>
          <a:srcRect t="-2470"/>
          <a:stretch>
            <a:fillRect/>
          </a:stretch>
        </p:blipFill>
        <p:spPr bwMode="auto">
          <a:xfrm>
            <a:off x="6961188" y="2827338"/>
            <a:ext cx="2182812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3" descr="图片包含 山, 天空, 户外, 自然&#10;&#10;自动生成的说明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763" y="0"/>
            <a:ext cx="9144001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7"/>
          <p:cNvPicPr>
            <a:picLocks noChangeAspect="1" noChangeArrowheads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1325" y="-352425"/>
            <a:ext cx="2257425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10"/>
          <p:cNvPicPr>
            <a:picLocks noChangeAspect="1" noChangeArrowheads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6200" y="38100"/>
            <a:ext cx="720725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12"/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199438" y="4073525"/>
            <a:ext cx="1069975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13"/>
          <p:cNvPicPr>
            <a:picLocks noChangeAspect="1" noChangeArrowheads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734425" y="1516063"/>
            <a:ext cx="436563" cy="362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11"/>
          <p:cNvPicPr>
            <a:picLocks noChangeAspect="1" noChangeArrowheads="1"/>
          </p:cNvPicPr>
          <p:nvPr userDrawn="1"/>
        </p:nvPicPr>
        <p:blipFill>
          <a:blip r:embed="rId8" cstate="email"/>
          <a:srcRect l="-3919"/>
          <a:stretch>
            <a:fillRect/>
          </a:stretch>
        </p:blipFill>
        <p:spPr bwMode="auto">
          <a:xfrm>
            <a:off x="-201613" y="3592513"/>
            <a:ext cx="2208213" cy="190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>
            <a:off x="268288" y="795338"/>
            <a:ext cx="8709025" cy="4194175"/>
          </a:xfrm>
          <a:prstGeom prst="rect">
            <a:avLst/>
          </a:prstGeom>
          <a:solidFill>
            <a:srgbClr val="F8FCF6">
              <a:alpha val="74902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noProof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3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4"/>
          <p:cNvPicPr>
            <a:picLocks noChangeAspect="1" noChangeArrowheads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33600" y="161925"/>
            <a:ext cx="49530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3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1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5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88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endParaRPr lang="zh-CN" altLang="en-US" noProof="1"/>
          </a:p>
        </p:txBody>
      </p:sp>
      <p:sp>
        <p:nvSpPr>
          <p:cNvPr id="5" name="日期占位符 2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 fontAlgn="auto">
              <a:defRPr noProof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3"/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 fontAlgn="auto">
              <a:defRPr noProof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fld id="{20A605FC-4845-436A-9F12-72551274803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timgsa.baidu.com/timg?image&amp;quality=80&amp;size=b9999_10000&amp;sec=1520324525062&amp;di=36e3f85dce84c93a59b3cd6b545e6618&amp;imgtype=0&amp;src=http%3A%2F%2Fimg.zcool.cn%2Fcommunity%2F0171bb55d2ba8332f87592038a2c2b.jp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/>
          <p:cNvPicPr>
            <a:picLocks noChangeAspect="1" noChangeArrowheads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框 3"/>
          <p:cNvSpPr txBox="1">
            <a:spLocks noChangeArrowheads="1"/>
          </p:cNvSpPr>
          <p:nvPr/>
        </p:nvSpPr>
        <p:spPr bwMode="auto">
          <a:xfrm>
            <a:off x="520699" y="867250"/>
            <a:ext cx="45307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rPr>
              <a:t>题西林壁</a:t>
            </a:r>
            <a:endParaRPr lang="zh-CN" altLang="en-US" sz="5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67" name="文本框 4"/>
          <p:cNvSpPr txBox="1">
            <a:spLocks noChangeArrowheads="1"/>
          </p:cNvSpPr>
          <p:nvPr/>
        </p:nvSpPr>
        <p:spPr bwMode="auto">
          <a:xfrm>
            <a:off x="798513" y="1758950"/>
            <a:ext cx="22923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宋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] 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苏 轼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Text Box 3"/>
          <p:cNvSpPr txBox="1">
            <a:spLocks noChangeArrowheads="1"/>
          </p:cNvSpPr>
          <p:nvPr/>
        </p:nvSpPr>
        <p:spPr bwMode="auto">
          <a:xfrm>
            <a:off x="6888163" y="3857625"/>
            <a:ext cx="159385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远看</a:t>
            </a:r>
            <a:endParaRPr lang="zh-CN" altLang="en-US" sz="44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5" descr="https://timgsa.baidu.com/timg?image&amp;quality=80&amp;size=b9999_10000&amp;sec=1520311653740&amp;di=9ff44d28b7a2834292ba87f6c74775bf&amp;imgtype=0&amp;src=http%3A%2F%2Fyouimg1.c-ctrip.com%2Ftarget%2Ftg%2F744%2F448%2F983%2F8d7bca3d529641d98c198e4e42b13065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Text Box 3"/>
          <p:cNvSpPr txBox="1">
            <a:spLocks noChangeArrowheads="1"/>
          </p:cNvSpPr>
          <p:nvPr/>
        </p:nvSpPr>
        <p:spPr bwMode="auto">
          <a:xfrm>
            <a:off x="6888163" y="3857625"/>
            <a:ext cx="1593850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近看</a:t>
            </a:r>
            <a:endParaRPr lang="zh-CN" altLang="en-US" sz="44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矩形 1"/>
          <p:cNvSpPr>
            <a:spLocks noChangeArrowheads="1"/>
          </p:cNvSpPr>
          <p:nvPr/>
        </p:nvSpPr>
        <p:spPr bwMode="auto">
          <a:xfrm>
            <a:off x="1003300" y="795338"/>
            <a:ext cx="72580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学完前两句诗，你有什么疑问？为什么看庐山会有不一样的结果呢？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003300" y="2509838"/>
            <a:ext cx="7599363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观察的角度不同，得到的结果也不一样。</a:t>
            </a:r>
            <a:endParaRPr lang="zh-CN" altLang="en-US" sz="3200" b="1">
              <a:solidFill>
                <a:srgbClr val="006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矩形 1"/>
          <p:cNvSpPr>
            <a:spLocks noChangeArrowheads="1"/>
          </p:cNvSpPr>
          <p:nvPr/>
        </p:nvSpPr>
        <p:spPr bwMode="auto">
          <a:xfrm>
            <a:off x="779463" y="635000"/>
            <a:ext cx="6789737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不识庐山真面目，只缘身在此山中。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779463" y="1398588"/>
            <a:ext cx="7685087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用“之所以……是因为……”这样的句式来回答“为什么会认不清庐山的真面目”这一问题。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779463" y="3386138"/>
            <a:ext cx="7685087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之所以会认不清庐山的真面目，是因为身在此山中。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矩形 1"/>
          <p:cNvSpPr>
            <a:spLocks noChangeArrowheads="1"/>
          </p:cNvSpPr>
          <p:nvPr/>
        </p:nvSpPr>
        <p:spPr bwMode="auto">
          <a:xfrm>
            <a:off x="723900" y="125413"/>
            <a:ext cx="18319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拓展延伸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578" name="矩形 2"/>
          <p:cNvSpPr>
            <a:spLocks noChangeArrowheads="1"/>
          </p:cNvSpPr>
          <p:nvPr/>
        </p:nvSpPr>
        <p:spPr bwMode="auto">
          <a:xfrm>
            <a:off x="779463" y="822325"/>
            <a:ext cx="7559675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“不识庐山真面目”的原因是“身在此山中”，那么，我们怎样才能看清“庐山真面目”呢？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779463" y="2828925"/>
            <a:ext cx="7559675" cy="192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置身山外，站在更高的位置，从不同的角度，全面地观察，才能看清“庐山真面目”。</a:t>
            </a:r>
            <a:endParaRPr lang="zh-CN" altLang="en-US" sz="3200" b="1" dirty="0">
              <a:solidFill>
                <a:srgbClr val="006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矩形 1"/>
          <p:cNvSpPr>
            <a:spLocks noChangeArrowheads="1"/>
          </p:cNvSpPr>
          <p:nvPr/>
        </p:nvSpPr>
        <p:spPr bwMode="auto">
          <a:xfrm>
            <a:off x="520700" y="727075"/>
            <a:ext cx="84232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那么，做人方面，我们又获得了哪些启发呢？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20700" y="1668463"/>
            <a:ext cx="8027988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我们看人要全面，不能只看到别人的缺点或优点，要从不同角度去看，既能看到别人的缺点，又要看到别人的优点。</a:t>
            </a:r>
            <a:endParaRPr lang="zh-CN" altLang="en-US" sz="3200" b="1" dirty="0">
              <a:solidFill>
                <a:srgbClr val="006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矩形 1"/>
          <p:cNvSpPr>
            <a:spLocks noChangeArrowheads="1"/>
          </p:cNvSpPr>
          <p:nvPr/>
        </p:nvSpPr>
        <p:spPr bwMode="auto">
          <a:xfrm>
            <a:off x="654050" y="639763"/>
            <a:ext cx="6364288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题目的意思是什么？谁来说一说？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290" name="矩形 2"/>
          <p:cNvSpPr>
            <a:spLocks noChangeArrowheads="1"/>
          </p:cNvSpPr>
          <p:nvPr/>
        </p:nvSpPr>
        <p:spPr bwMode="auto">
          <a:xfrm>
            <a:off x="3240088" y="2276475"/>
            <a:ext cx="2505075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题西林壁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890588" y="3148013"/>
            <a:ext cx="7796212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    题目点明了诗人题诗的地点，也点明了诗人游玩的地方。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240088" y="2271713"/>
            <a:ext cx="5969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题</a:t>
            </a: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649288" y="2190750"/>
            <a:ext cx="2319337" cy="593725"/>
          </a:xfrm>
          <a:prstGeom prst="wedgeRoundRectCallout">
            <a:avLst>
              <a:gd name="adj1" fmla="val 65638"/>
              <a:gd name="adj2" fmla="val 37421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defRPr/>
            </a:pPr>
            <a:r>
              <a:rPr lang="zh-CN" altLang="en-US" sz="3200" b="1" noProof="1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书写、题写</a:t>
            </a:r>
            <a:endParaRPr lang="zh-CN" altLang="en-US" sz="3200" b="1" noProof="1">
              <a:solidFill>
                <a:srgbClr val="006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749675" y="2276475"/>
            <a:ext cx="1270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西林</a:t>
            </a: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3425825" y="1463675"/>
            <a:ext cx="1593850" cy="595313"/>
          </a:xfrm>
          <a:prstGeom prst="wedgeRoundRectCallout">
            <a:avLst>
              <a:gd name="adj1" fmla="val -799"/>
              <a:gd name="adj2" fmla="val 107506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defRPr/>
            </a:pPr>
            <a:r>
              <a:rPr lang="zh-CN" altLang="en-US" sz="3200" b="1" noProof="1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西林寺</a:t>
            </a:r>
            <a:endParaRPr lang="zh-CN" altLang="en-US" sz="3200" b="1" noProof="1">
              <a:solidFill>
                <a:srgbClr val="006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770438" y="2278063"/>
            <a:ext cx="595312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壁</a:t>
            </a: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圆角矩形标注 12"/>
          <p:cNvSpPr/>
          <p:nvPr/>
        </p:nvSpPr>
        <p:spPr>
          <a:xfrm>
            <a:off x="5778500" y="2190750"/>
            <a:ext cx="1338263" cy="522288"/>
          </a:xfrm>
          <a:prstGeom prst="wedgeRoundRectCallout">
            <a:avLst>
              <a:gd name="adj1" fmla="val -76149"/>
              <a:gd name="adj2" fmla="val 54655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defRPr/>
            </a:pPr>
            <a:r>
              <a:rPr lang="zh-CN" altLang="en-US" sz="3200" b="1" noProof="1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墙壁</a:t>
            </a:r>
            <a:endParaRPr lang="zh-CN" altLang="en-US" sz="3200" b="1" noProof="1">
              <a:solidFill>
                <a:srgbClr val="006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/>
      <p:bldP spid="11" grpId="0" animBg="1"/>
      <p:bldP spid="12" grpId="0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矩形 1"/>
          <p:cNvSpPr>
            <a:spLocks noChangeArrowheads="1"/>
          </p:cNvSpPr>
          <p:nvPr/>
        </p:nvSpPr>
        <p:spPr bwMode="auto">
          <a:xfrm>
            <a:off x="703263" y="98425"/>
            <a:ext cx="1831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作者简介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14" name="矩形 2"/>
          <p:cNvSpPr>
            <a:spLocks noChangeArrowheads="1"/>
          </p:cNvSpPr>
          <p:nvPr/>
        </p:nvSpPr>
        <p:spPr bwMode="auto">
          <a:xfrm>
            <a:off x="1979613" y="738188"/>
            <a:ext cx="6781800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苏轼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1037—1101），字子瞻，号东坡居士，眉州眉山（今属四川省眉山市）人，北宋著名文学家、书法家、画家，为“唐宋八大家”之一。与其父苏洵、其弟苏辙合称“三苏”。有《东坡易传》《东坡乐府》《潇湘竹石图卷》等传世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01822" y="1482815"/>
            <a:ext cx="1749778" cy="225916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矩形 1"/>
          <p:cNvSpPr>
            <a:spLocks noChangeArrowheads="1"/>
          </p:cNvSpPr>
          <p:nvPr/>
        </p:nvSpPr>
        <p:spPr bwMode="auto">
          <a:xfrm>
            <a:off x="723900" y="125413"/>
            <a:ext cx="18319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初读古诗</a:t>
            </a:r>
            <a:endParaRPr lang="zh-CN" altLang="en-US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38" name="矩形 3"/>
          <p:cNvSpPr>
            <a:spLocks noChangeArrowheads="1"/>
          </p:cNvSpPr>
          <p:nvPr/>
        </p:nvSpPr>
        <p:spPr bwMode="auto">
          <a:xfrm>
            <a:off x="1639888" y="758825"/>
            <a:ext cx="5540375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自学字词，把诗读通、读顺。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3125" y="1522413"/>
            <a:ext cx="7632700" cy="3046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defRPr/>
            </a:pPr>
            <a:r>
              <a:rPr lang="zh-CN" altLang="en-US" sz="3200" b="1" noProof="1">
                <a:latin typeface="楷体" panose="02010609060101010101" pitchFamily="49" charset="-122"/>
                <a:ea typeface="楷体" panose="02010609060101010101" pitchFamily="49" charset="-122"/>
              </a:rPr>
              <a:t>题西林壁</a:t>
            </a:r>
            <a:endParaRPr lang="zh-CN" altLang="en-US" sz="3200" b="1" noProof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fontAlgn="auto">
              <a:lnSpc>
                <a:spcPct val="150000"/>
              </a:lnSpc>
              <a:defRPr/>
            </a:pPr>
            <a:r>
              <a:rPr lang="en-US" altLang="zh-CN" sz="3200" b="1" noProof="1"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3200" b="1" noProof="1">
                <a:latin typeface="楷体" panose="02010609060101010101" pitchFamily="49" charset="-122"/>
                <a:ea typeface="楷体" panose="02010609060101010101" pitchFamily="49" charset="-122"/>
              </a:rPr>
              <a:t>宋</a:t>
            </a:r>
            <a:r>
              <a:rPr lang="en-US" altLang="zh-CN" sz="3200" b="1" noProof="1">
                <a:latin typeface="楷体" panose="02010609060101010101" pitchFamily="49" charset="-122"/>
                <a:ea typeface="楷体" panose="02010609060101010101" pitchFamily="49" charset="-122"/>
              </a:rPr>
              <a:t>] </a:t>
            </a:r>
            <a:r>
              <a:rPr lang="zh-CN" altLang="en-US" sz="3200" b="1" noProof="1">
                <a:latin typeface="楷体" panose="02010609060101010101" pitchFamily="49" charset="-122"/>
                <a:ea typeface="楷体" panose="02010609060101010101" pitchFamily="49" charset="-122"/>
              </a:rPr>
              <a:t>苏 轼</a:t>
            </a:r>
            <a:endParaRPr lang="zh-CN" altLang="en-US" sz="3200" b="1" noProof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  <a:defRPr/>
            </a:pPr>
            <a:r>
              <a:rPr lang="zh-CN" altLang="en-US" sz="3200" b="1" spc="600" noProof="1">
                <a:latin typeface="楷体" panose="02010609060101010101" pitchFamily="49" charset="-122"/>
                <a:ea typeface="楷体" panose="02010609060101010101" pitchFamily="49" charset="-122"/>
              </a:rPr>
              <a:t>横看成岭侧成峰</a:t>
            </a:r>
            <a:r>
              <a:rPr lang="en-US" altLang="zh-CN" sz="3200" b="1" spc="600" noProof="1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spc="600" noProof="1">
                <a:latin typeface="楷体" panose="02010609060101010101" pitchFamily="49" charset="-122"/>
                <a:ea typeface="楷体" panose="02010609060101010101" pitchFamily="49" charset="-122"/>
              </a:rPr>
              <a:t>远近高低各不同。</a:t>
            </a:r>
            <a:endParaRPr lang="en-US" altLang="zh-CN" sz="3200" b="1" spc="600" noProof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  <a:defRPr/>
            </a:pPr>
            <a:r>
              <a:rPr lang="zh-CN" altLang="en-US" sz="3200" b="1" spc="600" noProof="1">
                <a:latin typeface="楷体" panose="02010609060101010101" pitchFamily="49" charset="-122"/>
                <a:ea typeface="楷体" panose="02010609060101010101" pitchFamily="49" charset="-122"/>
              </a:rPr>
              <a:t>不识庐山真面目</a:t>
            </a:r>
            <a:r>
              <a:rPr lang="en-US" altLang="zh-CN" sz="3200" b="1" spc="600" noProof="1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spc="600" noProof="1">
                <a:latin typeface="楷体" panose="02010609060101010101" pitchFamily="49" charset="-122"/>
                <a:ea typeface="楷体" panose="02010609060101010101" pitchFamily="49" charset="-122"/>
              </a:rPr>
              <a:t>只缘身在此山中。</a:t>
            </a:r>
            <a:endParaRPr lang="zh-CN" altLang="en-US" sz="3200" b="1" spc="600" noProof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103813" y="2024063"/>
            <a:ext cx="7477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shì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860925" y="3479800"/>
            <a:ext cx="11064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yuán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矩形 1"/>
          <p:cNvSpPr>
            <a:spLocks noChangeArrowheads="1"/>
          </p:cNvSpPr>
          <p:nvPr/>
        </p:nvSpPr>
        <p:spPr bwMode="auto">
          <a:xfrm>
            <a:off x="723900" y="125413"/>
            <a:ext cx="18319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古诗诵读</a:t>
            </a:r>
            <a:endParaRPr lang="zh-CN" altLang="en-US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2" name="矩形 2"/>
          <p:cNvSpPr>
            <a:spLocks noChangeArrowheads="1"/>
          </p:cNvSpPr>
          <p:nvPr/>
        </p:nvSpPr>
        <p:spPr bwMode="auto">
          <a:xfrm>
            <a:off x="554038" y="763588"/>
            <a:ext cx="809148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划分朗读节奏，读出诗的节奏感与韵律感。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3125" y="1522413"/>
            <a:ext cx="7632700" cy="3046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defRPr/>
            </a:pPr>
            <a:r>
              <a:rPr lang="zh-CN" altLang="en-US" sz="3200" b="1" noProof="1">
                <a:latin typeface="楷体" panose="02010609060101010101" pitchFamily="49" charset="-122"/>
                <a:ea typeface="楷体" panose="02010609060101010101" pitchFamily="49" charset="-122"/>
              </a:rPr>
              <a:t>题西林壁</a:t>
            </a:r>
            <a:endParaRPr lang="zh-CN" altLang="en-US" sz="3200" b="1" noProof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fontAlgn="auto">
              <a:lnSpc>
                <a:spcPct val="150000"/>
              </a:lnSpc>
              <a:defRPr/>
            </a:pPr>
            <a:r>
              <a:rPr lang="en-US" altLang="zh-CN" sz="3200" b="1" noProof="1"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3200" b="1" noProof="1">
                <a:latin typeface="楷体" panose="02010609060101010101" pitchFamily="49" charset="-122"/>
                <a:ea typeface="楷体" panose="02010609060101010101" pitchFamily="49" charset="-122"/>
              </a:rPr>
              <a:t>宋</a:t>
            </a:r>
            <a:r>
              <a:rPr lang="en-US" altLang="zh-CN" sz="3200" b="1" noProof="1">
                <a:latin typeface="楷体" panose="02010609060101010101" pitchFamily="49" charset="-122"/>
                <a:ea typeface="楷体" panose="02010609060101010101" pitchFamily="49" charset="-122"/>
              </a:rPr>
              <a:t>] </a:t>
            </a:r>
            <a:r>
              <a:rPr lang="zh-CN" altLang="en-US" sz="3200" b="1" noProof="1">
                <a:latin typeface="楷体" panose="02010609060101010101" pitchFamily="49" charset="-122"/>
                <a:ea typeface="楷体" panose="02010609060101010101" pitchFamily="49" charset="-122"/>
              </a:rPr>
              <a:t>苏 轼</a:t>
            </a:r>
            <a:endParaRPr lang="zh-CN" altLang="en-US" sz="3200" b="1" noProof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  <a:defRPr/>
            </a:pPr>
            <a:r>
              <a:rPr lang="zh-CN" altLang="en-US" sz="3200" b="1" spc="600" noProof="1">
                <a:latin typeface="楷体" panose="02010609060101010101" pitchFamily="49" charset="-122"/>
                <a:ea typeface="楷体" panose="02010609060101010101" pitchFamily="49" charset="-122"/>
              </a:rPr>
              <a:t>横看成岭侧成峰</a:t>
            </a:r>
            <a:r>
              <a:rPr lang="en-US" altLang="zh-CN" sz="3200" b="1" spc="600" noProof="1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spc="600" noProof="1">
                <a:latin typeface="楷体" panose="02010609060101010101" pitchFamily="49" charset="-122"/>
                <a:ea typeface="楷体" panose="02010609060101010101" pitchFamily="49" charset="-122"/>
              </a:rPr>
              <a:t>远近高低各不同。</a:t>
            </a:r>
            <a:endParaRPr lang="en-US" altLang="zh-CN" sz="3200" b="1" spc="600" noProof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  <a:defRPr/>
            </a:pPr>
            <a:r>
              <a:rPr lang="zh-CN" altLang="en-US" sz="3200" b="1" spc="600" noProof="1">
                <a:latin typeface="楷体" panose="02010609060101010101" pitchFamily="49" charset="-122"/>
                <a:ea typeface="楷体" panose="02010609060101010101" pitchFamily="49" charset="-122"/>
              </a:rPr>
              <a:t>不识庐山真面目</a:t>
            </a:r>
            <a:r>
              <a:rPr lang="en-US" altLang="zh-CN" sz="3200" b="1" spc="600" noProof="1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spc="600" noProof="1">
                <a:latin typeface="楷体" panose="02010609060101010101" pitchFamily="49" charset="-122"/>
                <a:ea typeface="楷体" panose="02010609060101010101" pitchFamily="49" charset="-122"/>
              </a:rPr>
              <a:t>只缘身在此山中。</a:t>
            </a:r>
            <a:endParaRPr lang="zh-CN" altLang="en-US" sz="3200" b="1" spc="600" noProof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1854200" y="3219450"/>
            <a:ext cx="98425" cy="409575"/>
          </a:xfrm>
          <a:prstGeom prst="line">
            <a:avLst/>
          </a:prstGeom>
          <a:ln w="38100">
            <a:solidFill>
              <a:srgbClr val="FF33CC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2820988" y="3219450"/>
            <a:ext cx="100012" cy="409575"/>
          </a:xfrm>
          <a:prstGeom prst="line">
            <a:avLst/>
          </a:prstGeom>
          <a:ln w="38100">
            <a:solidFill>
              <a:srgbClr val="FF33CC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5551488" y="3219450"/>
            <a:ext cx="98425" cy="409575"/>
          </a:xfrm>
          <a:prstGeom prst="line">
            <a:avLst/>
          </a:prstGeom>
          <a:ln w="38100">
            <a:solidFill>
              <a:srgbClr val="FF33CC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6513513" y="3219450"/>
            <a:ext cx="100012" cy="409575"/>
          </a:xfrm>
          <a:prstGeom prst="line">
            <a:avLst/>
          </a:prstGeom>
          <a:ln w="38100">
            <a:solidFill>
              <a:srgbClr val="FF33CC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1854200" y="3948113"/>
            <a:ext cx="98425" cy="409575"/>
          </a:xfrm>
          <a:prstGeom prst="line">
            <a:avLst/>
          </a:prstGeom>
          <a:ln w="38100">
            <a:solidFill>
              <a:srgbClr val="FF33CC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2820988" y="3948113"/>
            <a:ext cx="100012" cy="409575"/>
          </a:xfrm>
          <a:prstGeom prst="line">
            <a:avLst/>
          </a:prstGeom>
          <a:ln w="38100">
            <a:solidFill>
              <a:srgbClr val="FF33CC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5551488" y="3948113"/>
            <a:ext cx="98425" cy="409575"/>
          </a:xfrm>
          <a:prstGeom prst="line">
            <a:avLst/>
          </a:prstGeom>
          <a:ln w="38100">
            <a:solidFill>
              <a:srgbClr val="FF33CC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6513513" y="3948113"/>
            <a:ext cx="100012" cy="409575"/>
          </a:xfrm>
          <a:prstGeom prst="line">
            <a:avLst/>
          </a:prstGeom>
          <a:ln w="38100">
            <a:solidFill>
              <a:srgbClr val="FF33CC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矩形 1"/>
          <p:cNvSpPr>
            <a:spLocks noChangeArrowheads="1"/>
          </p:cNvSpPr>
          <p:nvPr/>
        </p:nvSpPr>
        <p:spPr bwMode="auto">
          <a:xfrm>
            <a:off x="723900" y="125413"/>
            <a:ext cx="18319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深入感悟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386" name="矩形 2"/>
          <p:cNvSpPr>
            <a:spLocks noChangeArrowheads="1"/>
          </p:cNvSpPr>
          <p:nvPr/>
        </p:nvSpPr>
        <p:spPr bwMode="auto">
          <a:xfrm>
            <a:off x="2555875" y="1022350"/>
            <a:ext cx="30686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横看成岭侧成峰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15938" y="1903413"/>
            <a:ext cx="718978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1.哪两个字体现出了观察角度的不同？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15938" y="2874963"/>
            <a:ext cx="824706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2.从不同的角度观察分别会产生怎样的效果？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617788" y="1135063"/>
            <a:ext cx="473075" cy="604837"/>
          </a:xfrm>
          <a:prstGeom prst="rect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noProof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264025" y="1130300"/>
            <a:ext cx="474663" cy="606425"/>
          </a:xfrm>
          <a:prstGeom prst="rect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noProof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5" descr="https://timgsa.baidu.com/timg?image&amp;quality=80&amp;size=b9999_10000&amp;sec=1520311374298&amp;di=648a241476db7715813fb9363c757f21&amp;imgtype=0&amp;src=http%3A%2F%2Ffile20.mafengwo.net%2FM00%2FC3%2F84%2FwKgB3FGVzUWAcSiQADGN-0W8lFA429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446088" y="3848100"/>
            <a:ext cx="27955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横</a:t>
            </a:r>
            <a:r>
              <a:rPr lang="en-US" altLang="zh-CN" sz="4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4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岭</a:t>
            </a:r>
            <a:endParaRPr lang="zh-CN" altLang="en-US" sz="44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5" descr="https://timgsa.baidu.com/timg?image&amp;quality=80&amp;size=b9999_10000&amp;sec=1520311565544&amp;di=40341a609aeb59d4af3b83e798f44c3d&amp;imgtype=0&amp;src=http%3A%2F%2Ffile32.mafengwo.net%2FM00%2FCC%2FCB%2FwKgBs1Y-70qAB86AAAzU_R6r6Dc71.jpe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矩形 3"/>
          <p:cNvSpPr>
            <a:spLocks noChangeArrowheads="1"/>
          </p:cNvSpPr>
          <p:nvPr/>
        </p:nvSpPr>
        <p:spPr bwMode="auto">
          <a:xfrm>
            <a:off x="282575" y="3635375"/>
            <a:ext cx="2447925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侧——峰</a:t>
            </a:r>
            <a:endParaRPr lang="zh-CN" altLang="en-US" sz="44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矩形 1"/>
          <p:cNvSpPr>
            <a:spLocks noChangeArrowheads="1"/>
          </p:cNvSpPr>
          <p:nvPr/>
        </p:nvSpPr>
        <p:spPr bwMode="auto">
          <a:xfrm>
            <a:off x="2711450" y="1028700"/>
            <a:ext cx="30670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远近高低各不同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182688" y="1789113"/>
            <a:ext cx="636428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说说诗人又是从什么角度观察的。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036888" y="2797175"/>
            <a:ext cx="26558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远、近的角度</a:t>
            </a:r>
            <a:endParaRPr lang="zh-CN" altLang="en-US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718</Words>
  <Application>WPS 演示</Application>
  <PresentationFormat>全屏显示(16:9)</PresentationFormat>
  <Paragraphs>90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Wingdings</vt:lpstr>
      <vt:lpstr>等线</vt:lpstr>
      <vt:lpstr>等线 Light</vt:lpstr>
      <vt:lpstr>Calibri</vt:lpstr>
      <vt:lpstr>楷体</vt:lpstr>
      <vt:lpstr>微软雅黑</vt:lpstr>
      <vt:lpstr>黑体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187</cp:revision>
  <dcterms:created xsi:type="dcterms:W3CDTF">2017-07-25T02:42:00Z</dcterms:created>
  <dcterms:modified xsi:type="dcterms:W3CDTF">2023-10-22T07:22:25Z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C0C391C9C8E14439926425D828ECE373_12</vt:lpwstr>
  </property>
</Properties>
</file>