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4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31" r:id="rId3"/>
    <p:sldId id="410" r:id="rId4"/>
    <p:sldId id="411" r:id="rId5"/>
    <p:sldId id="413" r:id="rId6"/>
    <p:sldId id="414" r:id="rId7"/>
    <p:sldId id="415" r:id="rId8"/>
    <p:sldId id="417" r:id="rId9"/>
    <p:sldId id="419" r:id="rId10"/>
    <p:sldId id="420" r:id="rId11"/>
    <p:sldId id="421" r:id="rId12"/>
    <p:sldId id="422" r:id="rId13"/>
    <p:sldId id="428" r:id="rId14"/>
    <p:sldId id="429" r:id="rId15"/>
    <p:sldId id="425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4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4" y="2766059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0300138" y="0"/>
            <a:ext cx="1747745" cy="1744019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0300138" y="0"/>
            <a:ext cx="1747745" cy="1744019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8AECA48-DAA3-490B-BB44-874417FE7F8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6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745553ED-B542-4215-9C19-C6D796536151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01961-A8C8-4670-96A6-A67F096417BA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15CAB-F9D7-4FC9-A55C-E34B6D4D4D8C}" type="slidenum">
              <a:rPr altLang="en-US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fld id="{8F69CA33-EE17-44E3-B76F-290568D12A5D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67A0F-CD97-47E1-8AAB-7A3FAEC33D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checker dir="vert"/>
  </p:transition>
  <p:hf sldNum="0" hdr="0" ft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sv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sv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5.png"/><Relationship Id="rId3" Type="http://schemas.openxmlformats.org/officeDocument/2006/relationships/tags" Target="../tags/tag1.xml"/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.sv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4.sv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sv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tags" Target="../tags/tag2.xml"/><Relationship Id="rId2" Type="http://schemas.openxmlformats.org/officeDocument/2006/relationships/image" Target="../media/image4.sv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jpeg"/><Relationship Id="rId2" Type="http://schemas.openxmlformats.org/officeDocument/2006/relationships/tags" Target="../tags/tag3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sv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sv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3"/>
          <p:cNvSpPr/>
          <p:nvPr/>
        </p:nvSpPr>
        <p:spPr>
          <a:xfrm>
            <a:off x="0" y="1532467"/>
            <a:ext cx="12192000" cy="13923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zh-CN" altLang="en-US" sz="7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《暮江吟》</a:t>
            </a:r>
            <a:endParaRPr lang="zh-CN" altLang="en-US" sz="72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1" name="camera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/>
          </p:cNvSpPr>
          <p:nvPr/>
        </p:nvSpPr>
        <p:spPr>
          <a:xfrm>
            <a:off x="960755" y="1275715"/>
            <a:ext cx="7677150" cy="14808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ts val="5065"/>
              </a:lnSpc>
            </a:pPr>
            <a:r>
              <a:rPr lang="en-US" altLang="zh-CN" sz="3200" b="1" noProof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2</a:t>
            </a:r>
            <a:r>
              <a:rPr lang="en-US" altLang="zh-CN" sz="32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.</a:t>
            </a:r>
            <a:r>
              <a:rPr lang="zh-CN" altLang="en-US" sz="32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首句中的一个“铺”字，用得妙在何处</a:t>
            </a:r>
            <a:r>
              <a:rPr lang="zh-CN" altLang="en-US" sz="3200" b="1" noProof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？</a:t>
            </a:r>
            <a:endParaRPr lang="zh-CN" altLang="en-US" sz="2800" b="1" noProof="1">
              <a:solidFill>
                <a:srgbClr val="00865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805305" y="2951480"/>
            <a:ext cx="8544560" cy="144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540"/>
              </a:lnSpc>
            </a:pPr>
            <a:r>
              <a:rPr lang="zh-CN" altLang="en-US" sz="3200" b="1" dirty="0">
                <a:solidFill>
                  <a:srgbClr val="FF7124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斜阳照水，波光闪动，半江碧绿，半江红色，“铺”字形象地表现了太阳的斜射。</a:t>
            </a:r>
            <a:r>
              <a:rPr lang="zh-CN" altLang="en-US" sz="3200" b="1" dirty="0">
                <a:solidFill>
                  <a:srgbClr val="00865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</a:t>
            </a:r>
            <a:endParaRPr lang="zh-CN" altLang="en-US" sz="4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/>
          </p:cNvSpPr>
          <p:nvPr/>
        </p:nvSpPr>
        <p:spPr>
          <a:xfrm>
            <a:off x="960755" y="1276350"/>
            <a:ext cx="9211945" cy="160147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ts val="5065"/>
              </a:lnSpc>
            </a:pPr>
            <a:r>
              <a:rPr lang="zh-CN" altLang="en-US" sz="28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3</a:t>
            </a:r>
            <a:r>
              <a:rPr lang="en-US" altLang="zh-CN" sz="28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.</a:t>
            </a:r>
            <a:r>
              <a:rPr lang="zh-CN" altLang="en-US" sz="28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赏析：“可怜九月初三夜，露似真珠月似弓”这句诗。</a:t>
            </a:r>
            <a:r>
              <a:rPr lang="zh-CN" altLang="zh-CN" sz="2800" b="1" noProof="1">
                <a:solidFill>
                  <a:srgbClr val="00865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　 </a:t>
            </a:r>
            <a:endParaRPr lang="zh-CN" altLang="en-US" sz="2800" b="1" noProof="1">
              <a:solidFill>
                <a:srgbClr val="00865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858010" y="3013075"/>
            <a:ext cx="958913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540"/>
              </a:lnSpc>
            </a:pPr>
            <a:r>
              <a:rPr lang="zh-CN" altLang="en-US" sz="2800" b="1" dirty="0">
                <a:solidFill>
                  <a:srgbClr val="FF7124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诗人在这里把天上地上的两种景象压缩在诗里，通过对“露”和“月”的视觉形象的描写，创造出秋夜一派和谐宁静的意境。</a:t>
            </a:r>
            <a:r>
              <a:rPr lang="zh-CN" altLang="en-US" sz="400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endParaRPr lang="zh-CN" altLang="en-US" sz="4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2"/>
          <p:cNvSpPr>
            <a:spLocks noChangeArrowheads="1"/>
          </p:cNvSpPr>
          <p:nvPr/>
        </p:nvSpPr>
        <p:spPr bwMode="auto">
          <a:xfrm>
            <a:off x="1064895" y="753110"/>
            <a:ext cx="206121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课堂小结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6" name="图片 5" descr="横着 - 2_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9044940" y="530225"/>
            <a:ext cx="2792095" cy="7670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608820" y="530225"/>
            <a:ext cx="20815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明主旨</a:t>
            </a:r>
            <a:endParaRPr lang="zh-CN" altLang="en-US" sz="4000" b="1"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7106" name="Rectangle 2"/>
          <p:cNvSpPr>
            <a:spLocks noGrp="1" noRot="1"/>
          </p:cNvSpPr>
          <p:nvPr/>
        </p:nvSpPr>
        <p:spPr>
          <a:xfrm>
            <a:off x="566738" y="1336675"/>
            <a:ext cx="10209212" cy="1854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ts val="3865"/>
              </a:lnSpc>
            </a:pPr>
            <a:r>
              <a:rPr lang="en-US" altLang="zh-CN" sz="2800" b="1" noProof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1</a:t>
            </a:r>
            <a:r>
              <a:rPr lang="en-US" altLang="zh-CN" sz="28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.</a:t>
            </a:r>
            <a:r>
              <a:rPr lang="zh-CN" altLang="en-US" sz="2800" b="1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这首诗主要写了什么？表达了诗人什么样的思想感情</a:t>
            </a:r>
            <a:r>
              <a:rPr lang="zh-CN" altLang="en-US" sz="2800" b="1" noProof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？</a:t>
            </a:r>
            <a:endParaRPr lang="zh-CN" altLang="en-US" sz="2800" b="1" noProof="1">
              <a:solidFill>
                <a:srgbClr val="00865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903605" y="3007995"/>
            <a:ext cx="9872345" cy="1588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4040"/>
              </a:lnSpc>
            </a:pPr>
            <a:r>
              <a:rPr lang="en-US" altLang="zh-CN" sz="3200" b="1" dirty="0">
                <a:solidFill>
                  <a:srgbClr val="FF7124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kumimoji="1" lang="zh-CN" altLang="en-US" sz="280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描写了深秋时节，从傍晚夕阳斜照到夜幕降临时江上月夜的奇丽景色，</a:t>
            </a:r>
            <a:r>
              <a:rPr lang="zh-CN" altLang="en-US" sz="280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表达了作者热爱自然美景，热爱祖国大好河山的思想感情，同时也抒发了对暮江美景的喜爱之</a:t>
            </a:r>
            <a:r>
              <a:rPr lang="zh-CN" altLang="en-US" sz="2800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情</a:t>
            </a:r>
            <a:r>
              <a:rPr lang="zh-CN" altLang="en-US" sz="2800" noProof="0" dirty="0" smtClean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kumimoji="0" lang="zh-CN" altLang="en-US" sz="2800" baseline="0" noProof="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7106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春风习习"/>
          <p:cNvGrpSpPr/>
          <p:nvPr/>
        </p:nvGrpSpPr>
        <p:grpSpPr>
          <a:xfrm>
            <a:off x="728345" y="563245"/>
            <a:ext cx="2453640" cy="1140970"/>
            <a:chOff x="6766" y="3963"/>
            <a:chExt cx="5669" cy="2871"/>
          </a:xfrm>
        </p:grpSpPr>
        <p:pic>
          <p:nvPicPr>
            <p:cNvPr id="6" name="图片 5" descr="横着 - 2_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66" y="3963"/>
              <a:ext cx="5669" cy="2871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7420" y="4964"/>
              <a:ext cx="3842" cy="139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zh-CN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15695" y="842010"/>
            <a:ext cx="19424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拓展延伸</a:t>
            </a:r>
            <a:endParaRPr lang="zh-CN" altLang="en-US" sz="2800" b="1"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72235" y="2689860"/>
            <a:ext cx="981773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dirty="0"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2800" dirty="0"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古往今来，一轮明月却让无数文人墨客不惜笔墨写了无数关于月亮的古诗，回忆一下，我们以前学过哪些与月亮有关的古诗？读一读，试着去理解和感悟。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70605" y="2678430"/>
            <a:ext cx="624713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600" b="1"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感谢您的观看！</a:t>
            </a:r>
            <a:endParaRPr lang="zh-CN" altLang="zh-CN" sz="6600" b="1"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春风习习"/>
          <p:cNvGrpSpPr/>
          <p:nvPr/>
        </p:nvGrpSpPr>
        <p:grpSpPr>
          <a:xfrm>
            <a:off x="7605395" y="702945"/>
            <a:ext cx="2165350" cy="831237"/>
            <a:chOff x="6766" y="3963"/>
            <a:chExt cx="5669" cy="2997"/>
          </a:xfrm>
        </p:grpSpPr>
        <p:pic>
          <p:nvPicPr>
            <p:cNvPr id="12" name="图片 11" descr="横着 - 2_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66" y="3963"/>
              <a:ext cx="5669" cy="2871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8249" y="4963"/>
              <a:ext cx="2700" cy="1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3000" b="1">
                <a:solidFill>
                  <a:srgbClr val="7DB496"/>
                </a:solidFill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992110" y="834390"/>
            <a:ext cx="16637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知作者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88670" y="1609725"/>
            <a:ext cx="573976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3040"/>
              </a:lnSpc>
            </a:pPr>
            <a:r>
              <a:rPr lang="en-US" altLang="zh-CN" sz="2800" b="1" dirty="0">
                <a:solidFill>
                  <a:srgbClr val="00865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白居易（772年－846年），</a:t>
            </a:r>
            <a:r>
              <a:rPr lang="en-US" altLang="zh-CN" sz="28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字乐天，号香山居士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是唐代伟大的现实主义诗人，唐代三大诗人之一。白居易的诗歌题材广泛，形式多样，语言通俗</a:t>
            </a:r>
            <a:r>
              <a:rPr lang="zh-CN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易懂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，有“诗魔”和“诗王”之称。有《白氏长庆集》传世，代表诗作有《长恨歌》《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钱塘湖春行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》《</a:t>
            </a:r>
            <a:r>
              <a:rPr lang="en-US" altLang="zh-CN" sz="28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琵琶行》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《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忆江南</a:t>
            </a:r>
            <a:r>
              <a:rPr lang="en-US" altLang="zh-CN" sz="28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》</a:t>
            </a:r>
            <a:r>
              <a:rPr lang="en-US" altLang="zh-CN" sz="28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等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en-US" alt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30720" y="1609725"/>
            <a:ext cx="3884930" cy="290322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春风习习"/>
          <p:cNvGrpSpPr/>
          <p:nvPr/>
        </p:nvGrpSpPr>
        <p:grpSpPr>
          <a:xfrm>
            <a:off x="8467725" y="605790"/>
            <a:ext cx="2510155" cy="935990"/>
            <a:chOff x="6747" y="4012"/>
            <a:chExt cx="5669" cy="2871"/>
          </a:xfrm>
        </p:grpSpPr>
        <p:pic>
          <p:nvPicPr>
            <p:cNvPr id="12" name="图片 11" descr="横着 - 2_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47" y="4012"/>
              <a:ext cx="5669" cy="2871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7420" y="4928"/>
              <a:ext cx="3842" cy="16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zh-CN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003665" y="904240"/>
            <a:ext cx="19075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知背景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16965" y="2475230"/>
            <a:ext cx="9047480" cy="190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3540"/>
              </a:lnSpc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这首诗大约是公元822（年长庆二年）白居易在赴杭州任刺史的途中写的。当时朝廷政治昏暗，牛李党争激烈，诗人品尽了朝官的滋味，自求外任。作者离开朝廷后顿感轻松惬意，于是写下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这首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诗。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春风习习"/>
          <p:cNvGrpSpPr/>
          <p:nvPr/>
        </p:nvGrpSpPr>
        <p:grpSpPr>
          <a:xfrm>
            <a:off x="9272905" y="594995"/>
            <a:ext cx="2502535" cy="812165"/>
            <a:chOff x="6747" y="4012"/>
            <a:chExt cx="5669" cy="2871"/>
          </a:xfrm>
        </p:grpSpPr>
        <p:pic>
          <p:nvPicPr>
            <p:cNvPr id="12" name="图片 11" descr="横着 - 2_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47" y="4012"/>
              <a:ext cx="5669" cy="2871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7420" y="4928"/>
              <a:ext cx="3842" cy="19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zh-CN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840595" y="764540"/>
            <a:ext cx="1826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解诗题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48815" y="1640205"/>
            <a:ext cx="3112770" cy="1774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480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暮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微软雅黑" panose="020B0503020204020204" charset="-122"/>
              </a:rPr>
              <a:t>江</a:t>
            </a:r>
            <a:r>
              <a:rPr kumimoji="1" lang="zh-CN" altLang="en-US" sz="480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吟</a:t>
            </a:r>
            <a:endParaRPr kumimoji="1" lang="zh-CN" altLang="en-US" sz="4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4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18835" y="1997710"/>
            <a:ext cx="49847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暮：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傍晚，黄昏的时候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18835" y="2976245"/>
            <a:ext cx="4202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吟：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古代诗歌体裁的一种。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8835" y="3747135"/>
            <a:ext cx="574865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暮江吟：</a:t>
            </a:r>
            <a:r>
              <a:rPr lang="en-US" altLang="en-US" sz="28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黄昏时分在江边所作的诗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，是</a:t>
            </a:r>
            <a:r>
              <a:rPr lang="en-US" altLang="en-US" sz="2800" b="1" dirty="0" err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唐代著名诗人白居易在深秋的傍晚观赏江景时由感而发</a:t>
            </a:r>
            <a:r>
              <a:rPr lang="en-US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en-US" altLang="en-US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7" name="图片 6" descr="u=2628059362,2226282822&amp;fm=26&amp;gp=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0410" y="2976880"/>
            <a:ext cx="4700905" cy="3154680"/>
          </a:xfrm>
          <a:prstGeom prst="rect">
            <a:avLst/>
          </a:prstGeom>
          <a:effectLst>
            <a:softEdge rad="1778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文本框 1"/>
          <p:cNvSpPr txBox="1">
            <a:spLocks noChangeArrowheads="1"/>
          </p:cNvSpPr>
          <p:nvPr/>
        </p:nvSpPr>
        <p:spPr bwMode="auto">
          <a:xfrm>
            <a:off x="567055" y="1782313"/>
            <a:ext cx="597662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ts val="5565"/>
              </a:lnSpc>
            </a:pPr>
            <a:r>
              <a:rPr lang="en-US" altLang="zh-CN" sz="4800" b="1" dirty="0">
                <a:solidFill>
                  <a:srgbClr val="009459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       </a:t>
            </a:r>
            <a:r>
              <a:rPr lang="en-US" altLang="zh-CN" sz="44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暮江吟</a:t>
            </a:r>
            <a:endParaRPr lang="en-US" altLang="zh-CN" sz="4400" b="1" dirty="0" err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ts val="5565"/>
              </a:lnSpc>
            </a:pP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【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唐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】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白居易</a:t>
            </a:r>
            <a:endParaRPr lang="en-US" altLang="zh-CN" sz="3600" b="1" dirty="0">
              <a:solidFill>
                <a:srgbClr val="009459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ts val="4065"/>
              </a:lnSpc>
            </a:pP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一道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残阳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铺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水中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</a:t>
            </a:r>
            <a:endParaRPr lang="en-US" altLang="zh-CN" sz="3600" b="1" dirty="0">
              <a:solidFill>
                <a:srgbClr val="009459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ts val="4065"/>
              </a:lnSpc>
            </a:pP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半江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瑟瑟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半江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红。</a:t>
            </a:r>
            <a:endParaRPr lang="en-US" altLang="zh-CN" sz="3600" b="1" dirty="0">
              <a:solidFill>
                <a:srgbClr val="009459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ts val="4065"/>
              </a:lnSpc>
            </a:pP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可怜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九月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初三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夜，</a:t>
            </a:r>
            <a:endParaRPr lang="en-US" altLang="zh-CN" sz="3600" b="1" dirty="0">
              <a:solidFill>
                <a:srgbClr val="009459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0" hangingPunct="0">
              <a:lnSpc>
                <a:spcPts val="4065"/>
              </a:lnSpc>
            </a:pP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露似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真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珠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月似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/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弓。</a:t>
            </a:r>
            <a:endParaRPr lang="en-US" altLang="zh-CN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3" name="春风习习"/>
          <p:cNvGrpSpPr/>
          <p:nvPr/>
        </p:nvGrpSpPr>
        <p:grpSpPr>
          <a:xfrm>
            <a:off x="8917305" y="581025"/>
            <a:ext cx="2785745" cy="836391"/>
            <a:chOff x="6766" y="3963"/>
            <a:chExt cx="5669" cy="2956"/>
          </a:xfrm>
        </p:grpSpPr>
        <p:pic>
          <p:nvPicPr>
            <p:cNvPr id="12" name="图片 11" descr="横着 - 2_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66" y="3963"/>
              <a:ext cx="5669" cy="2871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7420" y="4964"/>
              <a:ext cx="4220" cy="19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zh-CN" sz="3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汉仪刚艺体-85W" panose="00020600040101010101" charset="-122"/>
                  <a:sym typeface="微软雅黑" panose="020B0503020204020204" charset="-122"/>
                </a:rPr>
                <a:t>品读古诗</a:t>
              </a:r>
              <a:endParaRPr lang="zh-CN" altLang="zh-CN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39217" y="2121610"/>
            <a:ext cx="5474685" cy="14625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微软雅黑" panose="020B0503020204020204" charset="-122"/>
              </a:rPr>
              <a:t>	</a:t>
            </a:r>
            <a:r>
              <a:rPr lang="en-US" alt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微软雅黑" panose="020B0503020204020204" charset="-122"/>
              </a:rPr>
              <a:t>2.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微软雅黑" panose="020B0503020204020204" charset="-122"/>
              </a:rPr>
              <a:t>读一读，找一找，诗中描写了哪些景物？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10404" y="3775695"/>
            <a:ext cx="3190074" cy="1309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夕阳、江水、</a:t>
            </a:r>
            <a:endParaRPr lang="zh-CN" altLang="en-US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露珠、月亮。</a:t>
            </a:r>
            <a:endParaRPr lang="zh-CN" altLang="en-US" sz="3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横着 - 2_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9471025" y="628015"/>
            <a:ext cx="2109470" cy="9283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968230" y="856615"/>
            <a:ext cx="1687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明诗意</a:t>
            </a:r>
            <a:endParaRPr lang="zh-CN" altLang="en-US" sz="3200" b="1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989965" y="584835"/>
            <a:ext cx="5920105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一道残阳铺水中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半江瑟瑟半江红。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63105" y="1657350"/>
            <a:ext cx="49168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残阳：</a:t>
            </a:r>
            <a:r>
              <a:rPr lang="zh-CN" altLang="zh-CN" sz="28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夕阳，将落山的太阳光。</a:t>
            </a:r>
            <a:endParaRPr lang="zh-CN" altLang="zh-CN" sz="280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63105" y="2383155"/>
            <a:ext cx="4841875" cy="543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80"/>
              </a:lnSpc>
              <a:defRPr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铺：</a:t>
            </a:r>
            <a:r>
              <a:rPr lang="zh-CN" altLang="zh-CN" sz="28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铺展，这里是斜照的意思。</a:t>
            </a:r>
            <a:endParaRPr lang="zh-CN" altLang="zh-CN" sz="280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5160" y="5131435"/>
            <a:ext cx="988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诗意：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太阳快要落山了，阳光斜照在江面上，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江水一半呈现红色，一半呈现碧绿色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3017" y="2585085"/>
            <a:ext cx="615553" cy="13144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夕照图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63105" y="3162300"/>
            <a:ext cx="4726305" cy="1086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8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瑟瑟：</a:t>
            </a:r>
            <a:r>
              <a:rPr lang="zh-CN" altLang="zh-CN" sz="2800" dirty="0"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形容未受到残阳照射的江水所呈现的青绿色。</a:t>
            </a:r>
            <a:endParaRPr lang="zh-CN" altLang="zh-CN" sz="2800" dirty="0"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9218" name="Picture 3"/>
          <p:cNvPicPr>
            <a:picLocks noGrp="1"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lum contrast="18000"/>
          </a:blip>
          <a:srcRect/>
          <a:stretch>
            <a:fillRect/>
          </a:stretch>
        </p:blipFill>
        <p:spPr>
          <a:xfrm>
            <a:off x="1212850" y="1786890"/>
            <a:ext cx="5380355" cy="2956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  <p:bldP spid="10" grpId="0"/>
      <p:bldP spid="14" grpId="0"/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895" y="478155"/>
            <a:ext cx="554799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可怜九月初三夜，</a:t>
            </a:r>
            <a:r>
              <a:rPr kumimoji="1" lang="zh-CN" altLang="en-US" sz="280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露似真珠月似弓。</a:t>
            </a:r>
            <a:endParaRPr kumimoji="1" lang="zh-CN" altLang="en-US" sz="400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l"/>
            <a:endParaRPr kumimoji="1" lang="zh-CN" altLang="en-US" sz="400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4" name="图片 3" descr="9AQBX33`8446W`XFI}W`BSP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9970" y="1380490"/>
            <a:ext cx="5243830" cy="212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6766560" y="1246505"/>
            <a:ext cx="5426075" cy="55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80"/>
              </a:lnSpc>
              <a:defRPr/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可怜：</a:t>
            </a:r>
            <a:r>
              <a:rPr lang="zh-CN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可爱。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怜，</a:t>
            </a:r>
            <a:r>
              <a:rPr lang="zh-CN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怜爱，  爱惜。</a:t>
            </a:r>
            <a:endParaRPr lang="zh-CN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66560" y="2030730"/>
            <a:ext cx="49072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九月初三：</a:t>
            </a:r>
            <a:r>
              <a:rPr lang="zh-CN" altLang="zh-CN" sz="28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指农历九月初三的时候。</a:t>
            </a:r>
            <a:endParaRPr lang="zh-CN" altLang="zh-CN" sz="28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2130" y="4834890"/>
            <a:ext cx="820674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诗意：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九月初三的夜晚多么叫人喜爱呀！那露珠如珍珠一样明亮，月亮像弯弓一样挂在天空。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8532" y="2141855"/>
            <a:ext cx="615553" cy="11760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月夜图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36581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lum contrast="6000"/>
          </a:blip>
          <a:srcRect/>
          <a:stretch>
            <a:fillRect/>
          </a:stretch>
        </p:blipFill>
        <p:spPr>
          <a:xfrm>
            <a:off x="1029970" y="2976245"/>
            <a:ext cx="5243830" cy="15830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6766560" y="3100070"/>
            <a:ext cx="51263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真珠：</a:t>
            </a:r>
            <a:r>
              <a:rPr lang="zh-CN" altLang="zh-CN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即珍珠。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67195" y="3848735"/>
            <a:ext cx="4799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月似弓：</a:t>
            </a:r>
            <a:r>
              <a:rPr lang="zh-CN" altLang="zh-CN" sz="2800" b="1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月弯如弓。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99300" y="5297805"/>
            <a:ext cx="1885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（比喻）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6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6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6" grpId="0"/>
      <p:bldP spid="10" grpId="0"/>
      <p:bldP spid="11" grpId="0"/>
      <p:bldP spid="1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87984" y="996614"/>
            <a:ext cx="1693438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zh-CN" sz="3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汉仪刚艺体-85W" panose="00020600040101010101" charset="-122"/>
              <a:sym typeface="微软雅黑" panose="020B0503020204020204" charset="-122"/>
            </a:endParaRPr>
          </a:p>
        </p:txBody>
      </p:sp>
      <p:grpSp>
        <p:nvGrpSpPr>
          <p:cNvPr id="7" name="春风习习"/>
          <p:cNvGrpSpPr/>
          <p:nvPr/>
        </p:nvGrpSpPr>
        <p:grpSpPr>
          <a:xfrm>
            <a:off x="9523095" y="237489"/>
            <a:ext cx="2471420" cy="1108899"/>
            <a:chOff x="6766" y="3963"/>
            <a:chExt cx="5669" cy="2871"/>
          </a:xfrm>
        </p:grpSpPr>
        <p:pic>
          <p:nvPicPr>
            <p:cNvPr id="12" name="图片 11" descr="横着 - 2_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66" y="3963"/>
              <a:ext cx="5669" cy="2871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7420" y="4964"/>
              <a:ext cx="3842" cy="1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zh-CN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9808209" y="624307"/>
            <a:ext cx="1674933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0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rPr>
              <a:t>析古诗</a:t>
            </a:r>
            <a:endParaRPr lang="zh-CN" altLang="zh-CN" sz="30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汉仪刚艺体-85W" panose="00020600040101010101" charset="-122"/>
              <a:sym typeface="微软雅黑" panose="020B0503020204020204" charset="-122"/>
            </a:endParaRPr>
          </a:p>
        </p:txBody>
      </p:sp>
      <p:sp>
        <p:nvSpPr>
          <p:cNvPr id="12293" name="文本框 12292"/>
          <p:cNvSpPr txBox="1">
            <a:spLocks noChangeArrowheads="1"/>
          </p:cNvSpPr>
          <p:nvPr/>
        </p:nvSpPr>
        <p:spPr bwMode="auto">
          <a:xfrm>
            <a:off x="1222375" y="1805305"/>
            <a:ext cx="9759315" cy="282575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4265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zh-CN" sz="280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《暮江吟》是白居易“杂律诗”中的一首。全诗构思妙绝之处，在于摄取了两幅幽美的自然界的画面，加以组接。一幅是夕阳西沉、晚霞映江的绚丽景象，一幅是弯月初升，露珠晶莹的朦胧夜色。表达了诗人热爱自然、热爱祖国江河的感情。</a:t>
            </a:r>
            <a:endParaRPr lang="zh-CN" altLang="zh-CN" sz="280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春风习习"/>
          <p:cNvGrpSpPr/>
          <p:nvPr/>
        </p:nvGrpSpPr>
        <p:grpSpPr>
          <a:xfrm>
            <a:off x="8917305" y="581025"/>
            <a:ext cx="2785745" cy="836391"/>
            <a:chOff x="6766" y="3963"/>
            <a:chExt cx="5669" cy="2956"/>
          </a:xfrm>
        </p:grpSpPr>
        <p:pic>
          <p:nvPicPr>
            <p:cNvPr id="12" name="图片 11" descr="横着 - 2_3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6766" y="3963"/>
              <a:ext cx="5669" cy="2871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7420" y="4964"/>
              <a:ext cx="3842" cy="19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zh-CN" sz="3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汉仪刚艺体-85W" panose="0002060004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431020" y="580390"/>
            <a:ext cx="20707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悟诗情</a:t>
            </a:r>
            <a:endParaRPr lang="zh-CN" altLang="en-US" sz="3600" b="1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7106" name="Rectangle 2"/>
          <p:cNvSpPr>
            <a:spLocks noGrp="1" noRot="1" noChangeArrowheads="1"/>
          </p:cNvSpPr>
          <p:nvPr/>
        </p:nvSpPr>
        <p:spPr>
          <a:xfrm>
            <a:off x="898525" y="1525905"/>
            <a:ext cx="9567862" cy="11791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ts val="4165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1.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试着赏析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一道残阳铺水中，半江瑟瑟半江红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</a:t>
            </a:r>
            <a:r>
              <a:rPr lang="zh-CN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个句子。</a:t>
            </a:r>
            <a:endParaRPr lang="zh-CN" altLang="zh-CN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181258" y="3007993"/>
            <a:ext cx="9285129" cy="127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575"/>
              </a:lnSpc>
            </a:pPr>
            <a:r>
              <a:rPr lang="zh-CN" altLang="en-US" sz="2800" b="1" dirty="0">
                <a:solidFill>
                  <a:srgbClr val="FF7124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诗人抓住了傍晚夕阳斜射下的江面上呈现出的两种不同的颜色，表现出江面微波粼粼、光色瞬息变化的绚烂景象。</a:t>
            </a:r>
            <a:endParaRPr lang="zh-CN" altLang="en-US" sz="280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7106" grpId="0"/>
      <p:bldP spid="9" grpId="0" bldLvl="0" build="allAtOnce"/>
    </p:bldLst>
  </p:timing>
</p:sld>
</file>

<file path=ppt/tags/tag1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597728174246_1_1"/>
</p:tagLst>
</file>

<file path=ppt/tags/tag2.xml><?xml version="1.0" encoding="utf-8"?>
<p:tagLst xmlns:p="http://schemas.openxmlformats.org/presentationml/2006/main">
  <p:tag name="KSO_WM_UNIT_PLACING_PICTURE_USER_VIEWPORT" val="{&quot;height&quot;:7657.4992125984254,&quot;width&quot;:10545}"/>
</p:tagLst>
</file>

<file path=ppt/tags/tag3.xml><?xml version="1.0" encoding="utf-8"?>
<p:tagLst xmlns:p="http://schemas.openxmlformats.org/presentationml/2006/main">
  <p:tag name="KSO_WM_UNIT_PLACING_PICTURE_USER_VIEWPORT" val="{&quot;height&quot;:4800,&quot;width&quot;:14400}"/>
</p:tagLst>
</file>

<file path=ppt/tags/tag4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1169</Words>
  <Application>WPS 演示</Application>
  <PresentationFormat>自定义</PresentationFormat>
  <Paragraphs>99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楷体</vt:lpstr>
      <vt:lpstr>Calibri Light</vt:lpstr>
      <vt:lpstr>微软雅黑</vt:lpstr>
      <vt:lpstr>汉仪刚艺体-85W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183</cp:revision>
  <dcterms:created xsi:type="dcterms:W3CDTF">2019-06-19T02:08:00Z</dcterms:created>
  <dcterms:modified xsi:type="dcterms:W3CDTF">2023-10-22T07:23:15Z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C2F59E46F2FB4526AE6090E1AFC824E7_12</vt:lpwstr>
  </property>
</Properties>
</file>