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32" r:id="rId3"/>
    <p:sldId id="412" r:id="rId4"/>
    <p:sldId id="426" r:id="rId5"/>
    <p:sldId id="416" r:id="rId6"/>
    <p:sldId id="417" r:id="rId7"/>
    <p:sldId id="429" r:id="rId8"/>
    <p:sldId id="415" r:id="rId9"/>
    <p:sldId id="418" r:id="rId10"/>
    <p:sldId id="430" r:id="rId11"/>
    <p:sldId id="419" r:id="rId12"/>
    <p:sldId id="423" r:id="rId13"/>
    <p:sldId id="428" r:id="rId14"/>
    <p:sldId id="431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75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tags" Target="../tags/tag62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2.png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>
            <a:alphaModFix amt="5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4.xml"/><Relationship Id="rId2" Type="http://schemas.openxmlformats.org/officeDocument/2006/relationships/image" Target="../media/image8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3093" y="1284081"/>
            <a:ext cx="4418598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9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  梅</a:t>
            </a:r>
            <a:endParaRPr lang="zh-CN" altLang="en-US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945" y="132245"/>
            <a:ext cx="247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小组讨论：</a:t>
            </a:r>
            <a:endParaRPr lang="zh-CN" altLang="en-US" sz="3600">
              <a:solidFill>
                <a:srgbClr val="FF669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06491" y="1269112"/>
            <a:ext cx="8641356" cy="18120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6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36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雪梅</a:t>
            </a:r>
            <a:r>
              <a:rPr lang="en-US" altLang="zh-CN" sz="36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36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这首诗运用什么</a:t>
            </a:r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写作手法</a:t>
            </a:r>
            <a:r>
              <a:rPr lang="zh-CN" altLang="en-US" sz="3600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  <a:sym typeface="+mn-ea"/>
              </a:rPr>
              <a:t>？告诉我们什么道理？在生活和学习中我们应该怎么做？</a:t>
            </a:r>
            <a:endParaRPr lang="zh-CN" altLang="en-US" sz="3600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圆角矩形 4"/>
          <p:cNvSpPr/>
          <p:nvPr/>
        </p:nvSpPr>
        <p:spPr>
          <a:xfrm>
            <a:off x="1675460" y="3399183"/>
            <a:ext cx="8363061" cy="2189705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/>
            <a:r>
              <a:rPr lang="zh-CN" altLang="en-US" sz="3200">
                <a:solidFill>
                  <a:srgbClr val="FF6699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运用借物喻理的写作手法，诗人借梅和雪各自的优点，同时反衬各自的不足，告诉我们凡事各有长短的道理，我们应取长补短，才能相得益彰。</a:t>
            </a:r>
            <a:endParaRPr lang="zh-CN" altLang="en-US" sz="3200">
              <a:solidFill>
                <a:srgbClr val="FF6699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  <a:p>
            <a:pPr algn="l"/>
            <a:endParaRPr lang="zh-CN" altLang="en-US" sz="2000">
              <a:solidFill>
                <a:srgbClr val="FF669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99540" y="1745471"/>
            <a:ext cx="8599833" cy="2329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/>
              <a:t>                                                              </a:t>
            </a:r>
            <a:r>
              <a:rPr lang="zh-CN" altLang="en-US" sz="2800" dirty="0"/>
              <a:t>雪梅（其二）</a:t>
            </a:r>
            <a:endParaRPr lang="en-US" altLang="zh-CN" sz="2800" dirty="0"/>
          </a:p>
          <a:p>
            <a:r>
              <a:rPr lang="zh-CN" altLang="en-US" sz="2800" dirty="0"/>
              <a:t>                  </a:t>
            </a:r>
            <a:endParaRPr lang="en-US" altLang="zh-CN" sz="2800" dirty="0"/>
          </a:p>
          <a:p>
            <a:r>
              <a:rPr lang="en-US" altLang="zh-CN" sz="2800" dirty="0"/>
              <a:t>                     </a:t>
            </a:r>
            <a:r>
              <a:rPr lang="zh-CN" altLang="en-US" sz="2800" dirty="0"/>
              <a:t>有梅无雪不精神，有雪无诗俗了人。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en-US" altLang="zh-CN" sz="2800" dirty="0"/>
              <a:t>                     </a:t>
            </a:r>
            <a:r>
              <a:rPr lang="zh-CN" altLang="en-US" sz="2800" dirty="0"/>
              <a:t>日暮诗成天又雪，与梅并作十分春。</a:t>
            </a:r>
            <a:endParaRPr lang="zh-CN" altLang="en-US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0889" y="4222390"/>
            <a:ext cx="3944130" cy="26356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6"/>
          <p:cNvSpPr txBox="1"/>
          <p:nvPr/>
        </p:nvSpPr>
        <p:spPr>
          <a:xfrm>
            <a:off x="641985" y="405765"/>
            <a:ext cx="227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  <a:latin typeface="Sitka Heading" panose="02000505000000020004" pitchFamily="2" charset="0"/>
              </a:rPr>
              <a:t>拓展延伸</a:t>
            </a:r>
            <a:endParaRPr lang="zh-CN" altLang="en-US" sz="3600">
              <a:solidFill>
                <a:srgbClr val="FF6699"/>
              </a:solidFill>
              <a:latin typeface="Sitka Heading" panose="02000505000000020004" pitchFamily="2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0053" y="754297"/>
            <a:ext cx="3127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课堂练习</a:t>
            </a:r>
            <a:endParaRPr lang="zh-CN" altLang="en-US" sz="3600">
              <a:solidFill>
                <a:srgbClr val="FF6699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2042" y="1859582"/>
            <a:ext cx="8736662" cy="3244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/>
              <a:t>1.</a:t>
            </a:r>
            <a:r>
              <a:rPr lang="zh-CN" altLang="en-US" sz="2800" dirty="0"/>
              <a:t>背诵古诗</a:t>
            </a:r>
            <a:r>
              <a:rPr lang="en-US" altLang="zh-CN" sz="2800" dirty="0"/>
              <a:t>《</a:t>
            </a:r>
            <a:r>
              <a:rPr lang="zh-CN" altLang="en-US" sz="2800" dirty="0"/>
              <a:t>雪梅</a:t>
            </a:r>
            <a:r>
              <a:rPr lang="en-US" altLang="zh-CN" sz="2800" dirty="0"/>
              <a:t>》</a:t>
            </a:r>
            <a:endParaRPr lang="en-US" altLang="zh-CN" sz="2800" dirty="0"/>
          </a:p>
          <a:p>
            <a:pPr fontAlgn="auto">
              <a:lnSpc>
                <a:spcPct val="150000"/>
              </a:lnSpc>
            </a:pPr>
            <a:r>
              <a:rPr lang="en-US" altLang="zh-CN" sz="2800" dirty="0"/>
              <a:t>2. </a:t>
            </a:r>
            <a:r>
              <a:rPr lang="zh-CN" altLang="en-US" sz="2800" dirty="0"/>
              <a:t>学习这首古诗，我们知道了梅和雪的长处分别是（      ）和 （      ）。</a:t>
            </a:r>
            <a:endParaRPr lang="en-US" altLang="zh-CN" sz="2800" dirty="0"/>
          </a:p>
          <a:p>
            <a:pPr fontAlgn="auto">
              <a:lnSpc>
                <a:spcPct val="150000"/>
              </a:lnSpc>
            </a:pPr>
            <a:r>
              <a:rPr lang="en-US" altLang="zh-CN" sz="2800" dirty="0"/>
              <a:t>3. </a:t>
            </a:r>
            <a:r>
              <a:rPr lang="zh-CN" altLang="en-US" sz="2800" dirty="0"/>
              <a:t>梅雪争春，两者各有长处，不分上下的句子是：</a:t>
            </a:r>
            <a:endParaRPr lang="en-US" altLang="zh-CN" sz="2800" dirty="0"/>
          </a:p>
          <a:p>
            <a:pPr fontAlgn="auto">
              <a:lnSpc>
                <a:spcPct val="150000"/>
              </a:lnSpc>
            </a:pPr>
            <a:endParaRPr lang="zh-CN" altLang="en-US" sz="2800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510747" y="4919871"/>
            <a:ext cx="819978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0053" y="754297"/>
            <a:ext cx="3127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作业布置</a:t>
            </a:r>
            <a:endParaRPr lang="zh-CN" altLang="en-US" sz="3600">
              <a:solidFill>
                <a:srgbClr val="FF6699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66437" y="2295285"/>
            <a:ext cx="8736662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/>
              <a:t>1. </a:t>
            </a:r>
            <a:r>
              <a:rPr lang="zh-CN" altLang="en-US" sz="2800" dirty="0"/>
              <a:t>正确默写古诗</a:t>
            </a:r>
            <a:r>
              <a:rPr lang="en-US" altLang="zh-CN" sz="2800" dirty="0"/>
              <a:t>《</a:t>
            </a:r>
            <a:r>
              <a:rPr lang="zh-CN" altLang="en-US" sz="2800" dirty="0"/>
              <a:t>雪梅</a:t>
            </a:r>
            <a:r>
              <a:rPr lang="en-US" altLang="zh-CN" sz="2800" dirty="0"/>
              <a:t>》</a:t>
            </a:r>
            <a:endParaRPr lang="en-US" altLang="zh-CN" sz="2800" dirty="0"/>
          </a:p>
          <a:p>
            <a:pPr fontAlgn="auto">
              <a:lnSpc>
                <a:spcPct val="150000"/>
              </a:lnSpc>
            </a:pPr>
            <a:r>
              <a:rPr lang="en-US" altLang="zh-CN" sz="2800" dirty="0"/>
              <a:t>2. </a:t>
            </a:r>
            <a:r>
              <a:rPr lang="zh-CN" altLang="en-US" sz="2800" dirty="0"/>
              <a:t>收集有关描写雪和梅的古诗，写在读书笔记本上</a:t>
            </a:r>
            <a:endParaRPr lang="zh-CN" altLang="en-US" sz="2800" dirty="0"/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963400" y="11963400"/>
            <a:ext cx="355600" cy="2540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5401" y="542776"/>
            <a:ext cx="2701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6699"/>
                </a:solidFill>
              </a:rPr>
              <a:t>作者简介</a:t>
            </a:r>
            <a:endParaRPr lang="zh-CN" altLang="en-US" sz="3600" dirty="0">
              <a:solidFill>
                <a:srgbClr val="FF6699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46215" y="1819480"/>
            <a:ext cx="4712335" cy="2959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C00000"/>
                </a:solidFill>
              </a:rPr>
              <a:t>卢钺</a:t>
            </a:r>
            <a:r>
              <a:rPr lang="zh-CN" altLang="en-US" sz="3200" dirty="0"/>
              <a:t>，字威节，一作威仲，自称卢梅坡，</a:t>
            </a:r>
            <a:r>
              <a:rPr lang="zh-CN" altLang="en-US" sz="3200" dirty="0">
                <a:solidFill>
                  <a:srgbClr val="C00000"/>
                </a:solidFill>
              </a:rPr>
              <a:t>宋代</a:t>
            </a:r>
            <a:r>
              <a:rPr lang="zh-CN" altLang="en-US" sz="3200" dirty="0"/>
              <a:t>诗人。留世作品不多，以两首</a:t>
            </a:r>
            <a:r>
              <a:rPr lang="zh-CN" altLang="en-US" sz="3200" dirty="0">
                <a:solidFill>
                  <a:srgbClr val="C00000"/>
                </a:solidFill>
              </a:rPr>
              <a:t>《雪梅》</a:t>
            </a:r>
            <a:r>
              <a:rPr lang="zh-CN" altLang="en-US" sz="3200" dirty="0"/>
              <a:t>留名千古。</a:t>
            </a:r>
            <a:endParaRPr lang="zh-CN" altLang="en-US" sz="3200" dirty="0"/>
          </a:p>
        </p:txBody>
      </p:sp>
      <p:pic>
        <p:nvPicPr>
          <p:cNvPr id="4" name="图片 3" descr="a882850e35d340128d944f5e190306f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86" y="1771456"/>
            <a:ext cx="5313210" cy="352858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41985" y="367665"/>
            <a:ext cx="2272665" cy="651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6699"/>
                </a:solidFill>
                <a:latin typeface="Sitka Heading" panose="02000505000000020004" pitchFamily="2" charset="0"/>
              </a:rPr>
              <a:t>学习目标</a:t>
            </a:r>
            <a:endParaRPr lang="zh-CN" altLang="en-US" sz="3600" dirty="0">
              <a:solidFill>
                <a:srgbClr val="FF6699"/>
              </a:solidFill>
              <a:latin typeface="Sitka Heading" panose="02000505000000020004" pitchFamily="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62076" y="1733549"/>
            <a:ext cx="10149840" cy="2955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会写“降、费”等</a:t>
            </a: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个生字，掌握多音字“降”。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2.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正确、有感情地朗读古诗，背诵古诗。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 </a:t>
            </a: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结合注释理解诗句大意，体会凡事各有长短，应取长补短的道理。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2082224" y="2353310"/>
            <a:ext cx="1031240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降</a:t>
            </a:r>
            <a:endParaRPr lang="zh-CN" altLang="en-US" sz="6600" b="1" err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5481066" y="2304077"/>
            <a:ext cx="1016020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须</a:t>
            </a:r>
            <a:endParaRPr lang="zh-CN" altLang="en-US" sz="6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7146232" y="2307174"/>
            <a:ext cx="93402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逊</a:t>
            </a:r>
            <a:endParaRPr lang="zh-CN" altLang="en-US" sz="6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03" name="组合 7"/>
          <p:cNvGrpSpPr/>
          <p:nvPr/>
        </p:nvGrpSpPr>
        <p:grpSpPr>
          <a:xfrm>
            <a:off x="5438962" y="2365827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2042522" y="2360102"/>
            <a:ext cx="1029163" cy="1085656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" name="组合 7"/>
          <p:cNvGrpSpPr/>
          <p:nvPr/>
        </p:nvGrpSpPr>
        <p:grpSpPr>
          <a:xfrm>
            <a:off x="8729925" y="2371945"/>
            <a:ext cx="1029990" cy="1086515"/>
            <a:chOff x="2437" y="2032"/>
            <a:chExt cx="1245" cy="1265"/>
          </a:xfrm>
        </p:grpSpPr>
        <p:sp>
          <p:nvSpPr>
            <p:cNvPr id="1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11" name="直接连接符 4"/>
            <p:cNvCxnSpPr/>
            <p:nvPr/>
          </p:nvCxnSpPr>
          <p:spPr>
            <a:xfrm>
              <a:off x="2437" y="2655"/>
              <a:ext cx="1245" cy="0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3" name="文本框 64"/>
          <p:cNvSpPr txBox="1"/>
          <p:nvPr/>
        </p:nvSpPr>
        <p:spPr>
          <a:xfrm>
            <a:off x="8726765" y="2274180"/>
            <a:ext cx="9635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输</a:t>
            </a:r>
            <a:endParaRPr lang="zh-CN" altLang="en-US" sz="6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1200" y="1676133"/>
            <a:ext cx="1227514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3200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  <a:sym typeface="+mn-ea"/>
              </a:rPr>
              <a:t>xi</a:t>
            </a:r>
            <a:r>
              <a:rPr lang="en-US" altLang="en-US" sz="3200">
                <a:latin typeface="Sitka Heading" panose="02000505000000020004" pitchFamily="2" charset="0"/>
                <a:ea typeface="黑体" panose="02010609060101010101" charset="-122"/>
                <a:cs typeface="Vijaya" panose="020B0604020202020204" charset="0"/>
                <a:sym typeface="+mn-ea"/>
              </a:rPr>
              <a:t>á</a:t>
            </a:r>
            <a:r>
              <a:rPr lang="en-US" altLang="en-US" sz="3200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  <a:sym typeface="+mn-ea"/>
              </a:rPr>
              <a:t>n</a:t>
            </a:r>
            <a:r>
              <a:rPr lang="en-US" altLang="en-US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g</a:t>
            </a:r>
            <a:endParaRPr lang="en-US" altLang="en-US" sz="3200" err="1">
              <a:latin typeface="Sitka Heading" panose="02000505000000020004" pitchFamily="2" charset="0"/>
              <a:ea typeface="微软雅黑" panose="020B0503020204020204" pitchFamily="34" charset="-122"/>
              <a:cs typeface="Vijaya" panose="020B060402020202020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01697" y="1666272"/>
            <a:ext cx="857368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x</a:t>
            </a:r>
            <a:r>
              <a:rPr lang="en-US" altLang="en-US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ū</a:t>
            </a:r>
            <a:endParaRPr lang="en-US" altLang="en-US" sz="3200">
              <a:latin typeface="Sitka Heading" panose="02000505000000020004" pitchFamily="2" charset="0"/>
              <a:ea typeface="微软雅黑" panose="020B0503020204020204" pitchFamily="34" charset="-122"/>
              <a:cs typeface="Vijaya" panose="020B060402020202020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02547" y="1672732"/>
            <a:ext cx="857368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shū</a:t>
            </a:r>
            <a:endParaRPr lang="en-US" altLang="en-US" sz="3200" err="1">
              <a:latin typeface="Sitka Heading" panose="02000505000000020004" pitchFamily="2" charset="0"/>
              <a:ea typeface="微软雅黑" panose="020B0503020204020204" pitchFamily="34" charset="-122"/>
              <a:cs typeface="Vijaya" panose="020B06040202020202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2725" y="224790"/>
            <a:ext cx="247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我会写</a:t>
            </a:r>
            <a:endParaRPr lang="zh-CN" altLang="en-US" sz="3600">
              <a:solidFill>
                <a:srgbClr val="FF6699"/>
              </a:solidFill>
            </a:endParaRPr>
          </a:p>
        </p:txBody>
      </p:sp>
      <p:grpSp>
        <p:nvGrpSpPr>
          <p:cNvPr id="5" name="组合 7"/>
          <p:cNvGrpSpPr/>
          <p:nvPr/>
        </p:nvGrpSpPr>
        <p:grpSpPr>
          <a:xfrm>
            <a:off x="7105909" y="2370041"/>
            <a:ext cx="1029990" cy="1086515"/>
            <a:chOff x="2437" y="2032"/>
            <a:chExt cx="1245" cy="1265"/>
          </a:xfrm>
        </p:grpSpPr>
        <p:sp>
          <p:nvSpPr>
            <p:cNvPr id="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7" name="直接连接符 4"/>
            <p:cNvCxnSpPr/>
            <p:nvPr/>
          </p:nvCxnSpPr>
          <p:spPr>
            <a:xfrm>
              <a:off x="2437" y="2655"/>
              <a:ext cx="1245" cy="0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9" name="矩形 8"/>
          <p:cNvSpPr/>
          <p:nvPr/>
        </p:nvSpPr>
        <p:spPr>
          <a:xfrm>
            <a:off x="7199795" y="1657462"/>
            <a:ext cx="936104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xùn</a:t>
            </a:r>
            <a:endParaRPr lang="en-US" altLang="en-US" sz="3200">
              <a:latin typeface="Sitka Heading" panose="02000505000000020004" pitchFamily="2" charset="0"/>
              <a:ea typeface="微软雅黑" panose="020B0503020204020204" pitchFamily="34" charset="-122"/>
              <a:cs typeface="Vijaya" panose="020B060402020202020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68450" y="5410194"/>
            <a:ext cx="2717800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err="1">
                <a:solidFill>
                  <a:schemeClr val="accent1">
                    <a:lumMod val="75000"/>
                  </a:schemeClr>
                </a:solidFill>
                <a:latin typeface="Sitka Banner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ji</a:t>
            </a:r>
            <a:r>
              <a:rPr lang="en-US" altLang="zh-CN" sz="3200" err="1">
                <a:solidFill>
                  <a:schemeClr val="accent1">
                    <a:lumMod val="75000"/>
                  </a:schemeClr>
                </a:solidFill>
                <a:latin typeface="Sitka Banner" panose="02000505000000020004" pitchFamily="2" charset="0"/>
                <a:ea typeface="黑体" panose="02010609060101010101" charset="-122"/>
                <a:cs typeface="Vijaya" panose="020B0604020202020204" charset="0"/>
              </a:rPr>
              <a:t>à</a:t>
            </a:r>
            <a:r>
              <a:rPr lang="en-US" altLang="zh-CN" sz="3200" err="1">
                <a:solidFill>
                  <a:schemeClr val="accent1">
                    <a:lumMod val="75000"/>
                  </a:schemeClr>
                </a:solidFill>
                <a:latin typeface="Sitka Banner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ng  </a:t>
            </a: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（下降）</a:t>
            </a:r>
            <a:r>
              <a:rPr lang="en-US" altLang="zh-CN" sz="3200">
                <a:solidFill>
                  <a:schemeClr val="accent1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 </a:t>
            </a:r>
            <a:endParaRPr lang="en-US" altLang="zh-CN" sz="3200">
              <a:solidFill>
                <a:schemeClr val="accent1">
                  <a:lumMod val="7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1203048" y="4923183"/>
            <a:ext cx="338598" cy="974087"/>
          </a:xfrm>
          <a:prstGeom prst="leftBrace">
            <a:avLst>
              <a:gd name="adj1" fmla="val 46157"/>
              <a:gd name="adj2" fmla="val 52811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10723" y="4743182"/>
            <a:ext cx="2632652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3200" err="1">
                <a:solidFill>
                  <a:schemeClr val="accent1">
                    <a:lumMod val="75000"/>
                  </a:schemeClr>
                </a:solidFill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  <a:sym typeface="+mn-ea"/>
              </a:rPr>
              <a:t>xi</a:t>
            </a:r>
            <a:r>
              <a:rPr lang="en-US" altLang="en-US" sz="3200" err="1">
                <a:solidFill>
                  <a:schemeClr val="accent1">
                    <a:lumMod val="75000"/>
                  </a:schemeClr>
                </a:solidFill>
                <a:latin typeface="Sitka Heading" panose="02000505000000020004" pitchFamily="2" charset="0"/>
                <a:ea typeface="黑体" panose="02010609060101010101" charset="-122"/>
                <a:cs typeface="Vijaya" panose="020B0604020202020204" charset="0"/>
                <a:sym typeface="+mn-ea"/>
              </a:rPr>
              <a:t>á</a:t>
            </a:r>
            <a:r>
              <a:rPr lang="en-US" altLang="en-US" sz="3200" err="1">
                <a:solidFill>
                  <a:schemeClr val="accent1">
                    <a:lumMod val="75000"/>
                  </a:schemeClr>
                </a:solidFill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  <a:sym typeface="+mn-ea"/>
              </a:rPr>
              <a:t>n</a:t>
            </a:r>
            <a:r>
              <a:rPr lang="en-US" altLang="en-US" sz="3200" err="1">
                <a:solidFill>
                  <a:schemeClr val="accent1">
                    <a:lumMod val="75000"/>
                  </a:schemeClr>
                </a:solidFill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g </a:t>
            </a:r>
            <a:r>
              <a:rPr lang="zh-CN" altLang="en-US" sz="3200">
                <a:solidFill>
                  <a:schemeClr val="accent1">
                    <a:lumMod val="7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（投降）</a:t>
            </a:r>
            <a:endParaRPr lang="en-US" altLang="en-US" sz="3200" err="1">
              <a:solidFill>
                <a:schemeClr val="accent1">
                  <a:lumMod val="7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9521" y="1666272"/>
            <a:ext cx="731929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3200" err="1">
                <a:latin typeface="Sitka Heading" panose="02000505000000020004" pitchFamily="2" charset="0"/>
                <a:ea typeface="微软雅黑" panose="020B0503020204020204" pitchFamily="34" charset="-122"/>
                <a:cs typeface="Vijaya" panose="020B0604020202020204" charset="0"/>
              </a:rPr>
              <a:t>fèi</a:t>
            </a:r>
            <a:endParaRPr lang="en-US" altLang="en-US" sz="3200" err="1">
              <a:latin typeface="Sitka Heading" panose="02000505000000020004" pitchFamily="2" charset="0"/>
              <a:ea typeface="微软雅黑" panose="020B0503020204020204" pitchFamily="34" charset="-122"/>
              <a:cs typeface="Vijaya" panose="020B0604020202020204" charset="0"/>
            </a:endParaRPr>
          </a:p>
        </p:txBody>
      </p:sp>
      <p:sp>
        <p:nvSpPr>
          <p:cNvPr id="18" name="文本框 64"/>
          <p:cNvSpPr txBox="1"/>
          <p:nvPr/>
        </p:nvSpPr>
        <p:spPr>
          <a:xfrm>
            <a:off x="3762224" y="2323899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费</a:t>
            </a:r>
            <a:endParaRPr lang="zh-CN" altLang="en-US" sz="6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3697493" y="2363785"/>
            <a:ext cx="1029163" cy="1085656"/>
            <a:chOff x="2437" y="2032"/>
            <a:chExt cx="1244" cy="1264"/>
          </a:xfrm>
        </p:grpSpPr>
        <p:sp>
          <p:nvSpPr>
            <p:cNvPr id="2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cxnSp>
          <p:nvCxnSpPr>
            <p:cNvPr id="2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ysClr val="windowText" lastClr="000000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25" name="矩形 24"/>
          <p:cNvSpPr/>
          <p:nvPr/>
        </p:nvSpPr>
        <p:spPr>
          <a:xfrm>
            <a:off x="1628781" y="3609707"/>
            <a:ext cx="1695444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（投降）（降服）</a:t>
            </a:r>
            <a:endParaRPr lang="en-US" altLang="en-US" sz="3200" err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14706" y="3609707"/>
            <a:ext cx="1695444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（浪费）（消费）</a:t>
            </a:r>
            <a:endParaRPr lang="en-US" altLang="en-US" sz="3200" err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57781" y="3600182"/>
            <a:ext cx="1695444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（必须）（胡须）</a:t>
            </a:r>
            <a:endParaRPr lang="en-US" altLang="en-US" sz="3200" err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24656" y="3590657"/>
            <a:ext cx="1695444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（逊色）（谦逊）</a:t>
            </a:r>
            <a:endParaRPr lang="en-US" altLang="en-US" sz="3200" err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62956" y="3600182"/>
            <a:ext cx="1695444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Vijaya" panose="020B0604020202020204" charset="0"/>
              </a:rPr>
              <a:t>（认输）（输送）</a:t>
            </a:r>
            <a:endParaRPr lang="en-US" altLang="en-US" sz="3200" err="1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Vijaya" panose="020B0604020202020204" charset="0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8" grpId="0"/>
      <p:bldP spid="13" grpId="0"/>
      <p:bldP spid="14" grpId="0"/>
      <p:bldP spid="15" grpId="0" animBg="1"/>
      <p:bldP spid="16" grpId="0"/>
      <p:bldP spid="18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alphaModFix amt="83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4339" y="566530"/>
            <a:ext cx="9485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自学提示一：  </a:t>
            </a:r>
            <a:endParaRPr lang="en-US" altLang="zh-CN" sz="3600">
              <a:solidFill>
                <a:srgbClr val="FF6699"/>
              </a:solidFill>
            </a:endParaRPr>
          </a:p>
          <a:p>
            <a:r>
              <a:rPr lang="en-US" altLang="zh-CN" sz="2400"/>
              <a:t>                        </a:t>
            </a:r>
            <a:endParaRPr lang="zh-CN" altLang="en-US" sz="2800"/>
          </a:p>
        </p:txBody>
      </p:sp>
      <p:sp>
        <p:nvSpPr>
          <p:cNvPr id="5" name="文本框 6"/>
          <p:cNvSpPr txBox="1"/>
          <p:nvPr/>
        </p:nvSpPr>
        <p:spPr>
          <a:xfrm>
            <a:off x="1983973" y="2184487"/>
            <a:ext cx="9028583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sz="3600" b="1">
                <a:latin typeface="华文中宋" panose="02010600040101010101" pitchFamily="2" charset="-122"/>
                <a:ea typeface="华文中宋" panose="02010600040101010101" pitchFamily="2" charset="-122"/>
              </a:rPr>
              <a:t>有感情地朗读古诗，尝试划分古诗节奏</a:t>
            </a:r>
            <a:endParaRPr lang="en-US" altLang="zh-CN" sz="3600" b="1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3600" b="1">
                <a:latin typeface="华文中宋" panose="02010600040101010101" pitchFamily="2" charset="-122"/>
                <a:ea typeface="华文中宋" panose="02010600040101010101" pitchFamily="2" charset="-122"/>
              </a:rPr>
              <a:t>                  </a:t>
            </a:r>
            <a:endParaRPr lang="en-US" altLang="zh-CN" sz="3600" b="1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3600" b="1">
                <a:latin typeface="华文中宋" panose="02010600040101010101" pitchFamily="2" charset="-122"/>
                <a:ea typeface="华文中宋" panose="02010600040101010101" pitchFamily="2" charset="-122"/>
              </a:rPr>
              <a:t>2. </a:t>
            </a:r>
            <a:r>
              <a:rPr lang="zh-CN" altLang="en-US" sz="3600" b="1">
                <a:latin typeface="华文中宋" panose="02010600040101010101" pitchFamily="2" charset="-122"/>
                <a:ea typeface="华文中宋" panose="02010600040101010101" pitchFamily="2" charset="-122"/>
              </a:rPr>
              <a:t>诗中描写哪两种景物？ 用笔标注出来</a:t>
            </a:r>
            <a:endParaRPr lang="zh-CN" altLang="en-US" sz="3600" b="1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954156" y="1150817"/>
            <a:ext cx="8283687" cy="34711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雪梅</a:t>
            </a:r>
            <a:endParaRPr lang="en-US" altLang="zh-CN" sz="40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&lt;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宋</a:t>
            </a:r>
            <a:r>
              <a:rPr lang="en-US" altLang="zh-CN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&gt;</a:t>
            </a:r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卢钺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梅雪争春未肯降，骚人阁笔费评章</a:t>
            </a:r>
            <a:r>
              <a:rPr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sz="36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sz="36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梅须逊雪三分白，雪却输梅一段香</a:t>
            </a:r>
            <a:r>
              <a:rPr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sz="3600" b="1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33850" y="2967661"/>
            <a:ext cx="466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FF6699"/>
                </a:solidFill>
              </a:rPr>
              <a:t>/</a:t>
            </a:r>
            <a:endParaRPr lang="zh-CN" altLang="en-US" sz="4400">
              <a:solidFill>
                <a:srgbClr val="FF6699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5750" y="3786811"/>
            <a:ext cx="466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FF6699"/>
                </a:solidFill>
              </a:rPr>
              <a:t>/</a:t>
            </a:r>
            <a:endParaRPr lang="zh-CN" altLang="en-US" sz="4400">
              <a:solidFill>
                <a:srgbClr val="FF6699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81925" y="3796336"/>
            <a:ext cx="466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FF6699"/>
                </a:solidFill>
              </a:rPr>
              <a:t>/</a:t>
            </a:r>
            <a:endParaRPr lang="zh-CN" altLang="en-US" sz="4400">
              <a:solidFill>
                <a:srgbClr val="FF6699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81925" y="2967661"/>
            <a:ext cx="466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FF6699"/>
                </a:solidFill>
              </a:rPr>
              <a:t>/</a:t>
            </a:r>
            <a:endParaRPr lang="zh-CN" altLang="en-US" sz="4400">
              <a:solidFill>
                <a:srgbClr val="FF6699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881934" y="1482586"/>
            <a:ext cx="6829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600">
                <a:latin typeface="华文中宋" panose="02010600040101010101" pitchFamily="2" charset="-122"/>
                <a:ea typeface="华文中宋" panose="02010600040101010101" pitchFamily="2" charset="-122"/>
              </a:rPr>
              <a:t>结合注释理解每句古诗的大意</a:t>
            </a:r>
            <a:endParaRPr lang="zh-CN" altLang="en-US" sz="36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5252" y="487017"/>
            <a:ext cx="7105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自学提示二：  </a:t>
            </a:r>
            <a:endParaRPr lang="zh-CN" altLang="en-US" sz="3600">
              <a:solidFill>
                <a:srgbClr val="FF6699"/>
              </a:solidFill>
            </a:endParaRPr>
          </a:p>
        </p:txBody>
      </p:sp>
      <p:sp>
        <p:nvSpPr>
          <p:cNvPr id="3" name="圆角矩形 4"/>
          <p:cNvSpPr/>
          <p:nvPr/>
        </p:nvSpPr>
        <p:spPr>
          <a:xfrm>
            <a:off x="2550103" y="2249557"/>
            <a:ext cx="7105015" cy="4300332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降: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认输,服输。</a:t>
            </a:r>
            <a:endParaRPr lang="en-US" altLang="zh-CN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骚人: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诗人。</a:t>
            </a:r>
            <a:endParaRPr lang="en-US" altLang="zh-CN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阁: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同“搁”，放下。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费评章: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费心思评判。评章：评判,评议的文章，这里指评议梅与雪的高下。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须: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虽，虽然。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逊: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差，不如。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输: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此处有“少”的意思。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一段香: 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一片香。</a:t>
            </a:r>
            <a:endParaRPr lang="zh-CN" altLang="en-US" sz="2800" dirty="0">
              <a:solidFill>
                <a:srgbClr val="FF6699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93511" y="1388389"/>
            <a:ext cx="7596951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梅雪争春未肯降，骚人搁笔费评章。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7305" y="2222691"/>
            <a:ext cx="7913104" cy="172314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1600" dirty="0">
              <a:solidFill>
                <a:srgbClr val="FF6699"/>
              </a:solidFill>
            </a:endParaRPr>
          </a:p>
          <a:p>
            <a:pPr algn="l"/>
            <a:r>
              <a:rPr lang="zh-CN" altLang="en-US" sz="3200" dirty="0">
                <a:solidFill>
                  <a:srgbClr val="FF6699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梅花和雪花都认为各自占尽了春色，谁也不服输。诗人费尽心思也难以写出文章来评判它们的高下。</a:t>
            </a:r>
            <a:endParaRPr lang="zh-CN" altLang="en-US" sz="3200" dirty="0">
              <a:solidFill>
                <a:srgbClr val="FF6699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  <a:p>
            <a:pPr algn="l"/>
            <a:endParaRPr lang="zh-CN" altLang="en-US" sz="2000" dirty="0">
              <a:solidFill>
                <a:srgbClr val="FF669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4945" y="82550"/>
            <a:ext cx="247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6699"/>
                </a:solidFill>
              </a:rPr>
              <a:t>理解诗意</a:t>
            </a:r>
            <a:endParaRPr lang="zh-CN" altLang="en-US" sz="3600" dirty="0">
              <a:solidFill>
                <a:srgbClr val="FF6699"/>
              </a:solidFill>
            </a:endParaRPr>
          </a:p>
        </p:txBody>
      </p:sp>
      <p:sp>
        <p:nvSpPr>
          <p:cNvPr id="7" name="圆角矩形 4"/>
          <p:cNvSpPr/>
          <p:nvPr/>
        </p:nvSpPr>
        <p:spPr>
          <a:xfrm>
            <a:off x="1777549" y="4116842"/>
            <a:ext cx="8032373" cy="1876453"/>
          </a:xfrm>
          <a:prstGeom prst="roundRect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 sz="1600" dirty="0">
              <a:solidFill>
                <a:srgbClr val="FF6699"/>
              </a:solidFill>
            </a:endParaRPr>
          </a:p>
          <a:p>
            <a:pPr algn="l"/>
            <a:r>
              <a:rPr lang="en-US" altLang="zh-CN" sz="32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“</a:t>
            </a:r>
            <a:r>
              <a:rPr lang="zh-CN" altLang="en-US" sz="32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争</a:t>
            </a:r>
            <a:r>
              <a:rPr lang="en-US" altLang="zh-CN" sz="32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”</a:t>
            </a:r>
            <a:r>
              <a:rPr lang="zh-CN" altLang="en-US" sz="32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字用得妙，运用拟人的手法，生动形象地写出梅和雪谁也不肯相让的情态，这样写新颖别致，出人意料。</a:t>
            </a:r>
            <a:endParaRPr lang="zh-CN" altLang="en-US" sz="3200" dirty="0">
              <a:solidFill>
                <a:srgbClr val="00B050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  <a:p>
            <a:pPr algn="l"/>
            <a:endParaRPr lang="zh-CN" altLang="en-US" sz="2000" dirty="0">
              <a:solidFill>
                <a:srgbClr val="FF669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71801" y="1401418"/>
            <a:ext cx="526772" cy="6214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alphaModFix amt="59000"/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945" y="82550"/>
            <a:ext cx="247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6699"/>
                </a:solidFill>
              </a:rPr>
              <a:t>理解诗意</a:t>
            </a:r>
            <a:endParaRPr lang="zh-CN" altLang="en-US" sz="3600">
              <a:solidFill>
                <a:srgbClr val="FF6699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3041" y="1389325"/>
            <a:ext cx="76288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sz="36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梅须逊雪三分白，雪却输梅一段香</a:t>
            </a:r>
            <a:r>
              <a:rPr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圆角矩形 4"/>
          <p:cNvSpPr/>
          <p:nvPr/>
        </p:nvSpPr>
        <p:spPr>
          <a:xfrm>
            <a:off x="2057401" y="2444765"/>
            <a:ext cx="6907695" cy="1145761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3200" dirty="0">
                <a:solidFill>
                  <a:srgbClr val="FF6699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梅花虽然逊让雪花三分晶莹洁白，</a:t>
            </a:r>
            <a:endParaRPr lang="zh-CN" altLang="en-US" sz="3200" dirty="0">
              <a:solidFill>
                <a:srgbClr val="FF6699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  <a:p>
            <a:pPr algn="l">
              <a:lnSpc>
                <a:spcPct val="110000"/>
              </a:lnSpc>
            </a:pPr>
            <a:r>
              <a:rPr lang="zh-CN" altLang="en-US" sz="3200" dirty="0">
                <a:solidFill>
                  <a:srgbClr val="FF6699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   雪花却输给梅花一段清香。</a:t>
            </a:r>
            <a:endParaRPr lang="zh-CN" altLang="en-US" sz="3200" dirty="0">
              <a:solidFill>
                <a:srgbClr val="FF6699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黑体" panose="02010609060101010101" charset="-122"/>
            </a:endParaRPr>
          </a:p>
        </p:txBody>
      </p:sp>
      <p:sp>
        <p:nvSpPr>
          <p:cNvPr id="7" name="圆角矩形 4"/>
          <p:cNvSpPr/>
          <p:nvPr/>
        </p:nvSpPr>
        <p:spPr>
          <a:xfrm>
            <a:off x="1853041" y="4055165"/>
            <a:ext cx="7669353" cy="147455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62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/>
            <a:r>
              <a:rPr lang="zh-CN" altLang="en-US" sz="3200" dirty="0">
                <a:solidFill>
                  <a:srgbClr val="00B05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黑体" panose="02010609060101010101" charset="-122"/>
              </a:rPr>
              <a:t>这句诗分别写了雪有其白，梅有其香，都有各自的优点，同时也反衬各自的不足。</a:t>
            </a:r>
            <a:endParaRPr lang="zh-CN" altLang="en-US" sz="3200" dirty="0">
              <a:solidFill>
                <a:srgbClr val="FF6699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5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6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7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8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9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1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1067</Words>
  <Application>WPS 演示</Application>
  <PresentationFormat>自定义</PresentationFormat>
  <Paragraphs>127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Wingdings</vt:lpstr>
      <vt:lpstr>Sitka Heading</vt:lpstr>
      <vt:lpstr>楷体</vt:lpstr>
      <vt:lpstr>Vijaya</vt:lpstr>
      <vt:lpstr>Segoe Print</vt:lpstr>
      <vt:lpstr>黑体</vt:lpstr>
      <vt:lpstr>Sitka Banner</vt:lpstr>
      <vt:lpstr>华文楷体</vt:lpstr>
      <vt:lpstr>华文中宋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2022-10-30T15:14:00Z</cp:lastPrinted>
  <dcterms:created xsi:type="dcterms:W3CDTF">2022-10-30T15:14:00Z</dcterms:created>
  <dcterms:modified xsi:type="dcterms:W3CDTF">2023-10-22T07:24:07Z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4C9B4383480549008664F60271B79882_12</vt:lpwstr>
  </property>
  <property fmtid="{D5CDD505-2E9C-101B-9397-08002B2CF9AE}" pid="3" name="KSOProductBuildVer">
    <vt:lpwstr>2052-12.1.0.15712</vt:lpwstr>
  </property>
</Properties>
</file>