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8"/>
  </p:notesMasterIdLst>
  <p:sldIdLst>
    <p:sldId id="288" r:id="rId3"/>
    <p:sldId id="322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4" r:id="rId16"/>
    <p:sldId id="291" r:id="rId17"/>
    <p:sldId id="312" r:id="rId19"/>
    <p:sldId id="318" r:id="rId20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4"/>
    </p:embeddedFon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taozhi.cn_PY" panose="02000500000000000000" pitchFamily="2" charset="0"/>
      <p:regular r:id="rId27"/>
    </p:embeddedFont>
    <p:embeddedFont>
      <p:font typeface="汉语拼音" panose="020B0604020202020204" pitchFamily="34" charset="0"/>
      <p:regular r:id="rId28"/>
    </p:embeddedFont>
    <p:embeddedFont>
      <p:font typeface="Calibri Light" panose="020F0302020204030204" charset="0"/>
      <p:regular r:id="rId29"/>
      <p:italic r:id="rId30"/>
    </p:embeddedFont>
    <p:embeddedFont>
      <p:font typeface="Calibri" panose="020F0502020204030204" charset="0"/>
      <p:regular r:id="rId31"/>
      <p:bold r:id="rId32"/>
      <p:italic r:id="rId33"/>
      <p:boldItalic r:id="rId34"/>
    </p:embeddedFont>
  </p:embeddedFontLst>
  <p:custDataLst>
    <p:tags r:id="rId3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94694" autoAdjust="0"/>
  </p:normalViewPr>
  <p:slideViewPr>
    <p:cSldViewPr>
      <p:cViewPr>
        <p:scale>
          <a:sx n="110" d="100"/>
          <a:sy n="110" d="100"/>
        </p:scale>
        <p:origin x="-1836" y="-6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1.xml"/><Relationship Id="rId34" Type="http://schemas.openxmlformats.org/officeDocument/2006/relationships/font" Target="fonts/font11.fntdata"/><Relationship Id="rId33" Type="http://schemas.openxmlformats.org/officeDocument/2006/relationships/font" Target="fonts/font10.fntdata"/><Relationship Id="rId32" Type="http://schemas.openxmlformats.org/officeDocument/2006/relationships/font" Target="fonts/font9.fntdata"/><Relationship Id="rId31" Type="http://schemas.openxmlformats.org/officeDocument/2006/relationships/font" Target="fonts/font8.fntdata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1665A-8881-43AB-A19F-80D77E4756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296A3-D8E1-4537-8BE4-01A1B713DCB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3296A3-D8E1-4537-8BE4-01A1B713DCB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4.png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27.png"/><Relationship Id="rId2" Type="http://schemas.openxmlformats.org/officeDocument/2006/relationships/image" Target="../media/image12.png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8.png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2.png"/><Relationship Id="rId2" Type="http://schemas.openxmlformats.org/officeDocument/2006/relationships/image" Target="../media/image29.png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0.jpeg"/><Relationship Id="rId2" Type="http://schemas.openxmlformats.org/officeDocument/2006/relationships/image" Target="../media/image12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1.png"/><Relationship Id="rId2" Type="http://schemas.openxmlformats.org/officeDocument/2006/relationships/image" Target="../media/image12.png"/><Relationship Id="rId1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2.png"/><Relationship Id="rId2" Type="http://schemas.openxmlformats.org/officeDocument/2006/relationships/image" Target="../media/image12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7.png"/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1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12.png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799692" y="1923678"/>
            <a:ext cx="5544616" cy="1156087"/>
            <a:chOff x="2483768" y="1945189"/>
            <a:chExt cx="5544616" cy="1156087"/>
          </a:xfrm>
        </p:grpSpPr>
        <p:sp>
          <p:nvSpPr>
            <p:cNvPr id="5" name="文本框 4"/>
            <p:cNvSpPr txBox="1"/>
            <p:nvPr/>
          </p:nvSpPr>
          <p:spPr>
            <a:xfrm>
              <a:off x="3754463" y="1945189"/>
              <a:ext cx="388843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11 </a:t>
              </a:r>
              <a:r>
                <a:rPr lang="zh-CN" altLang="en-US" sz="4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蟋蟀</a:t>
              </a:r>
              <a:r>
                <a:rPr lang="zh-CN" altLang="en-US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的</a:t>
              </a:r>
              <a:r>
                <a:rPr lang="zh-CN" altLang="en-US" sz="4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住宅</a:t>
              </a:r>
              <a:endParaRPr lang="zh-CN" altLang="en-US" sz="4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347864" y="2854686"/>
              <a:ext cx="4680520" cy="0"/>
            </a:xfrm>
            <a:prstGeom prst="line">
              <a:avLst/>
            </a:prstGeom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483768" y="2085954"/>
              <a:ext cx="1269153" cy="101532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89805" y="1275606"/>
            <a:ext cx="8064896" cy="3096344"/>
            <a:chOff x="589805" y="1275606"/>
            <a:chExt cx="8064896" cy="3096344"/>
          </a:xfrm>
        </p:grpSpPr>
        <p:sp>
          <p:nvSpPr>
            <p:cNvPr id="6" name="圆角矩形 5"/>
            <p:cNvSpPr/>
            <p:nvPr/>
          </p:nvSpPr>
          <p:spPr>
            <a:xfrm>
              <a:off x="589805" y="1275606"/>
              <a:ext cx="8064896" cy="3096344"/>
            </a:xfrm>
            <a:prstGeom prst="roundRect">
              <a:avLst/>
            </a:prstGeom>
            <a:solidFill>
              <a:schemeClr val="bg1">
                <a:alpha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844362" y="1838633"/>
              <a:ext cx="5455276" cy="24091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9" name="组合 8"/>
          <p:cNvGrpSpPr/>
          <p:nvPr/>
        </p:nvGrpSpPr>
        <p:grpSpPr>
          <a:xfrm>
            <a:off x="1259632" y="693644"/>
            <a:ext cx="6925945" cy="845719"/>
            <a:chOff x="1259632" y="693644"/>
            <a:chExt cx="6925945" cy="845719"/>
          </a:xfrm>
        </p:grpSpPr>
        <p:sp>
          <p:nvSpPr>
            <p:cNvPr id="7" name="圆角矩形 6"/>
            <p:cNvSpPr/>
            <p:nvPr/>
          </p:nvSpPr>
          <p:spPr>
            <a:xfrm>
              <a:off x="1335419" y="693644"/>
              <a:ext cx="6548949" cy="8457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259632" y="824720"/>
              <a:ext cx="6925945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latin typeface="黑体" panose="02010609060101010101" pitchFamily="49" charset="-122"/>
                  <a:ea typeface="黑体" panose="02010609060101010101" pitchFamily="49" charset="-122"/>
                </a:rPr>
                <a:t>这座住宅真可以算是伟大的工程了。</a:t>
              </a:r>
              <a:endParaRPr lang="zh-CN" altLang="en-US" sz="32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043608" y="627534"/>
            <a:ext cx="1471085" cy="527588"/>
            <a:chOff x="3131840" y="2195324"/>
            <a:chExt cx="1471085" cy="527588"/>
          </a:xfrm>
        </p:grpSpPr>
        <p:sp>
          <p:nvSpPr>
            <p:cNvPr id="6" name="圆角矩形 5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学习提示</a:t>
              </a:r>
              <a:endParaRPr lang="zh-CN" altLang="en-US" sz="24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323528" y="1486655"/>
            <a:ext cx="8350186" cy="3339365"/>
            <a:chOff x="323528" y="1486655"/>
            <a:chExt cx="8350186" cy="3339365"/>
          </a:xfrm>
        </p:grpSpPr>
        <p:grpSp>
          <p:nvGrpSpPr>
            <p:cNvPr id="12" name="组合 11"/>
            <p:cNvGrpSpPr/>
            <p:nvPr/>
          </p:nvGrpSpPr>
          <p:grpSpPr>
            <a:xfrm>
              <a:off x="323528" y="1486655"/>
              <a:ext cx="8350186" cy="3024336"/>
              <a:chOff x="245533" y="859678"/>
              <a:chExt cx="11730567" cy="5675278"/>
            </a:xfrm>
          </p:grpSpPr>
          <p:sp>
            <p:nvSpPr>
              <p:cNvPr id="13" name="矩形: 圆角 14"/>
              <p:cNvSpPr/>
              <p:nvPr/>
            </p:nvSpPr>
            <p:spPr>
              <a:xfrm>
                <a:off x="245533" y="859678"/>
                <a:ext cx="11730567" cy="5675278"/>
              </a:xfrm>
              <a:prstGeom prst="roundRect">
                <a:avLst>
                  <a:gd name="adj" fmla="val 6351"/>
                </a:avLst>
              </a:prstGeom>
              <a:solidFill>
                <a:schemeClr val="bg1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/>
                  <a:t> </a:t>
                </a:r>
                <a:endParaRPr lang="zh-CN" altLang="en-US" sz="2400"/>
              </a:p>
            </p:txBody>
          </p:sp>
          <p:sp>
            <p:nvSpPr>
              <p:cNvPr id="14" name="矩形: 圆角 14"/>
              <p:cNvSpPr/>
              <p:nvPr/>
            </p:nvSpPr>
            <p:spPr>
              <a:xfrm>
                <a:off x="462491" y="1085343"/>
                <a:ext cx="11296650" cy="5199884"/>
              </a:xfrm>
              <a:prstGeom prst="roundRect">
                <a:avLst>
                  <a:gd name="adj" fmla="val 5357"/>
                </a:avLst>
              </a:prstGeom>
              <a:solidFill>
                <a:schemeClr val="bg1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/>
                  <a:t> </a:t>
                </a:r>
                <a:endParaRPr lang="zh-CN" altLang="en-US" sz="2400"/>
              </a:p>
            </p:txBody>
          </p:sp>
          <p:sp>
            <p:nvSpPr>
              <p:cNvPr id="15" name="矩形: 圆角 16"/>
              <p:cNvSpPr/>
              <p:nvPr/>
            </p:nvSpPr>
            <p:spPr>
              <a:xfrm>
                <a:off x="357716" y="981439"/>
                <a:ext cx="11506200" cy="5418767"/>
              </a:xfrm>
              <a:prstGeom prst="roundRect">
                <a:avLst>
                  <a:gd name="adj" fmla="val 5369"/>
                </a:avLst>
              </a:prstGeom>
              <a:noFill/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/>
                  <a:t> </a:t>
                </a:r>
                <a:endParaRPr lang="zh-CN" altLang="en-US" sz="2400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651624" y="1724877"/>
              <a:ext cx="7693992" cy="26530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1.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默读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课文第2至第6自然段，画出描写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蟋</a:t>
              </a:r>
              <a:endPara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 蟀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住宅特点的语句，圈出关键词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。</a:t>
              </a:r>
              <a:endPara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2.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根据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关键词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思考：住宅有什么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特点？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在</a:t>
              </a:r>
              <a:endPara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</a:t>
              </a:r>
              <a:r>
                <a:rPr lang="en-US" altLang="zh-CN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 </a:t>
              </a:r>
              <a:r>
                <a:rPr lang="zh-CN" altLang="en-US" sz="3200" dirty="0" smtClean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空白处</a:t>
              </a:r>
              <a:r>
                <a:rPr lang="zh-CN" altLang="en-US" sz="3200" dirty="0"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简单批注。</a:t>
              </a:r>
              <a:endPara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814108" y="3596898"/>
              <a:ext cx="1229122" cy="1229122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200"/>
            <a:ext cx="9144000" cy="4572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043608" y="748616"/>
            <a:ext cx="1471085" cy="527588"/>
            <a:chOff x="3131840" y="2195324"/>
            <a:chExt cx="1471085" cy="527588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阅读理解</a:t>
              </a:r>
              <a:endPara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8" name="TextBox 1"/>
          <p:cNvSpPr txBox="1"/>
          <p:nvPr/>
        </p:nvSpPr>
        <p:spPr>
          <a:xfrm>
            <a:off x="827584" y="1435006"/>
            <a:ext cx="7669042" cy="136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它常常慎重地选择住址，一定要排水优良，并且有温和的阳光。它不利用现成的洞穴。它的舒服的住宅是自己一点儿一点儿挖掘的，从大厅一直到卧室。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06231" y="3803010"/>
            <a:ext cx="1456834" cy="471547"/>
            <a:chOff x="804345" y="3803010"/>
            <a:chExt cx="1456834" cy="471547"/>
          </a:xfrm>
        </p:grpSpPr>
        <p:sp>
          <p:nvSpPr>
            <p:cNvPr id="13" name="圆角矩形 12"/>
            <p:cNvSpPr/>
            <p:nvPr/>
          </p:nvSpPr>
          <p:spPr>
            <a:xfrm>
              <a:off x="804345" y="3823966"/>
              <a:ext cx="1456834" cy="450591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3"/>
            <p:cNvSpPr txBox="1"/>
            <p:nvPr/>
          </p:nvSpPr>
          <p:spPr>
            <a:xfrm>
              <a:off x="845406" y="380301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慎重选址</a:t>
              </a:r>
              <a:endParaRPr lang="zh-CN" altLang="en-US" sz="2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71800" y="3528006"/>
            <a:ext cx="1491527" cy="464963"/>
            <a:chOff x="2465691" y="2911306"/>
            <a:chExt cx="1491527" cy="464963"/>
          </a:xfrm>
        </p:grpSpPr>
        <p:sp>
          <p:nvSpPr>
            <p:cNvPr id="16" name="圆角矩形 15"/>
            <p:cNvSpPr/>
            <p:nvPr/>
          </p:nvSpPr>
          <p:spPr>
            <a:xfrm>
              <a:off x="2465691" y="2925678"/>
              <a:ext cx="1458238" cy="4505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475975" y="2911306"/>
              <a:ext cx="14812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排水</a:t>
              </a:r>
              <a:r>
                <a:rPr lang="zh-CN" altLang="en-US" sz="2400" smtClean="0">
                  <a:latin typeface="楷体" panose="02010609060101010101" pitchFamily="49" charset="-122"/>
                  <a:ea typeface="楷体" panose="02010609060101010101" pitchFamily="49" charset="-122"/>
                </a:rPr>
                <a:t>优良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771800" y="4241599"/>
            <a:ext cx="1491527" cy="464963"/>
            <a:chOff x="2465691" y="2911306"/>
            <a:chExt cx="1491527" cy="464963"/>
          </a:xfrm>
        </p:grpSpPr>
        <p:sp>
          <p:nvSpPr>
            <p:cNvPr id="20" name="圆角矩形 19"/>
            <p:cNvSpPr/>
            <p:nvPr/>
          </p:nvSpPr>
          <p:spPr>
            <a:xfrm>
              <a:off x="2465691" y="2925678"/>
              <a:ext cx="1458238" cy="4505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475975" y="2911306"/>
              <a:ext cx="14812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latin typeface="楷体" panose="02010609060101010101" pitchFamily="49" charset="-122"/>
                  <a:ea typeface="楷体" panose="02010609060101010101" pitchFamily="49" charset="-122"/>
                </a:rPr>
                <a:t>阳光充足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26" name="直接箭头连接符 25"/>
          <p:cNvCxnSpPr/>
          <p:nvPr/>
        </p:nvCxnSpPr>
        <p:spPr>
          <a:xfrm>
            <a:off x="2333658" y="4133587"/>
            <a:ext cx="366606" cy="216024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2333658" y="3883415"/>
            <a:ext cx="366606" cy="216024"/>
          </a:xfrm>
          <a:prstGeom prst="straightConnector1">
            <a:avLst/>
          </a:prstGeom>
          <a:ln w="285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9347470">
            <a:off x="6265595" y="3523946"/>
            <a:ext cx="1260085" cy="12600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43608" y="521002"/>
            <a:ext cx="1471085" cy="527588"/>
            <a:chOff x="3131840" y="2195324"/>
            <a:chExt cx="1471085" cy="527588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阅读理解</a:t>
              </a:r>
              <a:endParaRPr lang="zh-CN" altLang="en-US" sz="24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9" name="圆角矩形 8"/>
          <p:cNvSpPr/>
          <p:nvPr/>
        </p:nvSpPr>
        <p:spPr>
          <a:xfrm>
            <a:off x="683568" y="1275606"/>
            <a:ext cx="7877370" cy="2880320"/>
          </a:xfrm>
          <a:prstGeom prst="roundRect">
            <a:avLst/>
          </a:prstGeom>
          <a:solidFill>
            <a:schemeClr val="bg1">
              <a:alpha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4040418" y="1056474"/>
            <a:ext cx="1138952" cy="540837"/>
            <a:chOff x="4040418" y="798630"/>
            <a:chExt cx="1138952" cy="609655"/>
          </a:xfrm>
        </p:grpSpPr>
        <p:sp>
          <p:nvSpPr>
            <p:cNvPr id="12" name="圆角矩形 11"/>
            <p:cNvSpPr/>
            <p:nvPr/>
          </p:nvSpPr>
          <p:spPr>
            <a:xfrm>
              <a:off x="4040418" y="824722"/>
              <a:ext cx="1138952" cy="58356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040418" y="798630"/>
              <a:ext cx="1138952" cy="589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洞 外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1076681" y="1575645"/>
            <a:ext cx="69517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在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朝着阳光的堤岸上，青草丛中隐藏着一条倾斜的隧道，即使有骤雨，这里也立刻就会干的。隧道顺着地势弯弯曲曲，最多九寸深，一指宽，这便是蟋蟀的住宅。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691680" y="2139702"/>
            <a:ext cx="6336704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103413" y="2715766"/>
            <a:ext cx="6924971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102435" y="3795886"/>
            <a:ext cx="2101413" cy="0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102989" y="3259506"/>
            <a:ext cx="6925395" cy="1"/>
          </a:xfrm>
          <a:prstGeom prst="line">
            <a:avLst/>
          </a:prstGeom>
          <a:ln w="158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1318459" y="3956072"/>
            <a:ext cx="1368152" cy="792088"/>
            <a:chOff x="1102435" y="3956072"/>
            <a:chExt cx="1368152" cy="792088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102435" y="3956072"/>
              <a:ext cx="1368152" cy="792088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1401560" y="4101433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solidFill>
                    <a:schemeClr val="accent6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向阳</a:t>
              </a:r>
              <a:endParaRPr lang="zh-CN" altLang="en-US" sz="24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003039" y="3956072"/>
            <a:ext cx="1368152" cy="792088"/>
            <a:chOff x="1102435" y="3956072"/>
            <a:chExt cx="1368152" cy="792088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102435" y="3956072"/>
              <a:ext cx="1368152" cy="792088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1401560" y="4101433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solidFill>
                    <a:schemeClr val="accent6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隐蔽</a:t>
              </a:r>
              <a:endParaRPr lang="zh-CN" altLang="en-US" sz="24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687619" y="3956072"/>
            <a:ext cx="1368152" cy="792088"/>
            <a:chOff x="1102435" y="3956072"/>
            <a:chExt cx="1368152" cy="792088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102435" y="3956072"/>
              <a:ext cx="1368152" cy="792088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1401560" y="4101433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solidFill>
                    <a:schemeClr val="accent6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干燥</a:t>
              </a:r>
              <a:endParaRPr lang="zh-CN" altLang="en-US" sz="24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372200" y="3956072"/>
            <a:ext cx="1368152" cy="792088"/>
            <a:chOff x="1102435" y="3956072"/>
            <a:chExt cx="1368152" cy="792088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1102435" y="3956072"/>
              <a:ext cx="1368152" cy="792088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1401560" y="4101433"/>
              <a:ext cx="8640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solidFill>
                    <a:schemeClr val="accent6">
                      <a:lumMod val="7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弯曲</a:t>
              </a:r>
              <a:endParaRPr lang="zh-CN" altLang="en-US" sz="2400">
                <a:solidFill>
                  <a:schemeClr val="accent6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200"/>
            <a:ext cx="9144000" cy="4572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1945" y="2190064"/>
            <a:ext cx="3142980" cy="1387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3" name="组合 2"/>
          <p:cNvGrpSpPr/>
          <p:nvPr/>
        </p:nvGrpSpPr>
        <p:grpSpPr>
          <a:xfrm>
            <a:off x="1043608" y="748616"/>
            <a:ext cx="1471085" cy="527588"/>
            <a:chOff x="3131840" y="2195324"/>
            <a:chExt cx="1471085" cy="527588"/>
          </a:xfrm>
        </p:grpSpPr>
        <p:sp>
          <p:nvSpPr>
            <p:cNvPr id="4" name="圆角矩形 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阅读理解</a:t>
              </a:r>
              <a:endParaRPr lang="zh-CN" altLang="en-US" sz="24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1238138" y="1672807"/>
            <a:ext cx="1491527" cy="464963"/>
            <a:chOff x="2465691" y="2911306"/>
            <a:chExt cx="1491527" cy="464963"/>
          </a:xfrm>
        </p:grpSpPr>
        <p:sp>
          <p:nvSpPr>
            <p:cNvPr id="13" name="圆角矩形 12"/>
            <p:cNvSpPr/>
            <p:nvPr/>
          </p:nvSpPr>
          <p:spPr>
            <a:xfrm>
              <a:off x="2465691" y="2925678"/>
              <a:ext cx="1458238" cy="4505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475975" y="2911306"/>
              <a:ext cx="14812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latin typeface="楷体" panose="02010609060101010101" pitchFamily="49" charset="-122"/>
                  <a:ea typeface="楷体" panose="02010609060101010101" pitchFamily="49" charset="-122"/>
                </a:rPr>
                <a:t>门：隐蔽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76680" y="3516688"/>
            <a:ext cx="1891714" cy="461665"/>
            <a:chOff x="2465690" y="2920140"/>
            <a:chExt cx="1891714" cy="461665"/>
          </a:xfrm>
        </p:grpSpPr>
        <p:sp>
          <p:nvSpPr>
            <p:cNvPr id="16" name="圆角矩形 15"/>
            <p:cNvSpPr/>
            <p:nvPr/>
          </p:nvSpPr>
          <p:spPr>
            <a:xfrm>
              <a:off x="2465690" y="2925678"/>
              <a:ext cx="1839135" cy="45059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528553" y="2920140"/>
              <a:ext cx="18288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mtClean="0">
                  <a:latin typeface="楷体" panose="02010609060101010101" pitchFamily="49" charset="-122"/>
                  <a:ea typeface="楷体" panose="02010609060101010101" pitchFamily="49" charset="-122"/>
                </a:rPr>
                <a:t>平台：平坦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18" name="直接箭头连接符 17"/>
          <p:cNvCxnSpPr/>
          <p:nvPr/>
        </p:nvCxnSpPr>
        <p:spPr>
          <a:xfrm>
            <a:off x="1460980" y="3273118"/>
            <a:ext cx="366606" cy="216024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flipV="1">
            <a:off x="1950426" y="2222191"/>
            <a:ext cx="16831" cy="53627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526870" y="848631"/>
            <a:ext cx="5437618" cy="3870275"/>
            <a:chOff x="3526870" y="848631"/>
            <a:chExt cx="5437618" cy="3870275"/>
          </a:xfrm>
        </p:grpSpPr>
        <p:sp>
          <p:nvSpPr>
            <p:cNvPr id="23" name="圆角矩形 22"/>
            <p:cNvSpPr/>
            <p:nvPr/>
          </p:nvSpPr>
          <p:spPr>
            <a:xfrm>
              <a:off x="3526870" y="848631"/>
              <a:ext cx="5437618" cy="3870275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 w="19050">
              <a:solidFill>
                <a:schemeClr val="accent3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4"/>
            <p:cNvSpPr txBox="1"/>
            <p:nvPr/>
          </p:nvSpPr>
          <p:spPr>
            <a:xfrm>
              <a:off x="3767265" y="1057141"/>
              <a:ext cx="5049336" cy="3453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出口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的地方总有一丛草半掩着，就像一座门。蟋蟀出来吃周围的嫩草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，绝不</a:t>
              </a:r>
              <a:r>
                <a:rPr lang="zh-CN" altLang="en-US" sz="2800" dirty="0">
                  <a:latin typeface="楷体" panose="02010609060101010101" pitchFamily="49" charset="-122"/>
                  <a:ea typeface="楷体" panose="02010609060101010101" pitchFamily="49" charset="-122"/>
                </a:rPr>
                <a:t>去碰这一丛草。那倾斜的门口，经过仔细耙扫，收拾得很平坦。这就是蟋蟀的平台。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200"/>
            <a:ext cx="9144000" cy="4572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43608" y="676010"/>
            <a:ext cx="1471085" cy="527588"/>
            <a:chOff x="3131840" y="2195324"/>
            <a:chExt cx="1471085" cy="527588"/>
          </a:xfrm>
        </p:grpSpPr>
        <p:sp>
          <p:nvSpPr>
            <p:cNvPr id="12" name="圆角矩形 11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阅读理解</a:t>
              </a:r>
              <a:endParaRPr lang="zh-CN" altLang="en-US" sz="24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24" name="圆角矩形 23"/>
          <p:cNvSpPr/>
          <p:nvPr/>
        </p:nvSpPr>
        <p:spPr>
          <a:xfrm>
            <a:off x="683568" y="1582587"/>
            <a:ext cx="7877370" cy="2880320"/>
          </a:xfrm>
          <a:prstGeom prst="roundRect">
            <a:avLst/>
          </a:prstGeom>
          <a:solidFill>
            <a:schemeClr val="bg1">
              <a:alpha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4040418" y="1363455"/>
            <a:ext cx="1138952" cy="540837"/>
            <a:chOff x="4040418" y="798630"/>
            <a:chExt cx="1138952" cy="609655"/>
          </a:xfrm>
        </p:grpSpPr>
        <p:sp>
          <p:nvSpPr>
            <p:cNvPr id="28" name="圆角矩形 27"/>
            <p:cNvSpPr/>
            <p:nvPr/>
          </p:nvSpPr>
          <p:spPr>
            <a:xfrm>
              <a:off x="4040418" y="824722"/>
              <a:ext cx="1138952" cy="58356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040418" y="798630"/>
              <a:ext cx="1138952" cy="589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洞 内</a:t>
              </a:r>
              <a:endPara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915079" y="1927439"/>
            <a:ext cx="5313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屋子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的内部没什么布置，但是墙壁很光滑。主人有的是时间，把粗糙的地方修理平整。大体上讲，住所是很简朴的，清洁、干燥，很卫生。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0169" y="1995686"/>
            <a:ext cx="2400769" cy="2134910"/>
          </a:xfrm>
          <a:prstGeom prst="round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619672" y="2643758"/>
            <a:ext cx="677854" cy="3600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603229" y="3190559"/>
            <a:ext cx="677854" cy="3600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1296944" y="3743897"/>
            <a:ext cx="631748" cy="3600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2518951" y="3743897"/>
            <a:ext cx="631748" cy="3600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425084" y="3743897"/>
            <a:ext cx="631748" cy="3600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4669897" y="3743897"/>
            <a:ext cx="631748" cy="3600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0" grpId="0"/>
      <p:bldP spid="2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200"/>
            <a:ext cx="9144000" cy="45720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827584" y="771550"/>
            <a:ext cx="1471085" cy="527588"/>
            <a:chOff x="3131840" y="2195324"/>
            <a:chExt cx="1471085" cy="527588"/>
          </a:xfrm>
        </p:grpSpPr>
        <p:sp>
          <p:nvSpPr>
            <p:cNvPr id="14" name="圆角矩形 13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阅读理解</a:t>
              </a:r>
              <a:endParaRPr lang="zh-CN" altLang="en-US" sz="24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19" name="圆角矩形 18"/>
          <p:cNvSpPr/>
          <p:nvPr/>
        </p:nvSpPr>
        <p:spPr>
          <a:xfrm>
            <a:off x="683568" y="1723348"/>
            <a:ext cx="7877370" cy="2880320"/>
          </a:xfrm>
          <a:prstGeom prst="roundRect">
            <a:avLst/>
          </a:prstGeom>
          <a:solidFill>
            <a:schemeClr val="bg1">
              <a:alpha val="75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15078" y="1860635"/>
            <a:ext cx="68972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/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出口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的地方总有一丛草</a:t>
            </a:r>
            <a:r>
              <a:rPr lang="zh-CN" altLang="en-US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掩着，就像一座门。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15078" y="2484555"/>
            <a:ext cx="68972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/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出口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的地方总有一丛草掩着，就像一座门。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29725" y="3108475"/>
            <a:ext cx="3185055" cy="140657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755576" y="619770"/>
            <a:ext cx="1471085" cy="534600"/>
            <a:chOff x="3131840" y="2188312"/>
            <a:chExt cx="1471085" cy="534600"/>
          </a:xfrm>
        </p:grpSpPr>
        <p:sp>
          <p:nvSpPr>
            <p:cNvPr id="9" name="圆角矩形 8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板书设计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591671" y="1959783"/>
            <a:ext cx="771808" cy="2437446"/>
            <a:chOff x="591671" y="1754771"/>
            <a:chExt cx="771808" cy="2437446"/>
          </a:xfrm>
        </p:grpSpPr>
        <p:sp>
          <p:nvSpPr>
            <p:cNvPr id="14" name="圆角矩形 13"/>
            <p:cNvSpPr/>
            <p:nvPr/>
          </p:nvSpPr>
          <p:spPr>
            <a:xfrm>
              <a:off x="591671" y="1754771"/>
              <a:ext cx="771808" cy="2437446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43727" y="1754771"/>
              <a:ext cx="677108" cy="241077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蟋蟀</a:t>
              </a:r>
              <a:r>
                <a:rPr lang="zh-CN" altLang="en-US" sz="3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的</a:t>
              </a:r>
              <a:r>
                <a:rPr lang="zh-CN" altLang="en-US" sz="32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住宅</a:t>
              </a:r>
              <a:endParaRPr lang="zh-CN" altLang="en-US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6" name="左大括号 45"/>
          <p:cNvSpPr/>
          <p:nvPr/>
        </p:nvSpPr>
        <p:spPr>
          <a:xfrm>
            <a:off x="1504578" y="2275954"/>
            <a:ext cx="188595" cy="1670344"/>
          </a:xfrm>
          <a:prstGeom prst="leftBrace">
            <a:avLst>
              <a:gd name="adj1" fmla="val 93420"/>
              <a:gd name="adj2" fmla="val 50000"/>
            </a:avLst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5" name="左大括号 54"/>
          <p:cNvSpPr/>
          <p:nvPr/>
        </p:nvSpPr>
        <p:spPr>
          <a:xfrm>
            <a:off x="4123026" y="1627883"/>
            <a:ext cx="183340" cy="1623528"/>
          </a:xfrm>
          <a:prstGeom prst="leftBrace">
            <a:avLst>
              <a:gd name="adj1" fmla="val 97322"/>
              <a:gd name="adj2" fmla="val 50000"/>
            </a:avLst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95295" y="3682829"/>
            <a:ext cx="6017747" cy="665459"/>
            <a:chOff x="2226661" y="3651870"/>
            <a:chExt cx="6017747" cy="665459"/>
          </a:xfrm>
        </p:grpSpPr>
        <p:sp>
          <p:nvSpPr>
            <p:cNvPr id="2" name="圆角矩形 1"/>
            <p:cNvSpPr/>
            <p:nvPr/>
          </p:nvSpPr>
          <p:spPr>
            <a:xfrm>
              <a:off x="2226661" y="3651870"/>
              <a:ext cx="6017747" cy="6654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344200" y="3726799"/>
              <a:ext cx="57826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这座住宅真可以算是伟大的工程了。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782138" y="2085401"/>
            <a:ext cx="2129315" cy="665459"/>
            <a:chOff x="1489215" y="2237181"/>
            <a:chExt cx="2129315" cy="665459"/>
          </a:xfrm>
        </p:grpSpPr>
        <p:sp>
          <p:nvSpPr>
            <p:cNvPr id="58" name="圆角矩形 57"/>
            <p:cNvSpPr/>
            <p:nvPr/>
          </p:nvSpPr>
          <p:spPr>
            <a:xfrm>
              <a:off x="1489215" y="2237181"/>
              <a:ext cx="2129315" cy="6654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1530805" y="2308300"/>
              <a:ext cx="20461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住宅的特点</a:t>
              </a:r>
              <a:endParaRPr lang="zh-CN" altLang="en-US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427984" y="1347614"/>
            <a:ext cx="1751229" cy="539418"/>
            <a:chOff x="2172699" y="1157545"/>
            <a:chExt cx="1751229" cy="539418"/>
          </a:xfrm>
        </p:grpSpPr>
        <p:sp>
          <p:nvSpPr>
            <p:cNvPr id="61" name="圆角矩形 60"/>
            <p:cNvSpPr/>
            <p:nvPr/>
          </p:nvSpPr>
          <p:spPr>
            <a:xfrm>
              <a:off x="2172699" y="1157545"/>
              <a:ext cx="1751229" cy="53941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212665" y="1157545"/>
              <a:ext cx="16261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住宅选址</a:t>
              </a:r>
              <a:endParaRPr lang="zh-CN" altLang="en-US" sz="2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427985" y="2142763"/>
            <a:ext cx="2118252" cy="539418"/>
            <a:chOff x="4135062" y="2294543"/>
            <a:chExt cx="2118252" cy="539418"/>
          </a:xfrm>
        </p:grpSpPr>
        <p:sp>
          <p:nvSpPr>
            <p:cNvPr id="63" name="圆角矩形 62"/>
            <p:cNvSpPr/>
            <p:nvPr/>
          </p:nvSpPr>
          <p:spPr>
            <a:xfrm>
              <a:off x="4135062" y="2294543"/>
              <a:ext cx="2118252" cy="53941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197186" y="2300708"/>
              <a:ext cx="19940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外部的</a:t>
              </a:r>
              <a:r>
                <a:rPr lang="zh-CN" altLang="en-US" sz="280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特点</a:t>
              </a:r>
              <a:endParaRPr lang="zh-CN" altLang="en-US" sz="2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427985" y="2927702"/>
            <a:ext cx="2118252" cy="539418"/>
            <a:chOff x="4135062" y="2294543"/>
            <a:chExt cx="2118252" cy="539418"/>
          </a:xfrm>
        </p:grpSpPr>
        <p:sp>
          <p:nvSpPr>
            <p:cNvPr id="69" name="圆角矩形 68"/>
            <p:cNvSpPr/>
            <p:nvPr/>
          </p:nvSpPr>
          <p:spPr>
            <a:xfrm>
              <a:off x="4135062" y="2294543"/>
              <a:ext cx="2118252" cy="53941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4197186" y="2300708"/>
              <a:ext cx="19940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内部</a:t>
              </a:r>
              <a:r>
                <a:rPr lang="zh-CN" altLang="en-US" sz="280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r>
                <a:rPr lang="zh-CN" altLang="en-US" sz="2800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特点</a:t>
              </a:r>
              <a:endParaRPr lang="zh-CN" altLang="en-US" sz="28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1" name="左大括号 70"/>
          <p:cNvSpPr/>
          <p:nvPr/>
        </p:nvSpPr>
        <p:spPr>
          <a:xfrm flipH="1">
            <a:off x="6636021" y="1627883"/>
            <a:ext cx="183340" cy="1623528"/>
          </a:xfrm>
          <a:prstGeom prst="leftBrace">
            <a:avLst>
              <a:gd name="adj1" fmla="val 97322"/>
              <a:gd name="adj2" fmla="val 50000"/>
            </a:avLst>
          </a:prstGeom>
          <a:noFill/>
          <a:ln w="254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6971270" y="2085401"/>
            <a:ext cx="1782086" cy="665459"/>
            <a:chOff x="1489216" y="2237181"/>
            <a:chExt cx="1782086" cy="665459"/>
          </a:xfrm>
        </p:grpSpPr>
        <p:sp>
          <p:nvSpPr>
            <p:cNvPr id="73" name="圆角矩形 72"/>
            <p:cNvSpPr/>
            <p:nvPr/>
          </p:nvSpPr>
          <p:spPr>
            <a:xfrm>
              <a:off x="1489216" y="2237181"/>
              <a:ext cx="1782086" cy="6654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530805" y="2308300"/>
              <a:ext cx="16684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smtClean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安全舒适</a:t>
              </a:r>
              <a:endParaRPr lang="zh-CN" altLang="en-US"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7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112500" y="11798300"/>
            <a:ext cx="3556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55" grpId="0" animBg="1"/>
      <p:bldP spid="7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-1" y="448178"/>
            <a:ext cx="9144001" cy="4548718"/>
            <a:chOff x="539552" y="302605"/>
            <a:chExt cx="8032749" cy="3974211"/>
          </a:xfrm>
        </p:grpSpPr>
        <p:sp>
          <p:nvSpPr>
            <p:cNvPr id="4" name="矩形 3"/>
            <p:cNvSpPr/>
            <p:nvPr/>
          </p:nvSpPr>
          <p:spPr bwMode="auto">
            <a:xfrm>
              <a:off x="539552" y="833963"/>
              <a:ext cx="8032749" cy="3440876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92D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09838" y="3921739"/>
              <a:ext cx="7892176" cy="35507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84928" y="302605"/>
              <a:ext cx="326250" cy="32625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1946" y="592908"/>
              <a:ext cx="673308" cy="350489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329974" y="520023"/>
              <a:ext cx="481014" cy="25039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8016595" y="623048"/>
              <a:ext cx="405179" cy="210915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3624458" y="1454148"/>
            <a:ext cx="488696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蟋蟀，也叫蛐蛐儿。身体较小，呈黑褐色，触角很长，善于跳跃。雄性好斗，两翅摩擦发声。生活在土穴、砖瓦碎石的下面或杂草中，主要在夜间活动。吃植物的根、茎、叶及种子，对农业有害。</a:t>
            </a:r>
            <a:endPara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3518" y="1517894"/>
            <a:ext cx="2736304" cy="273630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23528" y="627534"/>
            <a:ext cx="8490011" cy="4098232"/>
            <a:chOff x="2915816" y="843558"/>
            <a:chExt cx="5897723" cy="3882208"/>
          </a:xfrm>
        </p:grpSpPr>
        <p:sp>
          <p:nvSpPr>
            <p:cNvPr id="4" name="圆角矩形 3"/>
            <p:cNvSpPr/>
            <p:nvPr/>
          </p:nvSpPr>
          <p:spPr>
            <a:xfrm>
              <a:off x="2915816" y="843558"/>
              <a:ext cx="5832648" cy="3816424"/>
            </a:xfrm>
            <a:prstGeom prst="roundRect">
              <a:avLst>
                <a:gd name="adj" fmla="val 718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2980891" y="934585"/>
              <a:ext cx="5832648" cy="3791181"/>
            </a:xfrm>
            <a:prstGeom prst="roundRect">
              <a:avLst>
                <a:gd name="adj" fmla="val 7187"/>
              </a:avLst>
            </a:prstGeom>
            <a:solidFill>
              <a:schemeClr val="bg1"/>
            </a:solidFill>
            <a:ln>
              <a:solidFill>
                <a:schemeClr val="accent5">
                  <a:lumMod val="60000"/>
                  <a:lumOff val="4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987824" y="1059540"/>
            <a:ext cx="5587365" cy="345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法布尔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1823</a:t>
            </a:r>
            <a:r>
              <a:rPr lang="zh-CN" altLang="en-US" sz="2400" dirty="0">
                <a:latin typeface="+mn-ea"/>
              </a:rPr>
              <a:t>～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1915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法国著名昆虫学家、文学家。他进行了长达三十年的观察，揭开了昆虫世界的许多秘密，生物学家达尔文称赞他是“无与伦比的观察家”，著有《昆虫记》一书留名后世。他被誉为“昆虫世界的荷马”“科学界的诗人”“昆虫界的维吉尔”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9868" y="1059540"/>
            <a:ext cx="2192556" cy="3269344"/>
          </a:xfrm>
          <a:prstGeom prst="roundRect">
            <a:avLst>
              <a:gd name="adj" fmla="val 11566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749742" y="3878548"/>
            <a:ext cx="1394258" cy="108012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圆角矩形 28"/>
          <p:cNvSpPr/>
          <p:nvPr/>
        </p:nvSpPr>
        <p:spPr>
          <a:xfrm>
            <a:off x="589805" y="699542"/>
            <a:ext cx="8064896" cy="2880320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23"/>
          <p:cNvSpPr txBox="1"/>
          <p:nvPr/>
        </p:nvSpPr>
        <p:spPr>
          <a:xfrm>
            <a:off x="1282414" y="1375695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宅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4"/>
          <p:cNvSpPr txBox="1"/>
          <p:nvPr/>
        </p:nvSpPr>
        <p:spPr>
          <a:xfrm>
            <a:off x="1285610" y="1038900"/>
            <a:ext cx="702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zhái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" name="TextBox 23"/>
          <p:cNvSpPr txBox="1"/>
          <p:nvPr/>
        </p:nvSpPr>
        <p:spPr>
          <a:xfrm>
            <a:off x="3589866" y="1375695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毫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24"/>
          <p:cNvSpPr txBox="1"/>
          <p:nvPr/>
        </p:nvSpPr>
        <p:spPr>
          <a:xfrm>
            <a:off x="3591464" y="1038900"/>
            <a:ext cx="934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háo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6" name="TextBox 23"/>
          <p:cNvSpPr txBox="1"/>
          <p:nvPr/>
        </p:nvSpPr>
        <p:spPr>
          <a:xfrm>
            <a:off x="4761373" y="1375695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慎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24"/>
          <p:cNvSpPr txBox="1"/>
          <p:nvPr/>
        </p:nvSpPr>
        <p:spPr>
          <a:xfrm>
            <a:off x="4741994" y="1038900"/>
            <a:ext cx="7875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shèn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5961573" y="1375695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址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24"/>
          <p:cNvSpPr txBox="1"/>
          <p:nvPr/>
        </p:nvSpPr>
        <p:spPr>
          <a:xfrm>
            <a:off x="5988017" y="1038900"/>
            <a:ext cx="66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zhǐ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7092898" y="1356397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良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7052169" y="1016274"/>
            <a:ext cx="75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liáng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1285610" y="272550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掘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24"/>
          <p:cNvSpPr txBox="1"/>
          <p:nvPr/>
        </p:nvSpPr>
        <p:spPr>
          <a:xfrm>
            <a:off x="1335291" y="2385386"/>
            <a:ext cx="62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jué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2437738" y="272550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搜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24"/>
          <p:cNvSpPr txBox="1"/>
          <p:nvPr/>
        </p:nvSpPr>
        <p:spPr>
          <a:xfrm>
            <a:off x="2497353" y="2385386"/>
            <a:ext cx="556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 smtClean="0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sōu</a:t>
            </a:r>
            <a:endParaRPr lang="en-US" altLang="zh-CN" sz="2000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3635276" y="272550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倾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3626719" y="2385386"/>
            <a:ext cx="85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qīng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5989103" y="2725509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置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6010876" y="2385386"/>
            <a:ext cx="621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zhì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7088760" y="2725509"/>
            <a:ext cx="601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抛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7093908" y="2385386"/>
            <a:ext cx="708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pāo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337947" y="3844722"/>
            <a:ext cx="3740690" cy="830997"/>
            <a:chOff x="1403648" y="3743003"/>
            <a:chExt cx="3956060" cy="830997"/>
          </a:xfrm>
        </p:grpSpPr>
        <p:sp>
          <p:nvSpPr>
            <p:cNvPr id="32" name="圆角矩形标注 31"/>
            <p:cNvSpPr/>
            <p:nvPr/>
          </p:nvSpPr>
          <p:spPr>
            <a:xfrm>
              <a:off x="1453261" y="3779210"/>
              <a:ext cx="3827563" cy="794789"/>
            </a:xfrm>
            <a:prstGeom prst="wedgeRoundRectCallout">
              <a:avLst>
                <a:gd name="adj1" fmla="val -54585"/>
                <a:gd name="adj2" fmla="val 9315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03648" y="3743003"/>
              <a:ext cx="3956060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“宅、慎、址、聚、</a:t>
              </a:r>
              <a:r>
                <a:rPr lang="zh-CN" altLang="en-US" sz="2400" smtClean="0">
                  <a:latin typeface="楷体" panose="02010609060101010101" pitchFamily="49" charset="-122"/>
                  <a:ea typeface="楷体" panose="02010609060101010101" pitchFamily="49" charset="-122"/>
                </a:rPr>
                <a:t>置”都是</a:t>
              </a:r>
              <a:r>
                <a:rPr lang="zh-CN" altLang="zh-CN" sz="2400">
                  <a:latin typeface="楷体" panose="02010609060101010101" pitchFamily="49" charset="-122"/>
                  <a:ea typeface="楷体" panose="02010609060101010101" pitchFamily="49" charset="-122"/>
                </a:rPr>
                <a:t>翘舌音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437738" y="135113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隐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7419" y="1038900"/>
            <a:ext cx="620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yǐn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4809445" y="2719286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骤</a:t>
            </a:r>
            <a:endParaRPr lang="zh-CN" altLang="en-US" sz="360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4741994" y="2385386"/>
            <a:ext cx="85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err="1">
                <a:solidFill>
                  <a:prstClr val="black"/>
                </a:solidFill>
                <a:latin typeface="taozhi.cn_PY" panose="02000500000000000000" pitchFamily="2" charset="0"/>
                <a:ea typeface="楷体" panose="02010609060101010101" pitchFamily="49" charset="-122"/>
                <a:cs typeface="汉语拼音" panose="020B0604020202020204" pitchFamily="34" charset="0"/>
              </a:rPr>
              <a:t>zhòu</a:t>
            </a:r>
            <a:endParaRPr lang="en-US" altLang="zh-CN" sz="2000" err="1">
              <a:solidFill>
                <a:prstClr val="black"/>
              </a:solidFill>
              <a:latin typeface="taozhi.cn_PY" panose="02000500000000000000" pitchFamily="2" charset="0"/>
              <a:ea typeface="楷体" panose="02010609060101010101" pitchFamily="49" charset="-122"/>
              <a:cs typeface="汉语拼音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163944" y="3910049"/>
            <a:ext cx="2720423" cy="461665"/>
            <a:chOff x="5724128" y="3729977"/>
            <a:chExt cx="2111920" cy="461665"/>
          </a:xfrm>
        </p:grpSpPr>
        <p:sp>
          <p:nvSpPr>
            <p:cNvPr id="33" name="圆角矩形标注 32"/>
            <p:cNvSpPr/>
            <p:nvPr/>
          </p:nvSpPr>
          <p:spPr>
            <a:xfrm flipH="1">
              <a:off x="5724128" y="3749791"/>
              <a:ext cx="1944216" cy="425458"/>
            </a:xfrm>
            <a:prstGeom prst="wedgeRoundRectCallout">
              <a:avLst>
                <a:gd name="adj1" fmla="val -55755"/>
                <a:gd name="adj2" fmla="val -8493"/>
                <a:gd name="adj3" fmla="val 16667"/>
              </a:avLst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724128" y="3729977"/>
              <a:ext cx="21119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“搜”</a:t>
              </a:r>
              <a:r>
                <a:rPr lang="zh-CN" altLang="en-US" sz="2400" smtClean="0">
                  <a:latin typeface="楷体" panose="02010609060101010101" pitchFamily="49" charset="-122"/>
                  <a:ea typeface="楷体" panose="02010609060101010101" pitchFamily="49" charset="-122"/>
                </a:rPr>
                <a:t>是</a:t>
              </a:r>
              <a:r>
                <a:rPr lang="zh-CN" altLang="zh-CN" sz="2400">
                  <a:latin typeface="楷体" panose="02010609060101010101" pitchFamily="49" charset="-122"/>
                  <a:ea typeface="楷体" panose="02010609060101010101" pitchFamily="49" charset="-122"/>
                </a:rPr>
                <a:t>平舌音</a:t>
              </a:r>
              <a:r>
                <a:rPr lang="zh-CN" altLang="en-US" sz="240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4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654902" y="3434492"/>
            <a:ext cx="1085106" cy="108510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8598" y="3657990"/>
            <a:ext cx="864041" cy="9922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11561" y="1486655"/>
            <a:ext cx="7779604" cy="3024336"/>
            <a:chOff x="245533" y="859678"/>
            <a:chExt cx="11730567" cy="5675278"/>
          </a:xfrm>
        </p:grpSpPr>
        <p:sp>
          <p:nvSpPr>
            <p:cNvPr id="10" name="矩形: 圆角 14"/>
            <p:cNvSpPr/>
            <p:nvPr/>
          </p:nvSpPr>
          <p:spPr>
            <a:xfrm>
              <a:off x="245533" y="859678"/>
              <a:ext cx="11730567" cy="5675278"/>
            </a:xfrm>
            <a:prstGeom prst="roundRect">
              <a:avLst>
                <a:gd name="adj" fmla="val 6351"/>
              </a:avLst>
            </a:prstGeom>
            <a:solidFill>
              <a:schemeClr val="bg1"/>
            </a:solidFill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/>
                <a:t> </a:t>
              </a:r>
              <a:endParaRPr lang="zh-CN" altLang="en-US" sz="2400"/>
            </a:p>
          </p:txBody>
        </p:sp>
        <p:sp>
          <p:nvSpPr>
            <p:cNvPr id="11" name="矩形: 圆角 14"/>
            <p:cNvSpPr/>
            <p:nvPr/>
          </p:nvSpPr>
          <p:spPr>
            <a:xfrm>
              <a:off x="462491" y="1085343"/>
              <a:ext cx="11296650" cy="5199884"/>
            </a:xfrm>
            <a:prstGeom prst="roundRect">
              <a:avLst>
                <a:gd name="adj" fmla="val 5357"/>
              </a:avLst>
            </a:prstGeom>
            <a:solidFill>
              <a:schemeClr val="bg1"/>
            </a:solidFill>
            <a:ln w="1905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/>
                <a:t> </a:t>
              </a:r>
              <a:endParaRPr lang="zh-CN" altLang="en-US" sz="2400"/>
            </a:p>
          </p:txBody>
        </p:sp>
        <p:sp>
          <p:nvSpPr>
            <p:cNvPr id="12" name="矩形: 圆角 16"/>
            <p:cNvSpPr/>
            <p:nvPr/>
          </p:nvSpPr>
          <p:spPr>
            <a:xfrm>
              <a:off x="357716" y="981439"/>
              <a:ext cx="11506200" cy="5418767"/>
            </a:xfrm>
            <a:prstGeom prst="roundRect">
              <a:avLst>
                <a:gd name="adj" fmla="val 5369"/>
              </a:avLst>
            </a:prstGeom>
            <a:noFill/>
            <a:ln w="9525">
              <a:solidFill>
                <a:schemeClr val="accent1">
                  <a:lumMod val="40000"/>
                  <a:lumOff val="6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/>
                <a:t> </a:t>
              </a:r>
              <a:endParaRPr lang="zh-CN" altLang="en-US" sz="240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11561" y="660588"/>
            <a:ext cx="1471085" cy="534600"/>
            <a:chOff x="3131840" y="2188312"/>
            <a:chExt cx="1471085" cy="5346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读一读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sp>
        <p:nvSpPr>
          <p:cNvPr id="8" name="文本框 7"/>
          <p:cNvSpPr txBox="1"/>
          <p:nvPr/>
        </p:nvSpPr>
        <p:spPr>
          <a:xfrm>
            <a:off x="1352618" y="1558662"/>
            <a:ext cx="64834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住宅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住址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en-US" altLang="zh-CN" sz="2800" dirty="0" err="1">
                <a:latin typeface="黑体" panose="02010609060101010101" pitchFamily="49" charset="-122"/>
                <a:ea typeface="黑体" panose="02010609060101010101" pitchFamily="49" charset="-122"/>
              </a:rPr>
              <a:t>隐蔽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优良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慎重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en-US" altLang="zh-CN" sz="28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挖掘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搜索     倾斜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骤雨     位置     抛开     毫不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可惜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98254" y="813722"/>
            <a:ext cx="864096" cy="86409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456913" y="782840"/>
            <a:ext cx="894978" cy="89497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84441"/>
            <a:ext cx="9170314" cy="4572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611561" y="741006"/>
            <a:ext cx="1471085" cy="534600"/>
            <a:chOff x="3131840" y="2188312"/>
            <a:chExt cx="1471085" cy="534600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理解词语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589805" y="1491630"/>
            <a:ext cx="8064896" cy="1224136"/>
            <a:chOff x="589805" y="1491630"/>
            <a:chExt cx="8064896" cy="1224136"/>
          </a:xfrm>
        </p:grpSpPr>
        <p:sp>
          <p:nvSpPr>
            <p:cNvPr id="13" name="圆角矩形 12"/>
            <p:cNvSpPr/>
            <p:nvPr/>
          </p:nvSpPr>
          <p:spPr>
            <a:xfrm>
              <a:off x="589805" y="1491630"/>
              <a:ext cx="806489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82148" y="1861006"/>
              <a:ext cx="6013450" cy="500137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fontAlgn="auto"/>
              <a:r>
                <a:rPr lang="zh-CN" altLang="en-US" sz="2800" dirty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平坦</a:t>
              </a:r>
              <a:r>
                <a:rPr lang="zh-CN" altLang="en-US" sz="2800" dirty="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：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没有高低凹凸</a:t>
              </a:r>
              <a:r>
                <a:rPr lang="en-US" altLang="zh-CN" sz="2800" dirty="0" smtClean="0">
                  <a:latin typeface="+mn-ea"/>
                </a:rPr>
                <a:t>(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多指地势</a:t>
              </a:r>
              <a:r>
                <a:rPr lang="en-US" altLang="zh-CN" sz="2800" dirty="0" smtClean="0">
                  <a:latin typeface="+mn-ea"/>
                </a:rPr>
                <a:t>)</a:t>
              </a:r>
              <a:r>
                <a:rPr lang="zh-CN" altLang="en-US" sz="28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6228184" y="1500279"/>
              <a:ext cx="2088232" cy="1124432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602607" y="3085142"/>
            <a:ext cx="8064896" cy="1733283"/>
            <a:chOff x="602607" y="3085142"/>
            <a:chExt cx="8064896" cy="1733283"/>
          </a:xfrm>
        </p:grpSpPr>
        <p:sp>
          <p:nvSpPr>
            <p:cNvPr id="14" name="圆角矩形 13"/>
            <p:cNvSpPr/>
            <p:nvPr/>
          </p:nvSpPr>
          <p:spPr>
            <a:xfrm>
              <a:off x="602607" y="3085142"/>
              <a:ext cx="8064896" cy="173328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419872" y="3357005"/>
              <a:ext cx="4896544" cy="11895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疲劳</a:t>
              </a:r>
              <a:r>
                <a:rPr lang="zh-CN" altLang="en-US" sz="2800" smtClean="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：</a:t>
              </a:r>
              <a:r>
                <a:rPr lang="zh-CN" altLang="en-US" sz="2800" smtClean="0">
                  <a:latin typeface="楷体" panose="02010609060101010101" pitchFamily="49" charset="-122"/>
                  <a:ea typeface="楷体" panose="02010609060101010101" pitchFamily="49" charset="-122"/>
                </a:rPr>
                <a:t>因体力或脑力消耗过多而需要</a:t>
              </a:r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休息。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347103" y="3179924"/>
              <a:ext cx="1495038" cy="1495038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571500"/>
            <a:ext cx="9170314" cy="4572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611561" y="741006"/>
            <a:ext cx="1471085" cy="534600"/>
            <a:chOff x="3131840" y="2188312"/>
            <a:chExt cx="1471085" cy="534600"/>
          </a:xfrm>
        </p:grpSpPr>
        <p:sp>
          <p:nvSpPr>
            <p:cNvPr id="7" name="圆角矩形 6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理解词语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611561" y="1640971"/>
            <a:ext cx="8064896" cy="2520047"/>
            <a:chOff x="611561" y="1640971"/>
            <a:chExt cx="8064896" cy="2520047"/>
          </a:xfrm>
        </p:grpSpPr>
        <p:sp>
          <p:nvSpPr>
            <p:cNvPr id="2" name="圆角矩形 1"/>
            <p:cNvSpPr/>
            <p:nvPr/>
          </p:nvSpPr>
          <p:spPr>
            <a:xfrm>
              <a:off x="611561" y="1640971"/>
              <a:ext cx="8064896" cy="179487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1115616" y="1923678"/>
              <a:ext cx="7237542" cy="1189556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>
                  <a:solidFill>
                    <a:srgbClr val="0070C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随遇而安：</a:t>
              </a:r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不论遇到什么环境，都能安然自得，感到满足。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381167" y="2807797"/>
              <a:ext cx="1353220" cy="135322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4648364" y="2797222"/>
              <a:ext cx="1363796" cy="136379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025300" y="249221"/>
            <a:ext cx="1471085" cy="527588"/>
            <a:chOff x="3131840" y="2195324"/>
            <a:chExt cx="1471085" cy="527588"/>
          </a:xfrm>
        </p:grpSpPr>
        <p:sp>
          <p:nvSpPr>
            <p:cNvPr id="3" name="圆角矩形 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书写指导</a:t>
              </a:r>
              <a:endParaRPr lang="zh-CN" altLang="en-US" sz="240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1155549" y="831234"/>
            <a:ext cx="1210588" cy="1323439"/>
            <a:chOff x="1008131" y="714779"/>
            <a:chExt cx="1210588" cy="1323439"/>
          </a:xfrm>
        </p:grpSpPr>
        <p:grpSp>
          <p:nvGrpSpPr>
            <p:cNvPr id="8" name="组合 7"/>
            <p:cNvGrpSpPr/>
            <p:nvPr/>
          </p:nvGrpSpPr>
          <p:grpSpPr>
            <a:xfrm>
              <a:off x="1073588" y="942758"/>
              <a:ext cx="1035231" cy="1035231"/>
              <a:chOff x="3635896" y="1146973"/>
              <a:chExt cx="936104" cy="936104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3635896" y="1146973"/>
                <a:ext cx="936104" cy="93610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3635896" y="1615025"/>
                <a:ext cx="936104" cy="0"/>
              </a:xfrm>
              <a:prstGeom prst="line">
                <a:avLst/>
              </a:prstGeom>
              <a:solidFill>
                <a:schemeClr val="bg1"/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rot="5400000">
                <a:off x="3635896" y="1615025"/>
                <a:ext cx="936104" cy="0"/>
              </a:xfrm>
              <a:prstGeom prst="line">
                <a:avLst/>
              </a:prstGeom>
              <a:solidFill>
                <a:schemeClr val="bg1"/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12" name="文本框 11"/>
            <p:cNvSpPr txBox="1"/>
            <p:nvPr/>
          </p:nvSpPr>
          <p:spPr>
            <a:xfrm>
              <a:off x="1008131" y="714779"/>
              <a:ext cx="1210588" cy="1323439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kumimoji="0" lang="zh-CN" altLang="en-US" sz="80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临</a:t>
              </a:r>
              <a:endParaRPr kumimoji="0" lang="zh-CN" alt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343916" y="1193924"/>
            <a:ext cx="5904655" cy="728088"/>
            <a:chOff x="2627784" y="1885999"/>
            <a:chExt cx="5904655" cy="728088"/>
          </a:xfrm>
        </p:grpSpPr>
        <p:grpSp>
          <p:nvGrpSpPr>
            <p:cNvPr id="14" name="组合 13"/>
            <p:cNvGrpSpPr/>
            <p:nvPr/>
          </p:nvGrpSpPr>
          <p:grpSpPr>
            <a:xfrm>
              <a:off x="2627784" y="1886002"/>
              <a:ext cx="5904655" cy="728085"/>
              <a:chOff x="3679825" y="2577653"/>
              <a:chExt cx="4227856" cy="386803"/>
            </a:xfrm>
          </p:grpSpPr>
          <p:sp>
            <p:nvSpPr>
              <p:cNvPr id="16" name="线形标注 2 3"/>
              <p:cNvSpPr/>
              <p:nvPr/>
            </p:nvSpPr>
            <p:spPr>
              <a:xfrm>
                <a:off x="4484996" y="2577653"/>
                <a:ext cx="3422685" cy="386803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just">
                  <a:lnSpc>
                    <a:spcPct val="110000"/>
                  </a:lnSpc>
                  <a:defRPr/>
                </a:pPr>
                <a:endParaRPr lang="zh-CN" altLang="en-US" sz="1800" noProof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endParaRPr>
              </a:p>
            </p:txBody>
          </p:sp>
          <p:sp>
            <p:nvSpPr>
              <p:cNvPr id="17" name="任意多边形: 形状 30"/>
              <p:cNvSpPr/>
              <p:nvPr/>
            </p:nvSpPr>
            <p:spPr>
              <a:xfrm>
                <a:off x="3679825" y="2650331"/>
                <a:ext cx="805171" cy="120724"/>
              </a:xfrm>
              <a:custGeom>
                <a:avLst/>
                <a:gdLst>
                  <a:gd name="connsiteX0" fmla="*/ 838200 w 838200"/>
                  <a:gd name="connsiteY0" fmla="*/ 0 h 647700"/>
                  <a:gd name="connsiteX1" fmla="*/ 0 w 838200"/>
                  <a:gd name="connsiteY1" fmla="*/ 647700 h 647700"/>
                  <a:gd name="connsiteX0-1" fmla="*/ 838200 w 838200"/>
                  <a:gd name="connsiteY0-2" fmla="*/ 2536 h 650236"/>
                  <a:gd name="connsiteX1-3" fmla="*/ 0 w 838200"/>
                  <a:gd name="connsiteY1-4" fmla="*/ 650236 h 650236"/>
                  <a:gd name="connsiteX0-5" fmla="*/ 876300 w 876300"/>
                  <a:gd name="connsiteY0-6" fmla="*/ 2241 h 716616"/>
                  <a:gd name="connsiteX1-7" fmla="*/ 0 w 876300"/>
                  <a:gd name="connsiteY1-8" fmla="*/ 716616 h 716616"/>
                  <a:gd name="connsiteX0-9" fmla="*/ 876300 w 876300"/>
                  <a:gd name="connsiteY0-10" fmla="*/ 2628 h 717003"/>
                  <a:gd name="connsiteX1-11" fmla="*/ 0 w 876300"/>
                  <a:gd name="connsiteY1-12" fmla="*/ 717003 h 717003"/>
                  <a:gd name="connsiteX0-13" fmla="*/ 876300 w 876300"/>
                  <a:gd name="connsiteY0-14" fmla="*/ 0 h 714375"/>
                  <a:gd name="connsiteX1-15" fmla="*/ 0 w 876300"/>
                  <a:gd name="connsiteY1-16" fmla="*/ 714375 h 7143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76300" h="714375">
                    <a:moveTo>
                      <a:pt x="876300" y="0"/>
                    </a:moveTo>
                    <a:cubicBezTo>
                      <a:pt x="463550" y="63500"/>
                      <a:pt x="98425" y="412750"/>
                      <a:pt x="0" y="714375"/>
                    </a:cubicBezTo>
                  </a:path>
                </a:pathLst>
              </a:cu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sp>
          <p:nvSpPr>
            <p:cNvPr id="15" name="文本框 14"/>
            <p:cNvSpPr txBox="1"/>
            <p:nvPr/>
          </p:nvSpPr>
          <p:spPr>
            <a:xfrm>
              <a:off x="3838471" y="1885999"/>
              <a:ext cx="4574806" cy="728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zh-CN" altLang="en-US" sz="200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　　</a:t>
              </a:r>
              <a:r>
                <a:rPr lang="zh-CN" altLang="en-US" sz="2000" noProof="1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左右起笔高低一致，右半部分上下大小相等，第三笔为点。</a:t>
              </a:r>
              <a:endParaRPr lang="zh-CN" altLang="en-US" sz="20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293922" y="2560282"/>
            <a:ext cx="5954647" cy="728086"/>
            <a:chOff x="2577790" y="3279008"/>
            <a:chExt cx="5954647" cy="728086"/>
          </a:xfrm>
        </p:grpSpPr>
        <p:grpSp>
          <p:nvGrpSpPr>
            <p:cNvPr id="24" name="组合 23"/>
            <p:cNvGrpSpPr/>
            <p:nvPr/>
          </p:nvGrpSpPr>
          <p:grpSpPr>
            <a:xfrm>
              <a:off x="2577790" y="3279009"/>
              <a:ext cx="5954647" cy="728085"/>
              <a:chOff x="3644029" y="2390181"/>
              <a:chExt cx="4263652" cy="386803"/>
            </a:xfrm>
          </p:grpSpPr>
          <p:sp>
            <p:nvSpPr>
              <p:cNvPr id="26" name="线形标注 2 3"/>
              <p:cNvSpPr/>
              <p:nvPr/>
            </p:nvSpPr>
            <p:spPr>
              <a:xfrm>
                <a:off x="4484996" y="2390181"/>
                <a:ext cx="3422685" cy="386803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just">
                  <a:lnSpc>
                    <a:spcPct val="110000"/>
                  </a:lnSpc>
                  <a:defRPr/>
                </a:pPr>
                <a:endParaRPr lang="zh-CN" altLang="en-US" sz="1800" noProof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endParaRPr>
              </a:p>
            </p:txBody>
          </p:sp>
          <p:sp>
            <p:nvSpPr>
              <p:cNvPr id="27" name="任意多边形: 形状 30"/>
              <p:cNvSpPr/>
              <p:nvPr/>
            </p:nvSpPr>
            <p:spPr>
              <a:xfrm flipH="1">
                <a:off x="3644029" y="2595472"/>
                <a:ext cx="805171" cy="83713"/>
              </a:xfrm>
              <a:custGeom>
                <a:avLst/>
                <a:gdLst>
                  <a:gd name="connsiteX0" fmla="*/ 838200 w 838200"/>
                  <a:gd name="connsiteY0" fmla="*/ 0 h 647700"/>
                  <a:gd name="connsiteX1" fmla="*/ 0 w 838200"/>
                  <a:gd name="connsiteY1" fmla="*/ 647700 h 647700"/>
                  <a:gd name="connsiteX0-1" fmla="*/ 838200 w 838200"/>
                  <a:gd name="connsiteY0-2" fmla="*/ 2536 h 650236"/>
                  <a:gd name="connsiteX1-3" fmla="*/ 0 w 838200"/>
                  <a:gd name="connsiteY1-4" fmla="*/ 650236 h 650236"/>
                  <a:gd name="connsiteX0-5" fmla="*/ 876300 w 876300"/>
                  <a:gd name="connsiteY0-6" fmla="*/ 2241 h 716616"/>
                  <a:gd name="connsiteX1-7" fmla="*/ 0 w 876300"/>
                  <a:gd name="connsiteY1-8" fmla="*/ 716616 h 716616"/>
                  <a:gd name="connsiteX0-9" fmla="*/ 876300 w 876300"/>
                  <a:gd name="connsiteY0-10" fmla="*/ 2628 h 717003"/>
                  <a:gd name="connsiteX1-11" fmla="*/ 0 w 876300"/>
                  <a:gd name="connsiteY1-12" fmla="*/ 717003 h 717003"/>
                  <a:gd name="connsiteX0-13" fmla="*/ 876300 w 876300"/>
                  <a:gd name="connsiteY0-14" fmla="*/ 0 h 714375"/>
                  <a:gd name="connsiteX1-15" fmla="*/ 0 w 876300"/>
                  <a:gd name="connsiteY1-16" fmla="*/ 714375 h 7143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76300" h="714375">
                    <a:moveTo>
                      <a:pt x="876300" y="0"/>
                    </a:moveTo>
                    <a:cubicBezTo>
                      <a:pt x="463550" y="63500"/>
                      <a:pt x="98425" y="412750"/>
                      <a:pt x="0" y="714375"/>
                    </a:cubicBezTo>
                  </a:path>
                </a:pathLst>
              </a:cu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3856788" y="3279008"/>
              <a:ext cx="4574806" cy="7280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zh-CN" altLang="en-US" sz="200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　　</a:t>
              </a:r>
              <a:r>
                <a:rPr lang="zh-CN" altLang="en-US" sz="2000" noProof="1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注意右半部分的“真”，中间有三横，彼此间距相等。</a:t>
              </a:r>
              <a:endParaRPr lang="zh-CN" altLang="en-US" sz="20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155549" y="2262606"/>
            <a:ext cx="1210588" cy="1323439"/>
            <a:chOff x="985909" y="2482105"/>
            <a:chExt cx="1210588" cy="1323439"/>
          </a:xfrm>
        </p:grpSpPr>
        <p:grpSp>
          <p:nvGrpSpPr>
            <p:cNvPr id="19" name="组合 18"/>
            <p:cNvGrpSpPr/>
            <p:nvPr/>
          </p:nvGrpSpPr>
          <p:grpSpPr>
            <a:xfrm>
              <a:off x="1073588" y="2688647"/>
              <a:ext cx="1035231" cy="1035231"/>
              <a:chOff x="3635896" y="1146973"/>
              <a:chExt cx="936104" cy="936104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3635896" y="1146973"/>
                <a:ext cx="936104" cy="93610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>
                <a:off x="3635896" y="1615025"/>
                <a:ext cx="936104" cy="0"/>
              </a:xfrm>
              <a:prstGeom prst="line">
                <a:avLst/>
              </a:prstGeom>
              <a:solidFill>
                <a:schemeClr val="bg1"/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 rot="5400000">
                <a:off x="3635896" y="1615025"/>
                <a:ext cx="936104" cy="0"/>
              </a:xfrm>
              <a:prstGeom prst="line">
                <a:avLst/>
              </a:prstGeom>
              <a:solidFill>
                <a:schemeClr val="bg1"/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29" name="文本框 28"/>
            <p:cNvSpPr txBox="1"/>
            <p:nvPr/>
          </p:nvSpPr>
          <p:spPr>
            <a:xfrm>
              <a:off x="985909" y="2482105"/>
              <a:ext cx="1210588" cy="1323439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kumimoji="0" lang="zh-CN" altLang="en-US" sz="80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慎</a:t>
              </a:r>
              <a:endParaRPr kumimoji="0" lang="zh-CN" alt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293922" y="3745344"/>
            <a:ext cx="5954647" cy="1113687"/>
            <a:chOff x="2577790" y="3086206"/>
            <a:chExt cx="5954647" cy="1113687"/>
          </a:xfrm>
        </p:grpSpPr>
        <p:grpSp>
          <p:nvGrpSpPr>
            <p:cNvPr id="34" name="组合 33"/>
            <p:cNvGrpSpPr/>
            <p:nvPr/>
          </p:nvGrpSpPr>
          <p:grpSpPr>
            <a:xfrm>
              <a:off x="2577790" y="3086207"/>
              <a:ext cx="5954647" cy="1113686"/>
              <a:chOff x="3644029" y="2287754"/>
              <a:chExt cx="4263652" cy="591658"/>
            </a:xfrm>
          </p:grpSpPr>
          <p:sp>
            <p:nvSpPr>
              <p:cNvPr id="36" name="线形标注 2 3"/>
              <p:cNvSpPr/>
              <p:nvPr/>
            </p:nvSpPr>
            <p:spPr>
              <a:xfrm>
                <a:off x="4484996" y="2287754"/>
                <a:ext cx="3422685" cy="591658"/>
              </a:xfrm>
              <a:prstGeom prst="roundRect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40000"/>
                    <a:lumOff val="60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anchor="ctr"/>
              <a:lstStyle/>
              <a:p>
                <a:pPr algn="just">
                  <a:lnSpc>
                    <a:spcPct val="110000"/>
                  </a:lnSpc>
                  <a:defRPr/>
                </a:pPr>
                <a:endParaRPr lang="zh-CN" altLang="en-US" sz="1800" noProof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endParaRPr>
              </a:p>
            </p:txBody>
          </p:sp>
          <p:sp>
            <p:nvSpPr>
              <p:cNvPr id="37" name="任意多边形: 形状 30"/>
              <p:cNvSpPr/>
              <p:nvPr/>
            </p:nvSpPr>
            <p:spPr>
              <a:xfrm flipH="1">
                <a:off x="3644029" y="2595472"/>
                <a:ext cx="805171" cy="83713"/>
              </a:xfrm>
              <a:custGeom>
                <a:avLst/>
                <a:gdLst>
                  <a:gd name="connsiteX0" fmla="*/ 838200 w 838200"/>
                  <a:gd name="connsiteY0" fmla="*/ 0 h 647700"/>
                  <a:gd name="connsiteX1" fmla="*/ 0 w 838200"/>
                  <a:gd name="connsiteY1" fmla="*/ 647700 h 647700"/>
                  <a:gd name="connsiteX0-1" fmla="*/ 838200 w 838200"/>
                  <a:gd name="connsiteY0-2" fmla="*/ 2536 h 650236"/>
                  <a:gd name="connsiteX1-3" fmla="*/ 0 w 838200"/>
                  <a:gd name="connsiteY1-4" fmla="*/ 650236 h 650236"/>
                  <a:gd name="connsiteX0-5" fmla="*/ 876300 w 876300"/>
                  <a:gd name="connsiteY0-6" fmla="*/ 2241 h 716616"/>
                  <a:gd name="connsiteX1-7" fmla="*/ 0 w 876300"/>
                  <a:gd name="connsiteY1-8" fmla="*/ 716616 h 716616"/>
                  <a:gd name="connsiteX0-9" fmla="*/ 876300 w 876300"/>
                  <a:gd name="connsiteY0-10" fmla="*/ 2628 h 717003"/>
                  <a:gd name="connsiteX1-11" fmla="*/ 0 w 876300"/>
                  <a:gd name="connsiteY1-12" fmla="*/ 717003 h 717003"/>
                  <a:gd name="connsiteX0-13" fmla="*/ 876300 w 876300"/>
                  <a:gd name="connsiteY0-14" fmla="*/ 0 h 714375"/>
                  <a:gd name="connsiteX1-15" fmla="*/ 0 w 876300"/>
                  <a:gd name="connsiteY1-16" fmla="*/ 714375 h 714375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</a:cxnLst>
                <a:rect l="l" t="t" r="r" b="b"/>
                <a:pathLst>
                  <a:path w="876300" h="714375">
                    <a:moveTo>
                      <a:pt x="876300" y="0"/>
                    </a:moveTo>
                    <a:cubicBezTo>
                      <a:pt x="463550" y="63500"/>
                      <a:pt x="98425" y="412750"/>
                      <a:pt x="0" y="714375"/>
                    </a:cubicBezTo>
                  </a:path>
                </a:pathLst>
              </a:custGeom>
              <a:noFill/>
              <a:ln w="28575">
                <a:solidFill>
                  <a:schemeClr val="accent1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/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3856788" y="3086206"/>
              <a:ext cx="4574806" cy="1066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zh-CN" altLang="en-US" sz="2000" smtClean="0">
                  <a:latin typeface="黑体" panose="02010609060101010101" pitchFamily="49" charset="-122"/>
                  <a:ea typeface="黑体" panose="02010609060101010101" pitchFamily="49" charset="-122"/>
                </a:rPr>
                <a:t>　　</a:t>
              </a:r>
              <a:r>
                <a:rPr lang="zh-CN" altLang="en-US" sz="2000" noProof="1"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左短右长，左半部分的笔顺：先写横，再写竖、横折、横、竖，最后一笔是竖折。</a:t>
              </a:r>
              <a:endParaRPr lang="zh-CN" altLang="en-US" sz="2000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55549" y="3640470"/>
            <a:ext cx="1210588" cy="1323439"/>
            <a:chOff x="985909" y="2482105"/>
            <a:chExt cx="1210588" cy="1323439"/>
          </a:xfrm>
        </p:grpSpPr>
        <p:grpSp>
          <p:nvGrpSpPr>
            <p:cNvPr id="39" name="组合 38"/>
            <p:cNvGrpSpPr/>
            <p:nvPr/>
          </p:nvGrpSpPr>
          <p:grpSpPr>
            <a:xfrm>
              <a:off x="1073588" y="2688647"/>
              <a:ext cx="1035231" cy="1035231"/>
              <a:chOff x="3635896" y="1146973"/>
              <a:chExt cx="936104" cy="936104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3635896" y="1146973"/>
                <a:ext cx="936104" cy="93610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3635896" y="1615025"/>
                <a:ext cx="936104" cy="0"/>
              </a:xfrm>
              <a:prstGeom prst="line">
                <a:avLst/>
              </a:prstGeom>
              <a:solidFill>
                <a:schemeClr val="bg1"/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rot="5400000">
                <a:off x="3635896" y="1615025"/>
                <a:ext cx="936104" cy="0"/>
              </a:xfrm>
              <a:prstGeom prst="line">
                <a:avLst/>
              </a:prstGeom>
              <a:solidFill>
                <a:schemeClr val="bg1"/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sp>
          <p:nvSpPr>
            <p:cNvPr id="40" name="文本框 39"/>
            <p:cNvSpPr txBox="1"/>
            <p:nvPr/>
          </p:nvSpPr>
          <p:spPr>
            <a:xfrm>
              <a:off x="985909" y="2482105"/>
              <a:ext cx="1210588" cy="1323439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kumimoji="0" lang="zh-CN" altLang="en-US" sz="8000" b="0" i="0" u="none" strike="noStrike" kern="120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卧</a:t>
              </a:r>
              <a:endParaRPr kumimoji="0" lang="zh-CN" altLang="en-US" sz="8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273275" y="923539"/>
            <a:ext cx="8597450" cy="3952467"/>
          </a:xfrm>
          <a:prstGeom prst="roundRect">
            <a:avLst>
              <a:gd name="adj" fmla="val 7781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33123" y="1138865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课文一共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9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个自然段，可以分为三部分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：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3123" y="1642921"/>
            <a:ext cx="830770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一部分</a:t>
            </a:r>
            <a:r>
              <a:rPr lang="en-US" altLang="zh-CN" sz="2400" dirty="0" smtClean="0">
                <a:latin typeface="+mn-ea"/>
                <a:cs typeface="楷体" panose="02010609060101010101" pitchFamily="49" charset="-122"/>
              </a:rPr>
              <a:t>(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</a:t>
            </a:r>
            <a:r>
              <a:rPr lang="en-US" altLang="zh-CN" sz="2400" dirty="0" smtClean="0">
                <a:latin typeface="+mn-ea"/>
                <a:cs typeface="楷体" panose="02010609060101010101" pitchFamily="49" charset="-122"/>
              </a:rPr>
              <a:t>)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写蟋蟀因为它的住宅出名。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第二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部分</a:t>
            </a:r>
            <a:r>
              <a:rPr lang="en-US" altLang="zh-CN" sz="2400" dirty="0">
                <a:latin typeface="+mn-ea"/>
                <a:cs typeface="楷体" panose="02010609060101010101" pitchFamily="49" charset="-122"/>
              </a:rPr>
              <a:t>(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zh-CN" sz="2400" dirty="0">
                <a:latin typeface="+mn-ea"/>
                <a:cs typeface="楷体" panose="02010609060101010101" pitchFamily="49" charset="-122"/>
              </a:rPr>
              <a:t>～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6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</a:t>
            </a:r>
            <a:r>
              <a:rPr lang="en-US" altLang="zh-CN" sz="2400" dirty="0">
                <a:latin typeface="+mn-ea"/>
                <a:cs typeface="楷体" panose="02010609060101010101" pitchFamily="49" charset="-122"/>
              </a:rPr>
              <a:t>) 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介绍蟋蟀住宅的特点。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第三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部分</a:t>
            </a:r>
            <a:r>
              <a:rPr lang="en-US" altLang="zh-CN" sz="2400" dirty="0">
                <a:latin typeface="+mn-ea"/>
                <a:cs typeface="楷体" panose="02010609060101010101" pitchFamily="49" charset="-122"/>
              </a:rPr>
              <a:t>(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第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7</a:t>
            </a:r>
            <a:r>
              <a:rPr lang="zh-CN" altLang="zh-CN" sz="2400" dirty="0">
                <a:latin typeface="+mn-ea"/>
                <a:cs typeface="楷体" panose="02010609060101010101" pitchFamily="49" charset="-122"/>
              </a:rPr>
              <a:t>～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9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自然段</a:t>
            </a:r>
            <a:r>
              <a:rPr lang="en-US" altLang="zh-CN" sz="2400" dirty="0">
                <a:latin typeface="+mn-ea"/>
                <a:cs typeface="楷体" panose="02010609060101010101" pitchFamily="49" charset="-122"/>
              </a:rPr>
              <a:t>) </a:t>
            </a:r>
            <a:r>
              <a:rPr lang="zh-CN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具体描述蟋蟀修建住宅的经过。</a:t>
            </a:r>
            <a:endParaRPr lang="zh-CN" altLang="zh-CN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11560" y="197976"/>
            <a:ext cx="1471085" cy="527588"/>
            <a:chOff x="3131840" y="2195324"/>
            <a:chExt cx="1471085" cy="527588"/>
          </a:xfrm>
        </p:grpSpPr>
        <p:sp>
          <p:nvSpPr>
            <p:cNvPr id="8" name="圆角矩形 7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155078" y="2195324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lang="zh-CN" altLang="en-US" sz="24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30045" y="3693837"/>
            <a:ext cx="2210035" cy="97598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75856" y="3651870"/>
            <a:ext cx="1455127" cy="104994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222609" y="3429655"/>
            <a:ext cx="1288024" cy="12880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75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RhZjA3ZmI3MjNiNTQ2YzAxYjlhNjk1ZWQzOWFhN2U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1171</Words>
  <Application>WPS 演示</Application>
  <PresentationFormat>全屏显示(16:9)</PresentationFormat>
  <Paragraphs>177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黑体</vt:lpstr>
      <vt:lpstr>楷体</vt:lpstr>
      <vt:lpstr>taozhi.cn_PY</vt:lpstr>
      <vt:lpstr>汉语拼音</vt:lpstr>
      <vt:lpstr>Arial</vt:lpstr>
      <vt:lpstr>Arial Unicode MS</vt:lpstr>
      <vt:lpstr>Calibri Light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2022-05-28T12:46:00Z</cp:lastPrinted>
  <dcterms:created xsi:type="dcterms:W3CDTF">2022-05-28T12:46:00Z</dcterms:created>
  <dcterms:modified xsi:type="dcterms:W3CDTF">2023-10-22T07:25:49Z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F1CB6D6D180F4EC3946E43A629BDF901_12</vt:lpwstr>
  </property>
  <property fmtid="{D5CDD505-2E9C-101B-9397-08002B2CF9AE}" pid="3" name="KSOProductBuildVer">
    <vt:lpwstr>2052-12.1.0.15712</vt:lpwstr>
  </property>
</Properties>
</file>