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0"/>
  </p:handoutMasterIdLst>
  <p:sldIdLst>
    <p:sldId id="1347" r:id="rId3"/>
    <p:sldId id="1362" r:id="rId4"/>
    <p:sldId id="1633" r:id="rId5"/>
    <p:sldId id="1634" r:id="rId6"/>
    <p:sldId id="258" r:id="rId7"/>
    <p:sldId id="1348" r:id="rId9"/>
    <p:sldId id="313" r:id="rId10"/>
    <p:sldId id="1632" r:id="rId11"/>
    <p:sldId id="1342" r:id="rId12"/>
    <p:sldId id="1361" r:id="rId13"/>
    <p:sldId id="1344" r:id="rId14"/>
    <p:sldId id="1350" r:id="rId15"/>
    <p:sldId id="1351" r:id="rId16"/>
    <p:sldId id="1635" r:id="rId17"/>
    <p:sldId id="1637" r:id="rId18"/>
    <p:sldId id="1638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4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03" autoAdjust="0"/>
    <p:restoredTop sz="94236" autoAdjust="0"/>
  </p:normalViewPr>
  <p:slideViewPr>
    <p:cSldViewPr snapToGrid="0" showGuides="1">
      <p:cViewPr>
        <p:scale>
          <a:sx n="90" d="100"/>
          <a:sy n="90" d="100"/>
        </p:scale>
        <p:origin x="-1500" y="-510"/>
      </p:cViewPr>
      <p:guideLst>
        <p:guide orient="horz" pos="2224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4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1AC49D05-6128-4D0D-A32A-06A5E73B386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0244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5849F42C-2DAE-424C-A4B8-3140182C3E9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en-US">
                <a:ea typeface="宋体" panose="02010600030101010101" pitchFamily="2" charset="-122"/>
              </a:rPr>
              <a:t>加图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3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1063" y="6350000"/>
            <a:ext cx="2698750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1063" y="6350000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1696090"/>
            <a:ext cx="12192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>
                <a:ln w="9525">
                  <a:noFill/>
                  <a:prstDash val="solid"/>
                </a:ln>
                <a:solidFill>
                  <a:schemeClr val="accent5"/>
                </a:solidFill>
              </a:rPr>
              <a:t>写观察日记</a:t>
            </a:r>
            <a:endParaRPr lang="zh-CN" altLang="en-US" sz="8000" b="1" cap="none" spc="0" dirty="0">
              <a:ln w="9525">
                <a:noFill/>
                <a:prstDash val="solid"/>
              </a:ln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23827" y="2183755"/>
            <a:ext cx="10180948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6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说清楚根、茎、叶在颜色、长度、大小上的细微变化，还要说清楚你在绿豆每个变化阶段的想法和心情</a:t>
            </a:r>
            <a:r>
              <a:rPr lang="en-US" altLang="zh-CN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6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301658" y="534311"/>
            <a:ext cx="1989055" cy="596905"/>
          </a:xfrm>
          <a:prstGeom prst="flowChartTerminato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/>
              <a:t>汇报</a:t>
            </a:r>
            <a:endParaRPr lang="zh-CN" altLang="en-US" sz="36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23448" y="2182712"/>
            <a:ext cx="9125146" cy="1737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6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除了绿豆，小组讨论，你在观察其他事物的时候要怎么观察</a:t>
            </a:r>
            <a:r>
              <a:rPr lang="en-US" altLang="zh-CN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6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301658" y="534311"/>
            <a:ext cx="2526383" cy="719454"/>
          </a:xfrm>
          <a:prstGeom prst="flowChartTerminato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小组讨论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51400" y="1170940"/>
            <a:ext cx="6871970" cy="4480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如果观察水果，在全面细致观察的基础上，可以说说先观察什么，再观察什么，最后观察什么，并说说自己每步观察的结果。同时，要调动各种感观去认识事物、感知事物，可以闻，可以吃，可以发挥想象等。 </a:t>
            </a:r>
            <a:endParaRPr lang="zh-CN" altLang="en-US" sz="3200" kern="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45592" y="2220754"/>
            <a:ext cx="4006883" cy="258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98694" y="1465580"/>
            <a:ext cx="6708775" cy="4480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3200" kern="10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如果是观察植物，可以观察它的干、茎、叶等各部分的特点，生长习性等，要仔细观察它的花、茎、叶、枝，对这株植物各个部分的形状、颜色、姿态作进行全面的了解。还可用鼻子闻一闻花散发出来的香味。</a:t>
            </a:r>
            <a:endParaRPr lang="zh-CN" altLang="en-US" sz="3200" kern="10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21" y="1279636"/>
            <a:ext cx="4708832" cy="470883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20283" y="2108340"/>
            <a:ext cx="5335571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l">
              <a:lnSpc>
                <a:spcPct val="150000"/>
              </a:lnSpc>
            </a:pPr>
            <a:r>
              <a:rPr lang="en-US" altLang="zh-CN" sz="3600" kern="10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如果观察动物，就要观察动物的外形，生活习惯等特点。</a:t>
            </a:r>
            <a:endParaRPr lang="en-US" altLang="zh-CN" sz="3600" kern="10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49117" y="1725105"/>
            <a:ext cx="5188513" cy="324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终止 4"/>
          <p:cNvSpPr/>
          <p:nvPr/>
        </p:nvSpPr>
        <p:spPr>
          <a:xfrm>
            <a:off x="476382" y="1226963"/>
            <a:ext cx="2379939" cy="564131"/>
          </a:xfrm>
          <a:prstGeom prst="flowChartTerminato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/>
              <a:t>分享日记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1140643" y="1996955"/>
            <a:ext cx="10548594" cy="3749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1.开始写日记。</a:t>
            </a:r>
            <a:endParaRPr lang="en-US" altLang="zh-CN" sz="32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2.再读自己的作文，加以整理、修改，尽量做到观察细致入微。</a:t>
            </a:r>
            <a:endParaRPr lang="en-US" altLang="zh-CN" sz="32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3.在学习小组内互相交换日记，提出修改意见。</a:t>
            </a:r>
            <a:endParaRPr lang="en-US" altLang="zh-CN" sz="32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4.评一评：谁写的日记观察得细致，内容记得准确、形象。</a:t>
            </a:r>
            <a:endParaRPr lang="en-US" altLang="zh-CN" sz="32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20685" y="1157576"/>
            <a:ext cx="10350631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2800" kern="10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有人说过，生活，需要细心观察，更需要理性思考，从而获取鲜活而丰富的写作素材。还有人说过：仔细观察生活中的事物，用自己的慧眼，自己的心智去领悟生活。爱默生更说过：细节在于观察，成功在于积累。由此可见，能够做到细致入微，并能从多方面对观察对象加以感知，记录下来，再辅以自己的体会，就可以形成一篇优秀的观察日记了。愿大家多观察，爱聆听，善思考，勤描写，做个有心人，写出更多、更精彩的观察日记吧！</a:t>
            </a:r>
            <a:endParaRPr lang="en-US" altLang="zh-CN" sz="2800" kern="10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718800" y="10591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0045" y="1341929"/>
            <a:ext cx="11019934" cy="4480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3200" kern="10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叶圣陶爷爷经过一段时间的观察发现爬山虎的往上爬的秘密，写下了《爬山虎的脚》；法布尔观察了很久，看到了蟋蟀修建住宅的全过程，写下了《蟋蟀的住宅》。正是因为作者平时认真、连续的观察才把文章写得生动有趣，有吸引力。今天，我们就来学习作者的这种写法，把它运用在自己的习作中，让自己的习作也显得生动有趣。</a:t>
            </a:r>
            <a:endParaRPr lang="en-US" altLang="zh-CN" sz="3200" kern="10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72240" y="1749437"/>
            <a:ext cx="7963292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通读习作要求，圈画出关键词句。</a:t>
            </a:r>
            <a:endParaRPr lang="zh-CN" altLang="zh-CN" sz="36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2875175" y="2969741"/>
            <a:ext cx="6645897" cy="262065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（1）写观察日记</a:t>
            </a:r>
            <a:endParaRPr lang="zh-CN" altLang="en-US" sz="360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6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（2）记录变化</a:t>
            </a:r>
            <a:endParaRPr lang="zh-CN" altLang="en-US" sz="360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6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（3）观察的过程</a:t>
            </a:r>
            <a:endParaRPr lang="zh-CN" altLang="en-US" sz="360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6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（4）观察者当时的想法和心情。</a:t>
            </a:r>
            <a:endParaRPr lang="zh-CN" altLang="en-US" sz="360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流程图: 终止 6"/>
          <p:cNvSpPr/>
          <p:nvPr/>
        </p:nvSpPr>
        <p:spPr>
          <a:xfrm>
            <a:off x="367646" y="1100347"/>
            <a:ext cx="2809187" cy="686163"/>
          </a:xfrm>
          <a:prstGeom prst="flowChartTerminato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明确写作要求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34445" y="1582903"/>
            <a:ext cx="932311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日记的格式是怎么样的？ </a:t>
            </a:r>
            <a:endParaRPr lang="en-US" altLang="zh-CN" sz="360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91032" y="3105835"/>
            <a:ext cx="7642781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要写上年、月、日、星期和天气。</a:t>
            </a:r>
            <a:endParaRPr lang="zh-CN" altLang="zh-CN" sz="3600" dirty="0">
              <a:solidFill>
                <a:srgbClr val="000000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思想气泡: 云 6"/>
          <p:cNvSpPr/>
          <p:nvPr/>
        </p:nvSpPr>
        <p:spPr>
          <a:xfrm>
            <a:off x="3195688" y="4352827"/>
            <a:ext cx="8072487" cy="2215299"/>
          </a:xfrm>
          <a:prstGeom prst="cloudCallout">
            <a:avLst>
              <a:gd name="adj1" fmla="val -53943"/>
              <a:gd name="adj2" fmla="val -7248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304800" algn="just">
              <a:lnSpc>
                <a:spcPct val="150000"/>
              </a:lnSpc>
            </a:pPr>
            <a:r>
              <a:rPr lang="en-US" altLang="zh-CN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首先可以给日记取个标题；其次在第一行写上写日记时的日期、天气、星期几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！ </a:t>
            </a:r>
            <a:endParaRPr lang="en-US" altLang="zh-CN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终止 6"/>
          <p:cNvSpPr/>
          <p:nvPr/>
        </p:nvSpPr>
        <p:spPr>
          <a:xfrm>
            <a:off x="377073" y="581445"/>
            <a:ext cx="2931735" cy="691174"/>
          </a:xfrm>
          <a:prstGeom prst="flowChartTerminato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b="1"/>
              <a:t>交流观察记录</a:t>
            </a:r>
            <a:endParaRPr lang="zh-CN" altLang="zh-CN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1611985" y="1758864"/>
            <a:ext cx="8540684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在小组内交流你在前期观察和记录到了什么？</a:t>
            </a:r>
            <a:endParaRPr lang="zh-CN" altLang="zh-CN" sz="3200" kern="10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1282045" y="3063711"/>
            <a:ext cx="9954706" cy="229071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304800" algn="just">
              <a:lnSpc>
                <a:spcPct val="150000"/>
              </a:lnSpc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提示：交流内容：观察、记录了什么、是怎么观察的？有没有印象深的事情？哪些地方让你感到很有趣？</a:t>
            </a:r>
            <a:endParaRPr lang="zh-CN" altLang="zh-CN" sz="3200" kern="10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终止 2"/>
          <p:cNvSpPr/>
          <p:nvPr/>
        </p:nvSpPr>
        <p:spPr>
          <a:xfrm>
            <a:off x="301658" y="534311"/>
            <a:ext cx="2705491" cy="638168"/>
          </a:xfrm>
          <a:prstGeom prst="flowChartTerminato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/>
              <a:t>学习写法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575310" y="1470660"/>
            <a:ext cx="11264900" cy="1737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6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读一读苏联比安基的两则观察日记《燕子窝</a:t>
            </a:r>
            <a:r>
              <a:rPr lang="en-US" altLang="zh-CN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》，</a:t>
            </a:r>
            <a:r>
              <a:rPr lang="en-US" altLang="zh-CN" sz="36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回顾观察日记的写法</a:t>
            </a:r>
            <a:r>
              <a:rPr lang="en-US" altLang="zh-CN" sz="36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6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575035" y="3429000"/>
            <a:ext cx="11265030" cy="28946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304800" algn="just">
              <a:lnSpc>
                <a:spcPct val="150000"/>
              </a:lnSpc>
            </a:pPr>
            <a:r>
              <a:rPr lang="zh-CN" altLang="zh-CN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一是格式上注意在正文前写清楚观察的时间，</a:t>
            </a:r>
            <a:endParaRPr lang="zh-CN" altLang="zh-CN" sz="3200" kern="1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二是形式上可以是两篇或是多篇，</a:t>
            </a:r>
            <a:endParaRPr lang="zh-CN" altLang="zh-CN" sz="3200" kern="1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三是内容上主要是记录事物的变化或一段时间的观察所得。</a:t>
            </a:r>
            <a:endParaRPr lang="zh-CN" altLang="zh-CN" sz="3200" kern="1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118163" y="156047"/>
            <a:ext cx="2087709" cy="611264"/>
          </a:xfrm>
          <a:prstGeom prst="flowChartTerminato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示例</a:t>
            </a:r>
            <a:endParaRPr lang="zh-CN" altLang="en-US" sz="4000" b="1">
              <a:solidFill>
                <a:schemeClr val="bg1"/>
              </a:solidFill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838227" y="842668"/>
          <a:ext cx="9030877" cy="5974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9147"/>
                <a:gridCol w="3117925"/>
                <a:gridCol w="3117925"/>
                <a:gridCol w="1905880"/>
              </a:tblGrid>
              <a:tr h="6817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观察对象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时间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状态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颜色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</a:tr>
              <a:tr h="922055">
                <a:tc rowSpan="7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绿豆发芽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3月27日</a:t>
                      </a:r>
                      <a:endParaRPr lang="en-US" sz="2000" kern="10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将绿豆泡在杯子里，用潮湿的纱布盖住。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绿豆的外壳是绿色的。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</a:tr>
              <a:tr h="435102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3月28日</a:t>
                      </a:r>
                      <a:endParaRPr lang="en-US" sz="2000" kern="10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绿豆没有动静。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en-US" sz="2000" kern="100">
                        <a:effectLst/>
                      </a:endParaRPr>
                    </a:p>
                  </a:txBody>
                  <a:tcPr marL="68580" marR="68580" marT="0" marB="0"/>
                </a:tc>
              </a:tr>
              <a:tr h="435102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3月29日</a:t>
                      </a:r>
                      <a:endParaRPr lang="en-US" sz="2000" kern="10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绿豆还是没有动静。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en-US" sz="2000" kern="100">
                        <a:effectLst/>
                      </a:endParaRPr>
                    </a:p>
                  </a:txBody>
                  <a:tcPr marL="68580" marR="68580" marT="0" marB="0"/>
                </a:tc>
              </a:tr>
              <a:tr h="435102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3月30日</a:t>
                      </a:r>
                      <a:endParaRPr lang="en-US" sz="2000" kern="10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绿豆开始膨胀。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外壳颜色变浅。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</a:tr>
              <a:tr h="92205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4月1日</a:t>
                      </a:r>
                      <a:endParaRPr lang="en-US" sz="2000" kern="10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绿豆破皮，露出小芽。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小芽是乳白色的。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</a:tr>
              <a:tr h="92205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4月3日</a:t>
                      </a:r>
                      <a:endParaRPr lang="en-US" sz="2000" kern="10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小芽长到了一厘米左右。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芽瓣是嫩黄色的。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</a:tr>
              <a:tr h="92205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4月5日</a:t>
                      </a:r>
                      <a:endParaRPr lang="en-US" sz="2000" kern="10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小芽又长长了约三厘米。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豆瓣的颜色变成黄绿色了。</a:t>
                      </a:r>
                      <a:endParaRPr lang="zh-CN" sz="2000" kern="10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97584" y="3015893"/>
            <a:ext cx="10435472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endParaRPr lang="en-US" altLang="zh-CN" sz="32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en-US" altLang="zh-CN" sz="32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观察日记最主要的是写清楚事物的变化，请找出表现绿豆变化的语句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思想气泡: 云 2"/>
          <p:cNvSpPr/>
          <p:nvPr/>
        </p:nvSpPr>
        <p:spPr>
          <a:xfrm>
            <a:off x="3280626" y="763571"/>
            <a:ext cx="5806911" cy="1593130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304800" algn="just">
              <a:lnSpc>
                <a:spcPct val="150000"/>
              </a:lnSpc>
            </a:pPr>
            <a:r>
              <a:rPr lang="en-US" altLang="zh-CN" sz="2800" kern="10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没有变化的内容不写或略写。</a:t>
            </a:r>
            <a:endParaRPr lang="en-US" altLang="zh-CN" sz="2800" kern="10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10205" y="3015614"/>
            <a:ext cx="637095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kern="10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怎么把观察记录整理成观察日记？</a:t>
            </a:r>
            <a:endParaRPr lang="en-US" altLang="zh-CN" sz="3200" kern="10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02119" y="1871986"/>
            <a:ext cx="6094428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3200" kern="10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交流你观察到绿豆的变化。</a:t>
            </a:r>
            <a:endParaRPr lang="zh-CN" altLang="zh-CN" sz="3200" kern="10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流程图: 终止 5"/>
          <p:cNvSpPr/>
          <p:nvPr/>
        </p:nvSpPr>
        <p:spPr>
          <a:xfrm>
            <a:off x="301658" y="534311"/>
            <a:ext cx="2705491" cy="638168"/>
          </a:xfrm>
          <a:prstGeom prst="flowChartTerminato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小组合作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1346</Words>
  <Application>WPS 演示</Application>
  <PresentationFormat>自定义</PresentationFormat>
  <Paragraphs>133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</vt:lpstr>
      <vt:lpstr>Calibri</vt:lpstr>
      <vt:lpstr>Times New Roman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4</cp:revision>
  <cp:lastPrinted>2021-09-14T09:57:00Z</cp:lastPrinted>
  <dcterms:created xsi:type="dcterms:W3CDTF">2021-09-14T09:57:00Z</dcterms:created>
  <dcterms:modified xsi:type="dcterms:W3CDTF">2023-10-22T07:28:13Z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13B8925DF5D843F1A9CADF34301F0051_12</vt:lpwstr>
  </property>
  <property fmtid="{D5CDD505-2E9C-101B-9397-08002B2CF9AE}" pid="3" name="KSOProductBuildVer">
    <vt:lpwstr>2052-12.1.0.15712</vt:lpwstr>
  </property>
</Properties>
</file>