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4611" r:id="rId3"/>
    <p:sldId id="4612" r:id="rId5"/>
    <p:sldId id="4613" r:id="rId6"/>
    <p:sldId id="258" r:id="rId7"/>
    <p:sldId id="1064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1065" r:id="rId20"/>
    <p:sldId id="344" r:id="rId21"/>
    <p:sldId id="345" r:id="rId22"/>
    <p:sldId id="346" r:id="rId23"/>
    <p:sldId id="1066" r:id="rId24"/>
    <p:sldId id="347" r:id="rId25"/>
  </p:sldIdLst>
  <p:sldSz cx="12192000" cy="6858000"/>
  <p:notesSz cx="6858000" cy="9144000"/>
  <p:embeddedFontLst>
    <p:embeddedFont>
      <p:font typeface="FandolFang R" panose="02010600030101010101" pitchFamily="50" charset="-122"/>
      <p:regular r:id="rId30"/>
    </p:embeddedFont>
    <p:embeddedFont>
      <p:font typeface="微软雅黑" panose="020B0503020204020204" charset="-122"/>
      <p:regular r:id="rId31"/>
    </p:embeddedFont>
    <p:embeddedFont>
      <p:font typeface="Calibri Light" panose="020F0302020204030204" charset="0"/>
      <p:regular r:id="rId32"/>
      <p:italic r:id="rId33"/>
    </p:embeddedFont>
    <p:embeddedFont>
      <p:font typeface="Calibri" panose="020F0502020204030204" charset="0"/>
      <p:regular r:id="rId34"/>
      <p:bold r:id="rId35"/>
      <p:italic r:id="rId36"/>
      <p:boldItalic r:id="rId37"/>
    </p:embeddedFont>
  </p:embeddedFontLst>
  <p:custDataLst>
    <p:tags r:id="rId38"/>
  </p:custDataLst>
  <p:defaultTextStyle>
    <a:defPPr>
      <a:defRPr lang="zh-CN"/>
    </a:defPPr>
    <a:lvl1pPr marL="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F9966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140" y="-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29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gs" Target="tags/tag1.xml"/><Relationship Id="rId37" Type="http://schemas.openxmlformats.org/officeDocument/2006/relationships/font" Target="fonts/font8.fntdata"/><Relationship Id="rId36" Type="http://schemas.openxmlformats.org/officeDocument/2006/relationships/font" Target="fonts/font7.fntdata"/><Relationship Id="rId35" Type="http://schemas.openxmlformats.org/officeDocument/2006/relationships/font" Target="fonts/font6.fntdata"/><Relationship Id="rId34" Type="http://schemas.openxmlformats.org/officeDocument/2006/relationships/font" Target="fonts/font5.fntdata"/><Relationship Id="rId33" Type="http://schemas.openxmlformats.org/officeDocument/2006/relationships/font" Target="fonts/font4.fntdata"/><Relationship Id="rId32" Type="http://schemas.openxmlformats.org/officeDocument/2006/relationships/font" Target="fonts/font3.fntdata"/><Relationship Id="rId31" Type="http://schemas.openxmlformats.org/officeDocument/2006/relationships/font" Target="fonts/font2.fntdata"/><Relationship Id="rId30" Type="http://schemas.openxmlformats.org/officeDocument/2006/relationships/font" Target="fonts/font1.fntdata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C36D0-71E9-4F2F-B98D-676B1A48D5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52AE9-3283-48A9-8D72-DAAB787192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2010600030101010101" pitchFamily="50" charset="-122"/>
                <a:ea typeface="FandolFang R" panose="02010600030101010101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2010600030101010101" pitchFamily="50" charset="-122"/>
                <a:ea typeface="FandolFang R" panose="02010600030101010101" pitchFamily="50" charset="-122"/>
              </a:defRPr>
            </a:lvl1pPr>
          </a:lstStyle>
          <a:p>
            <a:fld id="{BD97AE6D-BC12-4203-8A2A-4973A6CC2E5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2010600030101010101" pitchFamily="50" charset="-122"/>
                <a:ea typeface="FandolFang R" panose="02010600030101010101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2010600030101010101" pitchFamily="50" charset="-122"/>
                <a:ea typeface="FandolFang R" panose="02010600030101010101" pitchFamily="50" charset="-122"/>
              </a:defRPr>
            </a:lvl1pPr>
          </a:lstStyle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FandolFang R" panose="02010600030101010101" pitchFamily="50" charset="-122"/>
        <a:ea typeface="FandolFang R" panose="02010600030101010101" pitchFamily="5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FandolFang R" panose="02010600030101010101" pitchFamily="50" charset="-122"/>
        <a:ea typeface="FandolFang R" panose="02010600030101010101" pitchFamily="5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FandolFang R" panose="02010600030101010101" pitchFamily="50" charset="-122"/>
        <a:ea typeface="FandolFang R" panose="02010600030101010101" pitchFamily="5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FandolFang R" panose="02010600030101010101" pitchFamily="50" charset="-122"/>
        <a:ea typeface="FandolFang R" panose="02010600030101010101" pitchFamily="5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FandolFang R" panose="02010600030101010101" pitchFamily="50" charset="-122"/>
        <a:ea typeface="FandolFang R" panose="02010600030101010101" pitchFamily="5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53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21535BC-5BC0-426A-AFA0-4B875C10DC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74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37C4A83-D5BB-47EE-A6F1-1DE646C1A3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D5E5A-BBA1-41AF-85A8-92B157A114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1241-91FD-482A-BC2B-A00B2ACED7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7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 bwMode="auto">
          <a:xfrm>
            <a:off x="384175" y="482600"/>
            <a:ext cx="11398250" cy="58737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 advTm="3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单击此处编辑母版标题样式</a:t>
            </a:r>
            <a:endParaRPr lang="zh-CN" altLang="en-US" sz="60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339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单击此处编辑母版文本样式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二级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三级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四级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五级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340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B4F0AD-349F-43A7-902E-D80212FFDE01}" type="datetime1">
              <a:rPr lang="zh-CN" altLang="en-US" sz="120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341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155B334-4E83-4671-B983-D1C6C1D5C222}" type="slidenum">
              <a:rPr lang="zh-CN" altLang="en-US" sz="12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4342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3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4361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3479" y="6995"/>
              <a:ext cx="6301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 smtClean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部编版</a:t>
              </a: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四年级语文上册课件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4352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848079" y="2297023"/>
            <a:ext cx="48603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盘古开天地</a:t>
            </a:r>
            <a:endParaRPr lang="zh-CN" altLang="en-US" sz="72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词语解释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1865115" y="1886164"/>
            <a:ext cx="6893592" cy="581603"/>
            <a:chOff x="643" y="2043"/>
            <a:chExt cx="15667" cy="913"/>
          </a:xfrm>
        </p:grpSpPr>
        <p:sp>
          <p:nvSpPr>
            <p:cNvPr id="4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宇宙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矩形 6"/>
            <p:cNvSpPr/>
            <p:nvPr/>
          </p:nvSpPr>
          <p:spPr>
            <a:xfrm>
              <a:off x="3786" y="2043"/>
              <a:ext cx="12524" cy="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包括地球及其他一切天体的无限空间。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6" name="组合 1"/>
          <p:cNvGrpSpPr/>
          <p:nvPr/>
        </p:nvGrpSpPr>
        <p:grpSpPr>
          <a:xfrm>
            <a:off x="1865114" y="2759113"/>
            <a:ext cx="7579563" cy="498096"/>
            <a:chOff x="643" y="2174"/>
            <a:chExt cx="17226" cy="782"/>
          </a:xfrm>
        </p:grpSpPr>
        <p:sp>
          <p:nvSpPr>
            <p:cNvPr id="7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混沌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" name="矩形 6"/>
            <p:cNvSpPr/>
            <p:nvPr/>
          </p:nvSpPr>
          <p:spPr>
            <a:xfrm>
              <a:off x="3786" y="2174"/>
              <a:ext cx="14083" cy="7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我国传说中指宇宙形成以前模糊一团的景象。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9" name="组合 1"/>
          <p:cNvGrpSpPr/>
          <p:nvPr/>
        </p:nvGrpSpPr>
        <p:grpSpPr>
          <a:xfrm>
            <a:off x="1865115" y="3547892"/>
            <a:ext cx="6893592" cy="580966"/>
            <a:chOff x="643" y="2107"/>
            <a:chExt cx="15667" cy="912"/>
          </a:xfrm>
        </p:grpSpPr>
        <p:sp>
          <p:nvSpPr>
            <p:cNvPr id="10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巍峨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" name="矩形 6"/>
            <p:cNvSpPr/>
            <p:nvPr/>
          </p:nvSpPr>
          <p:spPr>
            <a:xfrm>
              <a:off x="3786" y="2107"/>
              <a:ext cx="12524" cy="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形容山或建筑物高大雄伟。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12" name="组合 1"/>
          <p:cNvGrpSpPr/>
          <p:nvPr/>
        </p:nvGrpSpPr>
        <p:grpSpPr>
          <a:xfrm>
            <a:off x="1865114" y="4422091"/>
            <a:ext cx="9374731" cy="497839"/>
            <a:chOff x="1345" y="2174"/>
            <a:chExt cx="21308" cy="782"/>
          </a:xfrm>
        </p:grpSpPr>
        <p:sp>
          <p:nvSpPr>
            <p:cNvPr id="13" name="矩形 9"/>
            <p:cNvSpPr/>
            <p:nvPr/>
          </p:nvSpPr>
          <p:spPr>
            <a:xfrm>
              <a:off x="1345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精疲力竭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" name="矩形 6"/>
            <p:cNvSpPr/>
            <p:nvPr/>
          </p:nvSpPr>
          <p:spPr>
            <a:xfrm>
              <a:off x="5680" y="2215"/>
              <a:ext cx="16973" cy="7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精神、力气消耗殆尽，形容极度疲劳，不想动的样子。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15" name="组合 1"/>
          <p:cNvGrpSpPr/>
          <p:nvPr/>
        </p:nvGrpSpPr>
        <p:grpSpPr>
          <a:xfrm>
            <a:off x="1865115" y="5185115"/>
            <a:ext cx="6893592" cy="580966"/>
            <a:chOff x="643" y="2071"/>
            <a:chExt cx="15667" cy="912"/>
          </a:xfrm>
        </p:grpSpPr>
        <p:sp>
          <p:nvSpPr>
            <p:cNvPr id="16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滋润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7" name="矩形 6"/>
            <p:cNvSpPr/>
            <p:nvPr/>
          </p:nvSpPr>
          <p:spPr>
            <a:xfrm>
              <a:off x="3786" y="2071"/>
              <a:ext cx="12524" cy="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增添水分，使不干枯。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课堂练习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5"/>
          <p:cNvSpPr txBox="1"/>
          <p:nvPr/>
        </p:nvSpPr>
        <p:spPr>
          <a:xfrm>
            <a:off x="1012825" y="1338490"/>
            <a:ext cx="7907339" cy="5232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一、比一比，再组词。</a:t>
            </a:r>
            <a:endParaRPr lang="zh-CN" altLang="en-US" sz="28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框 28"/>
          <p:cNvSpPr txBox="1"/>
          <p:nvPr/>
        </p:nvSpPr>
        <p:spPr>
          <a:xfrm>
            <a:off x="1925638" y="2068739"/>
            <a:ext cx="9715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劈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" name="文本框 29"/>
          <p:cNvSpPr txBox="1"/>
          <p:nvPr/>
        </p:nvSpPr>
        <p:spPr>
          <a:xfrm>
            <a:off x="2403475" y="2068740"/>
            <a:ext cx="20716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 ）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6" name="文本框 30"/>
          <p:cNvSpPr txBox="1"/>
          <p:nvPr/>
        </p:nvSpPr>
        <p:spPr>
          <a:xfrm>
            <a:off x="1955801" y="2840264"/>
            <a:ext cx="9715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壁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7" name="文本框 31"/>
          <p:cNvSpPr txBox="1"/>
          <p:nvPr/>
        </p:nvSpPr>
        <p:spPr>
          <a:xfrm>
            <a:off x="2433639" y="2849790"/>
            <a:ext cx="2071687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 ）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06678" y="2057326"/>
            <a:ext cx="1246187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劈开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06678" y="2849489"/>
            <a:ext cx="1246187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墙壁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4754563" y="2078264"/>
            <a:ext cx="9715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竭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文本框 7"/>
          <p:cNvSpPr txBox="1"/>
          <p:nvPr/>
        </p:nvSpPr>
        <p:spPr>
          <a:xfrm>
            <a:off x="5232400" y="2078265"/>
            <a:ext cx="20716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 ）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4754563" y="2859315"/>
            <a:ext cx="9715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渴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232400" y="2859316"/>
            <a:ext cx="20716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 ）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73690" y="2095426"/>
            <a:ext cx="12461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枯竭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97820" y="2849489"/>
            <a:ext cx="12461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口渴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7716838" y="2078264"/>
            <a:ext cx="9715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滋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8194675" y="2078265"/>
            <a:ext cx="20716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 ）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8" name="文本框 14"/>
          <p:cNvSpPr txBox="1"/>
          <p:nvPr/>
        </p:nvSpPr>
        <p:spPr>
          <a:xfrm>
            <a:off x="7716838" y="2859315"/>
            <a:ext cx="9715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慈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9" name="文本框 15"/>
          <p:cNvSpPr txBox="1"/>
          <p:nvPr/>
        </p:nvSpPr>
        <p:spPr>
          <a:xfrm>
            <a:off x="8194675" y="2859316"/>
            <a:ext cx="20716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 ）</a:t>
            </a:r>
            <a:endParaRPr lang="zh-CN" altLang="en-US" sz="24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77240" y="2085902"/>
            <a:ext cx="12461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滋润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86765" y="2878064"/>
            <a:ext cx="12461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仁慈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95365" y="3659415"/>
            <a:ext cx="6672263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spc="3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二、写出下面词语的近义词。</a:t>
            </a:r>
            <a:endParaRPr lang="zh-CN" altLang="en-US" sz="2800" b="1" spc="3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3" name="文本框 50"/>
          <p:cNvSpPr txBox="1"/>
          <p:nvPr/>
        </p:nvSpPr>
        <p:spPr>
          <a:xfrm>
            <a:off x="1966914" y="4429353"/>
            <a:ext cx="40767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黑暗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）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4" name="文本框 51"/>
          <p:cNvSpPr txBox="1"/>
          <p:nvPr/>
        </p:nvSpPr>
        <p:spPr>
          <a:xfrm>
            <a:off x="6689726" y="4429353"/>
            <a:ext cx="40767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茂盛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）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5" name="文本框 52"/>
          <p:cNvSpPr txBox="1"/>
          <p:nvPr/>
        </p:nvSpPr>
        <p:spPr>
          <a:xfrm>
            <a:off x="1998663" y="5158015"/>
            <a:ext cx="40767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创造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）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6" name="文本框 53"/>
          <p:cNvSpPr txBox="1"/>
          <p:nvPr/>
        </p:nvSpPr>
        <p:spPr>
          <a:xfrm>
            <a:off x="6726239" y="5158015"/>
            <a:ext cx="407670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滋润</a:t>
            </a:r>
            <a:r>
              <a:rPr lang="en-US" altLang="zh-CN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（         ）</a:t>
            </a:r>
            <a:endParaRPr lang="zh-CN" altLang="en-US" sz="28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60714" y="4435628"/>
            <a:ext cx="16160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昏暗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880351" y="4435628"/>
            <a:ext cx="16160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旺盛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171826" y="5186516"/>
            <a:ext cx="16160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制造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856539" y="5186516"/>
            <a:ext cx="16160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滋养</a:t>
            </a:r>
            <a:endParaRPr lang="zh-CN" altLang="en-US" sz="2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4" grpId="0"/>
      <p:bldP spid="14" grpId="1"/>
      <p:bldP spid="15" grpId="0"/>
      <p:bldP spid="15" grpId="1"/>
      <p:bldP spid="20" grpId="0"/>
      <p:bldP spid="20" grpId="1"/>
      <p:bldP spid="21" grpId="0"/>
      <p:bldP spid="21" grpId="1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课文精讲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1991" y="2026525"/>
            <a:ext cx="6026151" cy="82413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读课文</a:t>
            </a:r>
            <a:r>
              <a:rPr lang="en-US" altLang="zh-CN" sz="28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</a:t>
            </a:r>
            <a:r>
              <a:rPr lang="zh-CN" altLang="en-US" sz="28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、</a:t>
            </a:r>
            <a:r>
              <a:rPr lang="en-US" altLang="zh-CN" sz="28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2</a:t>
            </a:r>
            <a:r>
              <a:rPr lang="zh-CN" altLang="en-US" sz="28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自然段，思考：</a:t>
            </a:r>
            <a:endParaRPr lang="zh-CN" altLang="en-US" sz="2800" spc="2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框 6"/>
          <p:cNvSpPr txBox="1"/>
          <p:nvPr/>
        </p:nvSpPr>
        <p:spPr>
          <a:xfrm>
            <a:off x="3003551" y="3071834"/>
            <a:ext cx="5910263" cy="82413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很久很久以前的宇宙是什么样子的？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" name="文本框 7"/>
          <p:cNvSpPr txBox="1"/>
          <p:nvPr/>
        </p:nvSpPr>
        <p:spPr>
          <a:xfrm>
            <a:off x="3027363" y="4221164"/>
            <a:ext cx="5910263" cy="82413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盘古是如何劈开天地的？</a:t>
            </a:r>
            <a:endParaRPr lang="zh-CN" altLang="en-US" sz="280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课文精讲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1655086" y="1999594"/>
            <a:ext cx="9098640" cy="203132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很久很久以前，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天和地还没有分开，宇宙混沌一片</a:t>
            </a: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，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像个大鸡蛋</a:t>
            </a: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。有个叫盘古的巨人，在混沌之中睡了</a:t>
            </a:r>
            <a:r>
              <a:rPr lang="zh-CN" altLang="en-US" sz="28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一万八千年。</a:t>
            </a:r>
            <a:endParaRPr lang="zh-CN" altLang="en-US" sz="28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7962900" y="1291696"/>
            <a:ext cx="2790826" cy="593598"/>
          </a:xfrm>
          <a:prstGeom prst="wedgeRoundRectCallout">
            <a:avLst>
              <a:gd name="adj1" fmla="val -20833"/>
              <a:gd name="adj2" fmla="val 92988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交代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“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开天地</a:t>
            </a:r>
            <a:r>
              <a:rPr lang="en-US" altLang="zh-CN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”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的原因</a:t>
            </a:r>
            <a:endParaRPr lang="zh-CN" altLang="en-US" sz="20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2009775" y="4450018"/>
            <a:ext cx="2762250" cy="1169731"/>
          </a:xfrm>
          <a:prstGeom prst="wedgeRoundRectCallout">
            <a:avLst>
              <a:gd name="adj1" fmla="val -16737"/>
              <a:gd name="adj2" fmla="val -109194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夸张的写法，盘古的沉睡是人们的想象，凸显了盘古的神奇。</a:t>
            </a:r>
            <a:endParaRPr lang="en-US" altLang="zh-CN" sz="20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课文精讲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7282" y="1977226"/>
            <a:ext cx="9964737" cy="175432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巨人见身边有一把斧头，就拿起斧头，对着眼前的黑暗劈过去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，只听见一声巨响，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大鸡蛋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碎了。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轻而清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的东西，缓缓上升，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变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成了天；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重而浊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的东西，慢慢下降，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变成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了地。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58900" y="5011477"/>
            <a:ext cx="9499600" cy="58105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找出句段中的反义词，想一想，这些反义词的运用有什么作用？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8070056" y="1317753"/>
            <a:ext cx="3001963" cy="526016"/>
          </a:xfrm>
          <a:prstGeom prst="wedgeRectCallout">
            <a:avLst>
              <a:gd name="adj1" fmla="val -35884"/>
              <a:gd name="adj2" fmla="val 96776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盘古用斧头劈开了黑暗</a:t>
            </a:r>
            <a:endParaRPr lang="zh-CN" altLang="en-US" sz="20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7231856" y="3463888"/>
            <a:ext cx="3626644" cy="1184311"/>
          </a:xfrm>
          <a:prstGeom prst="wedgeRectCallout">
            <a:avLst>
              <a:gd name="adj1" fmla="val 18690"/>
              <a:gd name="adj2" fmla="val -125950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这些词语写出了盘古劈下斧头后的神奇变化，同时也写出了天地的不同</a:t>
            </a:r>
            <a:endParaRPr lang="zh-CN" altLang="en-US" sz="2000" dirty="0">
              <a:solidFill>
                <a:schemeClr val="accent2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课文精讲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68525" y="2459038"/>
            <a:ext cx="7854950" cy="16859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00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800" spc="200" noProof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盘古用斧子劈出了天和地之后，他有什么想法呢？他接着又做了什么呢？</a:t>
            </a:r>
            <a:endParaRPr lang="zh-CN" altLang="en-US" sz="2800" spc="200" noProof="1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课文精讲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Text Box 4"/>
          <p:cNvSpPr txBox="1"/>
          <p:nvPr/>
        </p:nvSpPr>
        <p:spPr>
          <a:xfrm>
            <a:off x="2153331" y="1795916"/>
            <a:ext cx="6123894" cy="443198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呼出的气息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变成了四季的风和飘动的云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发出的声音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化作了隆隆的雷声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左眼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太阳；右眼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月亮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四肢和躯干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大地的四极和五方的名山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血液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变成了奔流不息的江河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汗毛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变成了茂盛的花草树木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汗水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变成了滋润万物的雨露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……</a:t>
            </a:r>
            <a:endParaRPr lang="en-US" altLang="zh-CN" sz="20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71350" y="1591118"/>
            <a:ext cx="2915726" cy="4371532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二级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三级</a:t>
            </a:r>
            <a:endParaRPr lang="zh-CN" altLang="en-US" sz="1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四级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第叁部分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课堂检测</a:t>
            </a:r>
            <a:endParaRPr lang="zh-CN" altLang="en-US" sz="66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课文主旨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46040" y="2551112"/>
            <a:ext cx="8484025" cy="233294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3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800" spc="3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这篇神话讲述了名叫盘古的巨人开天辟地的故事。文中用充满神奇的想象，生动准确的语言，塑造了盘古伟岸、高大的形象，赞美了他为开天辟地而用于献身的精神。</a:t>
            </a:r>
            <a:endParaRPr lang="zh-CN" altLang="en-US" sz="2800" spc="3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课文小结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98325" y="2423791"/>
            <a:ext cx="7013404" cy="3332378"/>
            <a:chOff x="2398325" y="2423791"/>
            <a:chExt cx="7013404" cy="3332378"/>
          </a:xfrm>
        </p:grpSpPr>
        <p:sp>
          <p:nvSpPr>
            <p:cNvPr id="4" name="文本框 3"/>
            <p:cNvSpPr txBox="1"/>
            <p:nvPr/>
          </p:nvSpPr>
          <p:spPr>
            <a:xfrm>
              <a:off x="2398325" y="3304966"/>
              <a:ext cx="553998" cy="163121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盘古开天地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30909" y="515694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盘古倒下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592105" y="368428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天地分开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595970" y="242379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盘古醒后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8" name="左大括号 7"/>
            <p:cNvSpPr/>
            <p:nvPr/>
          </p:nvSpPr>
          <p:spPr>
            <a:xfrm>
              <a:off x="3206576" y="2423792"/>
              <a:ext cx="337746" cy="3271191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cxnSp>
          <p:nvCxnSpPr>
            <p:cNvPr id="10" name="直接箭头连接符 9"/>
            <p:cNvCxnSpPr/>
            <p:nvPr/>
          </p:nvCxnSpPr>
          <p:spPr>
            <a:xfrm flipV="1">
              <a:off x="5063390" y="2705100"/>
              <a:ext cx="571500" cy="242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flipV="1">
              <a:off x="5016661" y="5387779"/>
              <a:ext cx="571500" cy="242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V="1">
              <a:off x="5063390" y="3976460"/>
              <a:ext cx="571500" cy="242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5725342" y="5156946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化作万物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686538" y="3684279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顶天踏地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690403" y="242379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抡斧劈天地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8" name="左大括号 17"/>
            <p:cNvSpPr/>
            <p:nvPr/>
          </p:nvSpPr>
          <p:spPr>
            <a:xfrm flipH="1">
              <a:off x="7777560" y="2484978"/>
              <a:ext cx="347231" cy="3271191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488399" y="3089891"/>
              <a:ext cx="923330" cy="193899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斧头劈开天地</a:t>
              </a:r>
              <a:endPara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身体创造世界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单击此处编辑母版标题样式</a:t>
            </a:r>
            <a:endParaRPr lang="zh-CN" altLang="en-US" sz="60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87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单击此处编辑母版文本样式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二级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三级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四级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五级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88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F584238-4A9B-4BE8-9512-27B402E3F015}" type="datetime1"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389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83EB6C8-5DDC-4CDF-AD5C-0BA0F9A059AA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6390" name="图片 4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1" name="组合 48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50" name="矩形 49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6440" name="组合 50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6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187825" y="1466850"/>
            <a:ext cx="39798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hangingPunct="1">
              <a:defRPr/>
            </a:pPr>
            <a:r>
              <a:rPr lang="zh-CN" altLang="en-US" sz="600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目   录</a:t>
            </a:r>
            <a:endParaRPr lang="zh-CN" altLang="en-US" sz="600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1450975" y="3194050"/>
            <a:ext cx="4498623" cy="736600"/>
            <a:chOff x="10723" y="3151"/>
            <a:chExt cx="7084" cy="1160"/>
          </a:xfrm>
        </p:grpSpPr>
        <p:grpSp>
          <p:nvGrpSpPr>
            <p:cNvPr id="16430" name="组合 108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35" name="组合 107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105" name="任意多边形: 形状 104"/>
                <p:cNvSpPr/>
                <p:nvPr/>
              </p:nvSpPr>
              <p:spPr>
                <a:xfrm>
                  <a:off x="6263758" y="3414683"/>
                  <a:ext cx="5470432" cy="389572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cxnSp>
              <p:nvCxnSpPr>
                <p:cNvPr id="106" name="直接连接符 105"/>
                <p:cNvCxnSpPr/>
                <p:nvPr/>
              </p:nvCxnSpPr>
              <p:spPr>
                <a:xfrm>
                  <a:off x="6501343" y="2950112"/>
                  <a:ext cx="5232847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7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171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6431" name="组合 59"/>
            <p:cNvGrpSpPr/>
            <p:nvPr/>
          </p:nvGrpSpPr>
          <p:grpSpPr bwMode="auto">
            <a:xfrm>
              <a:off x="11258" y="3151"/>
              <a:ext cx="4997" cy="1160"/>
              <a:chOff x="2840" y="3677"/>
              <a:chExt cx="4997" cy="1160"/>
            </a:xfrm>
          </p:grpSpPr>
          <p:sp>
            <p:nvSpPr>
              <p:cNvPr id="57" name="文本框 11"/>
              <p:cNvSpPr txBox="1"/>
              <p:nvPr/>
            </p:nvSpPr>
            <p:spPr>
              <a:xfrm>
                <a:off x="2840" y="3677"/>
                <a:ext cx="1447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01</a:t>
                </a:r>
                <a:endParaRPr lang="en-US" altLang="zh-CN" sz="42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58" name="文本框 14"/>
              <p:cNvSpPr txBox="1"/>
              <p:nvPr/>
            </p:nvSpPr>
            <p:spPr>
              <a:xfrm>
                <a:off x="4222" y="3790"/>
                <a:ext cx="3615" cy="9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学习背景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 bwMode="auto">
          <a:xfrm>
            <a:off x="1422400" y="4729163"/>
            <a:ext cx="4497210" cy="736600"/>
            <a:chOff x="10723" y="3151"/>
            <a:chExt cx="7084" cy="1160"/>
          </a:xfrm>
        </p:grpSpPr>
        <p:grpSp>
          <p:nvGrpSpPr>
            <p:cNvPr id="16421" name="组合 4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26" name="组合 5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7" name="任意多边形: 形状 104"/>
                <p:cNvSpPr/>
                <p:nvPr/>
              </p:nvSpPr>
              <p:spPr>
                <a:xfrm>
                  <a:off x="6263817" y="3414682"/>
                  <a:ext cx="5470155" cy="389573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>
                  <a:off x="6501477" y="2950112"/>
                  <a:ext cx="5232495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280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6422" name="组合 9"/>
            <p:cNvGrpSpPr/>
            <p:nvPr/>
          </p:nvGrpSpPr>
          <p:grpSpPr bwMode="auto">
            <a:xfrm>
              <a:off x="11258" y="3151"/>
              <a:ext cx="4911" cy="1160"/>
              <a:chOff x="2840" y="3677"/>
              <a:chExt cx="4911" cy="1160"/>
            </a:xfrm>
          </p:grpSpPr>
          <p:sp>
            <p:nvSpPr>
              <p:cNvPr id="11" name="文本框 11"/>
              <p:cNvSpPr txBox="1"/>
              <p:nvPr/>
            </p:nvSpPr>
            <p:spPr>
              <a:xfrm>
                <a:off x="2840" y="3677"/>
                <a:ext cx="1448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02</a:t>
                </a:r>
                <a:endParaRPr lang="en-US" altLang="zh-CN" sz="42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12" name="文本框 14"/>
              <p:cNvSpPr txBox="1"/>
              <p:nvPr/>
            </p:nvSpPr>
            <p:spPr>
              <a:xfrm>
                <a:off x="4138" y="3789"/>
                <a:ext cx="3613" cy="9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课文解读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 bwMode="auto">
          <a:xfrm>
            <a:off x="6580188" y="3162300"/>
            <a:ext cx="4498622" cy="736600"/>
            <a:chOff x="10723" y="3151"/>
            <a:chExt cx="7084" cy="1160"/>
          </a:xfrm>
        </p:grpSpPr>
        <p:grpSp>
          <p:nvGrpSpPr>
            <p:cNvPr id="16412" name="组合 14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17" name="组合 15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17" name="任意多边形: 形状 104"/>
                <p:cNvSpPr/>
                <p:nvPr/>
              </p:nvSpPr>
              <p:spPr>
                <a:xfrm>
                  <a:off x="6263758" y="3414683"/>
                  <a:ext cx="5470434" cy="389572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cxnSp>
              <p:nvCxnSpPr>
                <p:cNvPr id="18" name="直接连接符 17"/>
                <p:cNvCxnSpPr/>
                <p:nvPr/>
              </p:nvCxnSpPr>
              <p:spPr>
                <a:xfrm>
                  <a:off x="6501342" y="2950112"/>
                  <a:ext cx="5232850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170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6413" name="组合 19"/>
            <p:cNvGrpSpPr/>
            <p:nvPr/>
          </p:nvGrpSpPr>
          <p:grpSpPr bwMode="auto">
            <a:xfrm>
              <a:off x="11258" y="3151"/>
              <a:ext cx="4948" cy="1160"/>
              <a:chOff x="2840" y="3677"/>
              <a:chExt cx="4948" cy="1160"/>
            </a:xfrm>
          </p:grpSpPr>
          <p:sp>
            <p:nvSpPr>
              <p:cNvPr id="21" name="文本框 11"/>
              <p:cNvSpPr txBox="1"/>
              <p:nvPr/>
            </p:nvSpPr>
            <p:spPr>
              <a:xfrm>
                <a:off x="2840" y="3677"/>
                <a:ext cx="1447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03</a:t>
                </a:r>
                <a:endParaRPr lang="en-US" altLang="zh-CN" sz="42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22" name="文本框 14"/>
              <p:cNvSpPr txBox="1"/>
              <p:nvPr/>
            </p:nvSpPr>
            <p:spPr>
              <a:xfrm>
                <a:off x="4173" y="3750"/>
                <a:ext cx="3615" cy="9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课堂检测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 bwMode="auto">
          <a:xfrm>
            <a:off x="6551613" y="4699000"/>
            <a:ext cx="4498622" cy="736600"/>
            <a:chOff x="10723" y="3151"/>
            <a:chExt cx="7084" cy="1160"/>
          </a:xfrm>
        </p:grpSpPr>
        <p:grpSp>
          <p:nvGrpSpPr>
            <p:cNvPr id="16403" name="组合 24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08" name="组合 25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27" name="任意多边形: 形状 104"/>
                <p:cNvSpPr/>
                <p:nvPr/>
              </p:nvSpPr>
              <p:spPr>
                <a:xfrm>
                  <a:off x="6263758" y="3414683"/>
                  <a:ext cx="5470434" cy="389572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cxnSp>
              <p:nvCxnSpPr>
                <p:cNvPr id="28" name="直接连接符 27"/>
                <p:cNvCxnSpPr/>
                <p:nvPr/>
              </p:nvCxnSpPr>
              <p:spPr>
                <a:xfrm>
                  <a:off x="6501342" y="2950112"/>
                  <a:ext cx="5232850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170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6404" name="组合 29"/>
            <p:cNvGrpSpPr/>
            <p:nvPr/>
          </p:nvGrpSpPr>
          <p:grpSpPr bwMode="auto">
            <a:xfrm>
              <a:off x="11258" y="3151"/>
              <a:ext cx="4971" cy="1160"/>
              <a:chOff x="2840" y="3677"/>
              <a:chExt cx="4971" cy="1160"/>
            </a:xfrm>
          </p:grpSpPr>
          <p:sp>
            <p:nvSpPr>
              <p:cNvPr id="31" name="文本框 11"/>
              <p:cNvSpPr txBox="1"/>
              <p:nvPr/>
            </p:nvSpPr>
            <p:spPr>
              <a:xfrm>
                <a:off x="2840" y="3677"/>
                <a:ext cx="1447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04</a:t>
                </a:r>
                <a:endParaRPr lang="en-US" altLang="zh-CN" sz="42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32" name="文本框 14"/>
              <p:cNvSpPr txBox="1"/>
              <p:nvPr/>
            </p:nvSpPr>
            <p:spPr>
              <a:xfrm>
                <a:off x="4196" y="3790"/>
                <a:ext cx="3615" cy="9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rPr>
                  <a:t>延伸拓展</a:t>
                </a:r>
                <a:endParaRPr lang="zh-CN" altLang="en-US" sz="2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  <p:pic>
        <p:nvPicPr>
          <p:cNvPr id="16402" name="图片 1" descr="摄图网_4002350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3188" y="739775"/>
            <a:ext cx="22479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课堂延伸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38240" y="1992313"/>
            <a:ext cx="8358186" cy="59792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spc="3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800" b="1" spc="3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面对这样的盘古，你想对他说些什么呢？</a:t>
            </a:r>
            <a:endParaRPr lang="zh-CN" altLang="en-US" sz="2800" b="1" spc="3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762126" y="3009900"/>
            <a:ext cx="9374188" cy="171822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__________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的盘古，我想对你说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：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_________________________________________________________________________________________</a:t>
            </a: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_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800" b="1" dirty="0">
              <a:solidFill>
                <a:srgbClr val="FF99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二级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三级</a:t>
            </a:r>
            <a:endParaRPr lang="zh-CN" altLang="en-US" sz="1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四级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第肆部分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延伸拓展</a:t>
            </a:r>
            <a:endParaRPr lang="zh-CN" altLang="en-US" sz="66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课后作业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964873" y="1634446"/>
            <a:ext cx="6691255" cy="824136"/>
          </a:xfrm>
          <a:prstGeom prst="rect">
            <a:avLst/>
          </a:prstGeom>
          <a:noFill/>
          <a:ln w="9525">
            <a:noFill/>
          </a:ln>
        </p:spPr>
        <p:txBody>
          <a:bodyPr wrap="none" lIns="91440" tIns="45720" rIns="91440" bIns="4572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1. 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把课文故事声情并茂地讲述给家长听。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1964871" y="2772684"/>
            <a:ext cx="6293304" cy="353943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2. 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选看一个神话故事。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推荐：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《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女娲造人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夸父逐日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</a:t>
            </a:r>
            <a:endParaRPr lang="en-US" altLang="zh-CN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《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后羿射日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愚公移山</a:t>
            </a:r>
            <a:r>
              <a:rPr lang="en-US" altLang="zh-CN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》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二级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三级</a:t>
            </a:r>
            <a:endParaRPr lang="zh-CN" altLang="en-US" sz="1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四级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第壹部分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学习背景</a:t>
            </a:r>
            <a:endParaRPr lang="zh-CN" altLang="en-US" sz="66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56821" y="1639663"/>
            <a:ext cx="10078357" cy="4031873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</a:t>
            </a:r>
            <a:r>
              <a:rPr lang="zh-CN" altLang="en-US" sz="24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我们看到的蓝天、山川、河流和湖泊，这些都是从哪里来的呢？我们的祖先也会思考这样的问题。那时科学技术不发达，人们只能通过想象去进行解释，于是，就出现了各种各样的神话故事。</a:t>
            </a:r>
            <a:endParaRPr lang="zh-CN" altLang="en-US" sz="2400" spc="2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    古时候的人们是如何解释天地的形成的呢？今天我们就一起走进深神话事</a:t>
            </a:r>
            <a:r>
              <a:rPr lang="zh-CN" altLang="en-US" sz="3200" b="1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《盘古开天地》</a:t>
            </a:r>
            <a:r>
              <a:rPr lang="zh-CN" altLang="en-US" sz="2400" spc="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400" spc="2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新课导入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二级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三级</a:t>
            </a:r>
            <a:endParaRPr lang="zh-CN" altLang="en-US" sz="18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四级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五级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fld>
            <a:endParaRPr lang="zh-CN" altLang="en-US" sz="12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第贰部分</a:t>
              </a:r>
              <a:endParaRPr lang="zh-CN" altLang="en-US" sz="20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课文解读</a:t>
            </a:r>
            <a:endParaRPr lang="zh-CN" altLang="en-US" sz="6600" b="1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新课导入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文本框 16"/>
          <p:cNvSpPr txBox="1"/>
          <p:nvPr/>
        </p:nvSpPr>
        <p:spPr>
          <a:xfrm>
            <a:off x="2154528" y="2096655"/>
            <a:ext cx="7608597" cy="9048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认识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7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个生字，会写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13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个生字，能正确读写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缓缓、精疲力竭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等词语。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" name="文本框 16"/>
          <p:cNvSpPr txBox="1"/>
          <p:nvPr/>
        </p:nvSpPr>
        <p:spPr>
          <a:xfrm>
            <a:off x="2154528" y="3446842"/>
            <a:ext cx="7608597" cy="47025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有感情地朗读课文，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明确盘古开天地的过程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" name="文本框 16"/>
          <p:cNvSpPr txBox="1"/>
          <p:nvPr/>
        </p:nvSpPr>
        <p:spPr>
          <a:xfrm>
            <a:off x="2154528" y="5062446"/>
            <a:ext cx="7608597" cy="47025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感受盘古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敢于开创，勇于献身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的精神。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会 认 字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1465263" y="3560764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劈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30377" y="2774951"/>
            <a:ext cx="177482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pī</a:t>
            </a:r>
            <a:endParaRPr lang="en-US" altLang="zh-CN" sz="40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2601914" y="3548064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浊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90788" y="2774950"/>
            <a:ext cx="1554163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zhuó</a:t>
            </a:r>
            <a:endParaRPr lang="en-US" altLang="zh-CN" sz="40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4037014" y="3536950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丈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38577" y="2774950"/>
            <a:ext cx="180022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spc="-200" noProof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zhàng</a:t>
            </a:r>
            <a:endParaRPr lang="en-US" altLang="zh-CN" sz="4000" b="1" spc="-200" noProof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文本框 4"/>
          <p:cNvSpPr txBox="1"/>
          <p:nvPr/>
        </p:nvSpPr>
        <p:spPr>
          <a:xfrm>
            <a:off x="6608763" y="3548064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肢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48464" y="2787650"/>
            <a:ext cx="102552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zhī</a:t>
            </a:r>
            <a:endParaRPr lang="en-US" altLang="zh-CN" sz="40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4" name="文本框 4"/>
          <p:cNvSpPr txBox="1"/>
          <p:nvPr/>
        </p:nvSpPr>
        <p:spPr>
          <a:xfrm>
            <a:off x="9180514" y="3536950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液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50376" y="2787650"/>
            <a:ext cx="86360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yè</a:t>
            </a:r>
            <a:endParaRPr lang="en-US" altLang="zh-CN" sz="40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5413375" y="3536950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隆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75276" y="2774950"/>
            <a:ext cx="1420813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lóng</a:t>
            </a:r>
            <a:endParaRPr lang="en-US" altLang="zh-CN" sz="40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7894639" y="3548064"/>
            <a:ext cx="1250951" cy="1118319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65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躯</a:t>
            </a:r>
            <a:endParaRPr lang="zh-CN" altLang="en-US" sz="6665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62914" y="2787650"/>
            <a:ext cx="98742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qū</a:t>
            </a:r>
            <a:endParaRPr lang="en-US" altLang="zh-CN" sz="40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1" grpId="0"/>
      <p:bldP spid="11" grpId="1"/>
      <p:bldP spid="13" grpId="0"/>
      <p:bldP spid="13" grpId="1"/>
      <p:bldP spid="15" grpId="0"/>
      <p:bldP spid="15" grpId="1"/>
      <p:bldP spid="17" grpId="0"/>
      <p:bldP spid="17" grpId="1"/>
      <p:bldP spid="19" grpId="0"/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会 写 字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33539" y="2071689"/>
            <a:ext cx="1004887" cy="1052512"/>
            <a:chOff x="3157" y="3140"/>
            <a:chExt cx="1584" cy="1653"/>
          </a:xfrm>
        </p:grpSpPr>
        <p:grpSp>
          <p:nvGrpSpPr>
            <p:cNvPr id="4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6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7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5" name="文本框 64"/>
            <p:cNvSpPr txBox="1"/>
            <p:nvPr/>
          </p:nvSpPr>
          <p:spPr>
            <a:xfrm>
              <a:off x="3202" y="3198"/>
              <a:ext cx="1277" cy="15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翻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011127" y="5048631"/>
            <a:ext cx="6537325" cy="67012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spc="300" noProof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注意这些字的笔画顺序哟。</a:t>
            </a:r>
            <a:endParaRPr lang="zh-CN" altLang="en-US" sz="3200" spc="300" noProof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10" name="组合 3"/>
          <p:cNvGrpSpPr/>
          <p:nvPr/>
        </p:nvGrpSpPr>
        <p:grpSpPr>
          <a:xfrm>
            <a:off x="3036889" y="2073279"/>
            <a:ext cx="1006475" cy="1052514"/>
            <a:chOff x="3157" y="3140"/>
            <a:chExt cx="1584" cy="1655"/>
          </a:xfrm>
        </p:grpSpPr>
        <p:grpSp>
          <p:nvGrpSpPr>
            <p:cNvPr id="11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1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2" name="文本框 64"/>
            <p:cNvSpPr txBox="1"/>
            <p:nvPr/>
          </p:nvSpPr>
          <p:spPr>
            <a:xfrm>
              <a:off x="3202" y="3198"/>
              <a:ext cx="1278" cy="15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劈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16" name="组合 9"/>
          <p:cNvGrpSpPr/>
          <p:nvPr/>
        </p:nvGrpSpPr>
        <p:grpSpPr>
          <a:xfrm>
            <a:off x="4441825" y="2073278"/>
            <a:ext cx="1004888" cy="1052513"/>
            <a:chOff x="3157" y="3140"/>
            <a:chExt cx="1584" cy="1653"/>
          </a:xfrm>
        </p:grpSpPr>
        <p:grpSp>
          <p:nvGrpSpPr>
            <p:cNvPr id="17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2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8" name="文本框 64"/>
            <p:cNvSpPr txBox="1"/>
            <p:nvPr/>
          </p:nvSpPr>
          <p:spPr>
            <a:xfrm>
              <a:off x="3202" y="3198"/>
              <a:ext cx="1278" cy="15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缓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22" name="组合 15"/>
          <p:cNvGrpSpPr/>
          <p:nvPr/>
        </p:nvGrpSpPr>
        <p:grpSpPr>
          <a:xfrm>
            <a:off x="5845176" y="2074865"/>
            <a:ext cx="1006475" cy="1052513"/>
            <a:chOff x="3157" y="3140"/>
            <a:chExt cx="1584" cy="1655"/>
          </a:xfrm>
        </p:grpSpPr>
        <p:grpSp>
          <p:nvGrpSpPr>
            <p:cNvPr id="23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2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4" name="文本框 64"/>
            <p:cNvSpPr txBox="1"/>
            <p:nvPr/>
          </p:nvSpPr>
          <p:spPr>
            <a:xfrm>
              <a:off x="3202" y="3198"/>
              <a:ext cx="1278" cy="15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浊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28" name="组合 21"/>
          <p:cNvGrpSpPr/>
          <p:nvPr/>
        </p:nvGrpSpPr>
        <p:grpSpPr>
          <a:xfrm>
            <a:off x="7250113" y="2074864"/>
            <a:ext cx="1006475" cy="1052512"/>
            <a:chOff x="3157" y="3140"/>
            <a:chExt cx="1584" cy="1653"/>
          </a:xfrm>
        </p:grpSpPr>
        <p:grpSp>
          <p:nvGrpSpPr>
            <p:cNvPr id="29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3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3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30" name="文本框 64"/>
            <p:cNvSpPr txBox="1"/>
            <p:nvPr/>
          </p:nvSpPr>
          <p:spPr>
            <a:xfrm>
              <a:off x="3202" y="3198"/>
              <a:ext cx="1278" cy="15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丈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34" name="组合 29"/>
          <p:cNvGrpSpPr/>
          <p:nvPr/>
        </p:nvGrpSpPr>
        <p:grpSpPr>
          <a:xfrm>
            <a:off x="8655051" y="2076454"/>
            <a:ext cx="1004888" cy="1052514"/>
            <a:chOff x="3157" y="3140"/>
            <a:chExt cx="1584" cy="1655"/>
          </a:xfrm>
        </p:grpSpPr>
        <p:grpSp>
          <p:nvGrpSpPr>
            <p:cNvPr id="35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3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3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36" name="文本框 64"/>
            <p:cNvSpPr txBox="1"/>
            <p:nvPr/>
          </p:nvSpPr>
          <p:spPr>
            <a:xfrm>
              <a:off x="3202" y="3198"/>
              <a:ext cx="1278" cy="15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撑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40" name="组合 46"/>
          <p:cNvGrpSpPr/>
          <p:nvPr/>
        </p:nvGrpSpPr>
        <p:grpSpPr>
          <a:xfrm>
            <a:off x="6308725" y="3490913"/>
            <a:ext cx="1004888" cy="1052512"/>
            <a:chOff x="3157" y="3140"/>
            <a:chExt cx="1584" cy="1659"/>
          </a:xfrm>
        </p:grpSpPr>
        <p:grpSp>
          <p:nvGrpSpPr>
            <p:cNvPr id="41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4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4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2" name="文本框 64"/>
            <p:cNvSpPr txBox="1"/>
            <p:nvPr/>
          </p:nvSpPr>
          <p:spPr>
            <a:xfrm>
              <a:off x="3202" y="3198"/>
              <a:ext cx="1278" cy="16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奔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46" name="组合 57"/>
          <p:cNvGrpSpPr/>
          <p:nvPr/>
        </p:nvGrpSpPr>
        <p:grpSpPr>
          <a:xfrm>
            <a:off x="7712076" y="3490913"/>
            <a:ext cx="1006475" cy="1052512"/>
            <a:chOff x="3157" y="3140"/>
            <a:chExt cx="1584" cy="1659"/>
          </a:xfrm>
        </p:grpSpPr>
        <p:grpSp>
          <p:nvGrpSpPr>
            <p:cNvPr id="47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4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5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8" name="文本框 64"/>
            <p:cNvSpPr txBox="1"/>
            <p:nvPr/>
          </p:nvSpPr>
          <p:spPr>
            <a:xfrm>
              <a:off x="3202" y="3198"/>
              <a:ext cx="1278" cy="16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茂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52" name="组合 70"/>
          <p:cNvGrpSpPr/>
          <p:nvPr/>
        </p:nvGrpSpPr>
        <p:grpSpPr>
          <a:xfrm>
            <a:off x="9117014" y="3490913"/>
            <a:ext cx="1004887" cy="1052512"/>
            <a:chOff x="3157" y="3140"/>
            <a:chExt cx="1584" cy="1659"/>
          </a:xfrm>
        </p:grpSpPr>
        <p:grpSp>
          <p:nvGrpSpPr>
            <p:cNvPr id="53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5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5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54" name="文本框 64"/>
            <p:cNvSpPr txBox="1"/>
            <p:nvPr/>
          </p:nvSpPr>
          <p:spPr>
            <a:xfrm>
              <a:off x="3202" y="3198"/>
              <a:ext cx="1278" cy="16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滋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58" name="组合 2"/>
          <p:cNvGrpSpPr/>
          <p:nvPr/>
        </p:nvGrpSpPr>
        <p:grpSpPr>
          <a:xfrm>
            <a:off x="4905375" y="3490914"/>
            <a:ext cx="1004888" cy="1052512"/>
            <a:chOff x="3157" y="3140"/>
            <a:chExt cx="1584" cy="1657"/>
          </a:xfrm>
        </p:grpSpPr>
        <p:grpSp>
          <p:nvGrpSpPr>
            <p:cNvPr id="59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6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6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0" name="文本框 64"/>
            <p:cNvSpPr txBox="1"/>
            <p:nvPr/>
          </p:nvSpPr>
          <p:spPr>
            <a:xfrm>
              <a:off x="3202" y="3198"/>
              <a:ext cx="1277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液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64" name="组合 39"/>
          <p:cNvGrpSpPr/>
          <p:nvPr/>
        </p:nvGrpSpPr>
        <p:grpSpPr>
          <a:xfrm>
            <a:off x="2093913" y="3489327"/>
            <a:ext cx="1006475" cy="1052513"/>
            <a:chOff x="3157" y="3140"/>
            <a:chExt cx="1584" cy="1653"/>
          </a:xfrm>
        </p:grpSpPr>
        <p:grpSp>
          <p:nvGrpSpPr>
            <p:cNvPr id="65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6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6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6" name="文本框 64"/>
            <p:cNvSpPr txBox="1"/>
            <p:nvPr/>
          </p:nvSpPr>
          <p:spPr>
            <a:xfrm>
              <a:off x="3202" y="3198"/>
              <a:ext cx="1278" cy="15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累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0" name="组合 39"/>
          <p:cNvGrpSpPr/>
          <p:nvPr/>
        </p:nvGrpSpPr>
        <p:grpSpPr>
          <a:xfrm>
            <a:off x="3500439" y="3489327"/>
            <a:ext cx="1006475" cy="1052513"/>
            <a:chOff x="3157" y="3140"/>
            <a:chExt cx="1584" cy="1653"/>
          </a:xfrm>
        </p:grpSpPr>
        <p:grpSp>
          <p:nvGrpSpPr>
            <p:cNvPr id="71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7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7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72" name="文本框 64"/>
            <p:cNvSpPr txBox="1"/>
            <p:nvPr/>
          </p:nvSpPr>
          <p:spPr>
            <a:xfrm>
              <a:off x="3202" y="3198"/>
              <a:ext cx="1278" cy="15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血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76" name="组合 29"/>
          <p:cNvGrpSpPr/>
          <p:nvPr/>
        </p:nvGrpSpPr>
        <p:grpSpPr>
          <a:xfrm>
            <a:off x="9959975" y="2076450"/>
            <a:ext cx="1004888" cy="1052195"/>
            <a:chOff x="3157" y="3140"/>
            <a:chExt cx="1584" cy="1657"/>
          </a:xfrm>
        </p:grpSpPr>
        <p:grpSp>
          <p:nvGrpSpPr>
            <p:cNvPr id="77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7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9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cxnSp>
            <p:nvCxnSpPr>
              <p:cNvPr id="8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78" name="文本框 64"/>
            <p:cNvSpPr txBox="1"/>
            <p:nvPr/>
          </p:nvSpPr>
          <p:spPr>
            <a:xfrm>
              <a:off x="3202" y="3198"/>
              <a:ext cx="1278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竭</a:t>
              </a:r>
              <a:endPara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23858" y="747187"/>
            <a:ext cx="2944284" cy="670983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zh-CN" altLang="en-US" sz="2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词语解释</a:t>
            </a:r>
            <a:endParaRPr lang="zh-CN" altLang="en-US" sz="28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1796805" y="2058127"/>
            <a:ext cx="7497740" cy="611543"/>
            <a:chOff x="643" y="1996"/>
            <a:chExt cx="15206" cy="960"/>
          </a:xfrm>
        </p:grpSpPr>
        <p:sp>
          <p:nvSpPr>
            <p:cNvPr id="4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宇宙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" name="矩形 6"/>
            <p:cNvSpPr/>
            <p:nvPr/>
          </p:nvSpPr>
          <p:spPr>
            <a:xfrm>
              <a:off x="3325" y="1996"/>
              <a:ext cx="12524" cy="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包括地球及其他一切天体的无限空间。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6" name="组合 1"/>
          <p:cNvGrpSpPr/>
          <p:nvPr/>
        </p:nvGrpSpPr>
        <p:grpSpPr>
          <a:xfrm>
            <a:off x="1788915" y="2855236"/>
            <a:ext cx="7505630" cy="498096"/>
            <a:chOff x="643" y="2174"/>
            <a:chExt cx="15222" cy="782"/>
          </a:xfrm>
        </p:grpSpPr>
        <p:sp>
          <p:nvSpPr>
            <p:cNvPr id="7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混沌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" name="矩形 6"/>
            <p:cNvSpPr/>
            <p:nvPr/>
          </p:nvSpPr>
          <p:spPr>
            <a:xfrm>
              <a:off x="3341" y="2208"/>
              <a:ext cx="12524" cy="7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我国传说中指宇宙形成以前模糊一团的景象。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9" name="组合 1"/>
          <p:cNvGrpSpPr/>
          <p:nvPr/>
        </p:nvGrpSpPr>
        <p:grpSpPr>
          <a:xfrm>
            <a:off x="1781024" y="3498137"/>
            <a:ext cx="7505630" cy="620461"/>
            <a:chOff x="643" y="1982"/>
            <a:chExt cx="15222" cy="974"/>
          </a:xfrm>
        </p:grpSpPr>
        <p:sp>
          <p:nvSpPr>
            <p:cNvPr id="10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巍峨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" name="矩形 6"/>
            <p:cNvSpPr/>
            <p:nvPr/>
          </p:nvSpPr>
          <p:spPr>
            <a:xfrm>
              <a:off x="3341" y="1982"/>
              <a:ext cx="12524" cy="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形容山或建筑物高大雄伟。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12" name="组合 1"/>
          <p:cNvGrpSpPr/>
          <p:nvPr/>
        </p:nvGrpSpPr>
        <p:grpSpPr>
          <a:xfrm>
            <a:off x="1781024" y="4385708"/>
            <a:ext cx="7964872" cy="928832"/>
            <a:chOff x="1345" y="2174"/>
            <a:chExt cx="16155" cy="1459"/>
          </a:xfrm>
        </p:grpSpPr>
        <p:sp>
          <p:nvSpPr>
            <p:cNvPr id="13" name="矩形 9"/>
            <p:cNvSpPr/>
            <p:nvPr/>
          </p:nvSpPr>
          <p:spPr>
            <a:xfrm>
              <a:off x="1345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精疲力竭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" name="矩形 6"/>
            <p:cNvSpPr/>
            <p:nvPr/>
          </p:nvSpPr>
          <p:spPr>
            <a:xfrm>
              <a:off x="4976" y="2212"/>
              <a:ext cx="12524" cy="14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精神、力气消耗殆尽，形容极度疲劳，不想动的样子。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15" name="组合 1"/>
          <p:cNvGrpSpPr/>
          <p:nvPr/>
        </p:nvGrpSpPr>
        <p:grpSpPr>
          <a:xfrm>
            <a:off x="1796805" y="5387185"/>
            <a:ext cx="7497740" cy="580966"/>
            <a:chOff x="643" y="2111"/>
            <a:chExt cx="15206" cy="912"/>
          </a:xfrm>
        </p:grpSpPr>
        <p:sp>
          <p:nvSpPr>
            <p:cNvPr id="16" name="矩形 9"/>
            <p:cNvSpPr/>
            <p:nvPr/>
          </p:nvSpPr>
          <p:spPr>
            <a:xfrm>
              <a:off x="643" y="2174"/>
              <a:ext cx="4182" cy="78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1440" tIns="45720" rIns="91440" bIns="4572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【</a:t>
              </a:r>
              <a:r>
                <a:rPr lang="zh-CN" altLang="en-US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滋润</a:t>
              </a:r>
              <a:r>
                <a:rPr lang="en-US" altLang="zh-CN" sz="2400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】</a:t>
              </a:r>
              <a:endParaRPr lang="en-US" altLang="zh-CN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7" name="矩形 6"/>
            <p:cNvSpPr/>
            <p:nvPr/>
          </p:nvSpPr>
          <p:spPr>
            <a:xfrm>
              <a:off x="3325" y="2111"/>
              <a:ext cx="12524" cy="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rPr>
                <a:t>增添水分，使不干枯。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人教版部编版四年级语文上册盘古开天地PPT课件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1740</Words>
  <Application>WPS 演示</Application>
  <PresentationFormat>自定义</PresentationFormat>
  <Paragraphs>364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黑体</vt:lpstr>
      <vt:lpstr>FandolFang R</vt:lpstr>
      <vt:lpstr>微软雅黑</vt:lpstr>
      <vt:lpstr>Wingdings 2</vt:lpstr>
      <vt:lpstr>Constantia</vt:lpstr>
      <vt:lpstr>Arial Unicode MS</vt:lpstr>
      <vt:lpstr>Calibri Light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2023-10-22T07:29:11Z</dcterms:created>
  <dcterms:modified xsi:type="dcterms:W3CDTF">2023-10-22T07:29:14Z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97B061141FEE47299376B48B5918E346_12</vt:lpwstr>
  </property>
</Properties>
</file>