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557" r:id="rId3"/>
    <p:sldId id="257" r:id="rId4"/>
    <p:sldId id="497" r:id="rId5"/>
    <p:sldId id="558" r:id="rId6"/>
    <p:sldId id="538" r:id="rId7"/>
    <p:sldId id="560" r:id="rId8"/>
    <p:sldId id="561" r:id="rId9"/>
    <p:sldId id="562" r:id="rId10"/>
    <p:sldId id="452" r:id="rId11"/>
    <p:sldId id="469" r:id="rId12"/>
    <p:sldId id="485" r:id="rId13"/>
    <p:sldId id="486" r:id="rId14"/>
    <p:sldId id="454" r:id="rId15"/>
    <p:sldId id="417" r:id="rId16"/>
    <p:sldId id="500" r:id="rId17"/>
    <p:sldId id="563" r:id="rId18"/>
    <p:sldId id="502" r:id="rId19"/>
    <p:sldId id="514" r:id="rId20"/>
    <p:sldId id="517" r:id="rId21"/>
  </p:sldIdLst>
  <p:sldSz cx="12192000" cy="6858000"/>
  <p:notesSz cx="6858000" cy="9144000"/>
  <p:custDataLst>
    <p:tags r:id="rId2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0" clrIdx="0"/>
  <p:cmAuthor id="2" name="作者" initials="A" lastIdx="0" clrIdx="1"/>
  <p:cmAuthor id="3" name="DELL" initials="D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>
        <p:scale>
          <a:sx n="90" d="100"/>
          <a:sy n="90" d="100"/>
        </p:scale>
        <p:origin x="-1356" y="-522"/>
      </p:cViewPr>
      <p:guideLst>
        <p:guide orient="horz" pos="2205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fontAlgn="base"/>
            <a:endParaRPr lang="zh-CN" altLang="en-US" sz="1200" strike="noStrike" noProof="1"/>
          </a:p>
        </p:txBody>
      </p:sp>
      <p:sp>
        <p:nvSpPr>
          <p:cNvPr id="3075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fontAlgn="base"/>
            <a:fld id="{BB962C8B-B14F-4D97-AF65-F5344CB8AC3E}" type="datetimeFigureOut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6" name="Rectangle 4"/>
          <p:cNvSpPr>
            <a:spLocks noGrp="1" noRot="1" noChangeAspect="1"/>
          </p:cNvSpPr>
          <p:nvPr>
            <p:ph type="sldImg" idx="6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9525">
            <a:noFill/>
          </a:ln>
        </p:spPr>
      </p:sp>
      <p:sp>
        <p:nvSpPr>
          <p:cNvPr id="3077" name="Rectangle 5"/>
          <p:cNvSpPr>
            <a:spLocks noGrp="1"/>
          </p:cNvSpPr>
          <p:nvPr>
            <p:ph type="body" sz="quarter" idx="7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0"/>
            <a:r>
              <a:rPr lang="zh-CN" altLang="en-US"/>
              <a:t>第二级</a:t>
            </a:r>
            <a:endParaRPr lang="zh-CN" altLang="en-US"/>
          </a:p>
          <a:p>
            <a:pPr lvl="2" indent="0"/>
            <a:r>
              <a:rPr lang="zh-CN" altLang="en-US"/>
              <a:t>第三级</a:t>
            </a:r>
            <a:endParaRPr lang="zh-CN" altLang="en-US"/>
          </a:p>
          <a:p>
            <a:pPr lvl="3" indent="0"/>
            <a:r>
              <a:rPr lang="zh-CN" altLang="en-US"/>
              <a:t>第四级</a:t>
            </a:r>
            <a:endParaRPr lang="zh-CN" altLang="en-US"/>
          </a:p>
          <a:p>
            <a:pPr lvl="4" indent="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8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fontAlgn="base"/>
            <a:endParaRPr lang="en-US" altLang="x-none" sz="1200" strike="noStrike" noProof="1"/>
          </a:p>
        </p:txBody>
      </p:sp>
      <p:sp>
        <p:nvSpPr>
          <p:cNvPr id="3079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fontAlgn="base"/>
            <a:fld id="{9A0DB2DC-4C9A-4742-B13C-FB6460FD3503}" type="slidenum">
              <a:rPr lang="zh-CN" altLang="en-US" sz="1200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1pPr>
    <a:lvl2pPr marL="457200" lvl="1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2pPr>
    <a:lvl3pPr marL="914400" lvl="2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3pPr>
    <a:lvl4pPr marL="1371600" lvl="3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4pPr>
    <a:lvl5pPr marL="1828800" lvl="4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5pPr>
    <a:lvl6pPr marL="2286000" lvl="5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6pPr>
    <a:lvl7pPr marL="2743200" lvl="6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7pPr>
    <a:lvl8pPr marL="3200400" lvl="7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8pPr>
    <a:lvl9pPr marL="3657600" lvl="8" indent="0" algn="l" defTabSz="91440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u="none" kern="1200" baseline="0">
        <a:solidFill>
          <a:schemeClr val="tx1"/>
        </a:solidFill>
        <a:latin typeface="Calibri" panose="020F0502020204030204" pitchFamily="2" charset="0"/>
        <a:ea typeface="宋体" panose="02010600030101010101" pitchFamily="2" charset="-122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 2049"/>
          <p:cNvSpPr>
            <a:spLocks noGrp="1"/>
          </p:cNvSpPr>
          <p:nvPr>
            <p:ph type="ctrTitle"/>
          </p:nvPr>
        </p:nvSpPr>
        <p:spPr>
          <a:xfrm>
            <a:off x="912284" y="2133600"/>
            <a:ext cx="10363200" cy="1223963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 algn="ctr">
              <a:buClrTx/>
              <a:buSzTx/>
              <a:buFontTx/>
              <a:defRPr sz="4000" b="1"/>
            </a:lvl1pPr>
          </a:lstStyle>
          <a:p>
            <a:pPr lvl="0"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2051" name="副标题 2050"/>
          <p:cNvSpPr>
            <a:spLocks noGrp="1"/>
          </p:cNvSpPr>
          <p:nvPr>
            <p:ph type="subTitle" idx="1"/>
          </p:nvPr>
        </p:nvSpPr>
        <p:spPr>
          <a:xfrm>
            <a:off x="1871133" y="3502025"/>
            <a:ext cx="8534400" cy="10541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ClrTx/>
              <a:buSzTx/>
              <a:buFontTx/>
              <a:buNone/>
              <a:defRPr sz="3200"/>
            </a:lvl1pPr>
            <a:lvl2pPr marL="457200" lvl="1" indent="0" algn="ctr">
              <a:buClrTx/>
              <a:buSzTx/>
              <a:buFontTx/>
              <a:buNone/>
              <a:defRPr sz="2000"/>
            </a:lvl2pPr>
            <a:lvl3pPr marL="914400" lvl="2" indent="0" algn="ctr">
              <a:buClrTx/>
              <a:buSzTx/>
              <a:buFontTx/>
              <a:buNone/>
              <a:defRPr sz="2000"/>
            </a:lvl3pPr>
            <a:lvl4pPr marL="1371600" lvl="3" indent="0" algn="ctr">
              <a:buClrTx/>
              <a:buSzTx/>
              <a:buFontTx/>
              <a:buNone/>
              <a:defRPr sz="2000"/>
            </a:lvl4pPr>
            <a:lvl5pPr marL="1828800" lvl="4" indent="0" algn="ctr">
              <a:buClrTx/>
              <a:buSzTx/>
              <a:buFontTx/>
              <a:buNone/>
              <a:defRPr sz="2000"/>
            </a:lvl5pPr>
          </a:lstStyle>
          <a:p>
            <a:pPr lvl="0"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2052" name="日期占位符 2051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400"/>
            </a:lvl1pPr>
          </a:lstStyle>
          <a:p>
            <a:pPr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2053" name="页脚占位符 2052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400"/>
            </a:lvl1pPr>
          </a:lstStyle>
          <a:p>
            <a:pPr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2054" name="灯片编号占位符 2053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400"/>
            </a:lvl1pPr>
          </a:lstStyle>
          <a:p>
            <a:pPr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8"/>
            <a:ext cx="8070574" cy="5851525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0"/>
            <a:ext cx="5376672" cy="4525963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20" Type="http://schemas.openxmlformats.org/officeDocument/2006/relationships/image" Target="file:///D:\qq&#25991;&#20214;\712321467\Image\C2C\Image2\%7b75232B38-A165-1FB7-499C-2E1C792CACB5%7d.png" TargetMode="External"/><Relationship Id="rId2" Type="http://schemas.openxmlformats.org/officeDocument/2006/relationships/slideLayout" Target="../slideLayouts/slideLayout2.xml"/><Relationship Id="rId19" Type="http://schemas.openxmlformats.org/officeDocument/2006/relationships/image" Target="../media/image2.png"/><Relationship Id="rId18" Type="http://schemas.openxmlformats.org/officeDocument/2006/relationships/image" Target="../media/image1.png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8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5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  <a:noFill/>
          <a:ln w="9525">
            <a:noFill/>
          </a:ln>
        </p:spPr>
        <p:txBody>
          <a:bodyPr anchor="t" anchorCtr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 indent="-285750"/>
            <a:r>
              <a:rPr lang="zh-CN" altLang="en-US"/>
              <a:t>第二级</a:t>
            </a:r>
            <a:endParaRPr lang="zh-CN" altLang="en-US"/>
          </a:p>
          <a:p>
            <a:pPr lvl="2" indent="-228600"/>
            <a:r>
              <a:rPr lang="zh-CN" altLang="en-US"/>
              <a:t>第三级</a:t>
            </a:r>
            <a:endParaRPr lang="zh-CN" altLang="en-US"/>
          </a:p>
          <a:p>
            <a:pPr lvl="3" indent="-228600"/>
            <a:r>
              <a:rPr lang="zh-CN" altLang="en-US"/>
              <a:t>第四级</a:t>
            </a:r>
            <a:endParaRPr lang="zh-CN" altLang="en-US"/>
          </a:p>
          <a:p>
            <a:pPr lvl="4" indent="-228600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 fontAlgn="base"/>
            <a:fld id="{BB962C8B-B14F-4D97-AF65-F5344CB8AC3E}" type="datetime1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 fontAlgn="base"/>
            <a:endParaRPr lang="zh-CN" altLang="en-US" strike="noStrike" noProof="1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 fontAlgn="base"/>
            <a:fld id="{9A0DB2DC-4C9A-4742-B13C-FB6460FD3503}" type="slidenum">
              <a:rPr lang="zh-CN" altLang="en-US" strike="noStrike" noProof="1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>
              <a:latin typeface="Arial" panose="020B0604020202020204" pitchFamily="34" charset="0"/>
            </a:endParaRPr>
          </a:p>
        </p:txBody>
      </p:sp>
      <p:pic>
        <p:nvPicPr>
          <p:cNvPr id="1031" name="图片 1073743875" descr="学科网 zxxk.com"/>
          <p:cNvPicPr>
            <a:picLocks noChangeAspect="1"/>
          </p:cNvPicPr>
          <p:nvPr/>
        </p:nvPicPr>
        <p:blipFill>
          <a:blip r:embed="rId19" r:link="rId20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ransition>
    <p:wipe dir="r"/>
  </p:transition>
  <p:txStyles>
    <p:title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20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180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160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0" fontAlgn="base" latinLnBrk="0" hangingPunct="0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3.xml"/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117"/>
            <a:ext cx="12192000" cy="685376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72" name="文本框 5"/>
          <p:cNvSpPr txBox="1"/>
          <p:nvPr/>
        </p:nvSpPr>
        <p:spPr>
          <a:xfrm>
            <a:off x="1392839" y="1268760"/>
            <a:ext cx="4682067" cy="1323439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eaLnBrk="1" hangingPunct="1"/>
            <a:r>
              <a:rPr lang="zh-CN" altLang="en-US" sz="8000" b="1" dirty="0">
                <a:latin typeface="楷体" panose="02010609060101010101" charset="-122"/>
                <a:ea typeface="楷体" panose="02010609060101010101" charset="-122"/>
              </a:rPr>
              <a:t>精卫填海</a:t>
            </a:r>
            <a:endParaRPr lang="zh-CN" altLang="en-US" sz="80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1199515" y="1412875"/>
            <a:ext cx="9633585" cy="302323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sz="3200" b="1" dirty="0">
                <a:latin typeface="楷体" panose="02010609060101010101" charset="-122"/>
                <a:ea typeface="楷体" panose="02010609060101010101" charset="-122"/>
              </a:rPr>
              <a:t>同学们，我们读准了字音，读明了节奏。那么精卫填海这篇课文讲了什么样的内容呢？请同学们以小组合作的方式，边读边思考：精卫是谁？她为什么要填海？又是怎样填海的呢？</a:t>
            </a:r>
            <a:endParaRPr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983615" y="1412776"/>
            <a:ext cx="10354310" cy="1731243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400" b="1" dirty="0">
                <a:latin typeface="楷体" panose="02010609060101010101" charset="-122"/>
                <a:ea typeface="楷体" panose="02010609060101010101" charset="-122"/>
              </a:rPr>
              <a:t>    </a:t>
            </a:r>
            <a:r>
              <a:rPr lang="en-US" altLang="zh-CN" sz="2400" b="1" dirty="0" smtClean="0">
                <a:latin typeface="楷体" panose="02010609060101010101" charset="-122"/>
                <a:ea typeface="楷体" panose="02010609060101010101" charset="-122"/>
              </a:rPr>
              <a:t>  </a:t>
            </a:r>
            <a:r>
              <a:rPr sz="3600" b="1" dirty="0" err="1" smtClean="0">
                <a:latin typeface="楷体" panose="02010609060101010101" charset="-122"/>
                <a:ea typeface="楷体" panose="02010609060101010101" charset="-122"/>
              </a:rPr>
              <a:t>轻而清的东西</a:t>
            </a:r>
            <a:r>
              <a:rPr sz="3600" b="1" dirty="0" err="1">
                <a:latin typeface="楷体" panose="02010609060101010101" charset="-122"/>
                <a:ea typeface="楷体" panose="02010609060101010101" charset="-122"/>
              </a:rPr>
              <a:t>，缓缓上升，变成了天；重而浊的东西，慢慢下降，变成了地</a:t>
            </a:r>
            <a:r>
              <a:rPr sz="3600" b="1" dirty="0">
                <a:latin typeface="楷体" panose="02010609060101010101" charset="-122"/>
                <a:ea typeface="楷体" panose="02010609060101010101" charset="-122"/>
              </a:rPr>
              <a:t>。</a:t>
            </a:r>
            <a:endParaRPr sz="36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文本框 6146"/>
          <p:cNvSpPr txBox="1"/>
          <p:nvPr/>
        </p:nvSpPr>
        <p:spPr>
          <a:xfrm>
            <a:off x="983615" y="3501008"/>
            <a:ext cx="10570210" cy="144526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r>
              <a:rPr sz="4000" b="1" dirty="0" err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你仿佛看到了什么样的事物？女生男生对读两个句子，读出变化</a:t>
            </a:r>
            <a:r>
              <a:rPr sz="4000" b="1" dirty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。</a:t>
            </a:r>
            <a:endParaRPr sz="4000" b="1" dirty="0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12"/>
          <p:cNvSpPr txBox="1"/>
          <p:nvPr/>
        </p:nvSpPr>
        <p:spPr>
          <a:xfrm>
            <a:off x="911860" y="1700530"/>
            <a:ext cx="10354310" cy="173037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zh-CN" sz="36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归纳学法：</a:t>
            </a:r>
            <a:endParaRPr lang="zh-CN" sz="36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00000"/>
              </a:lnSpc>
            </a:pPr>
            <a:endParaRPr lang="zh-CN" sz="3600" b="1">
              <a:latin typeface="楷体" panose="02010609060101010101" charset="-122"/>
              <a:ea typeface="楷体" panose="02010609060101010101" charset="-122"/>
            </a:endParaRPr>
          </a:p>
          <a:p>
            <a:pPr algn="just">
              <a:lnSpc>
                <a:spcPct val="100000"/>
              </a:lnSpc>
            </a:pPr>
            <a:r>
              <a:rPr lang="zh-CN" sz="3600" b="1">
                <a:latin typeface="楷体" panose="02010609060101010101" charset="-122"/>
                <a:ea typeface="楷体" panose="02010609060101010101" charset="-122"/>
              </a:rPr>
              <a:t>读句子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           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了解字义</a:t>
            </a:r>
            <a:r>
              <a:rPr lang="en-US" altLang="zh-CN" sz="3600" b="1">
                <a:latin typeface="楷体" panose="02010609060101010101" charset="-122"/>
                <a:ea typeface="楷体" panose="02010609060101010101" charset="-122"/>
              </a:rPr>
              <a:t>        </a:t>
            </a:r>
            <a:r>
              <a:rPr lang="zh-CN" altLang="en-US" sz="3600" b="1">
                <a:latin typeface="楷体" panose="02010609060101010101" charset="-122"/>
                <a:ea typeface="楷体" panose="02010609060101010101" charset="-122"/>
              </a:rPr>
              <a:t>明确句子</a:t>
            </a:r>
            <a:endParaRPr lang="zh-CN" altLang="en-US" sz="3600" b="1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2" name="右箭头 1"/>
          <p:cNvSpPr/>
          <p:nvPr/>
        </p:nvSpPr>
        <p:spPr>
          <a:xfrm>
            <a:off x="2639695" y="2924810"/>
            <a:ext cx="1871980" cy="361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右箭头 3"/>
          <p:cNvSpPr/>
          <p:nvPr/>
        </p:nvSpPr>
        <p:spPr>
          <a:xfrm>
            <a:off x="6744335" y="2924810"/>
            <a:ext cx="1871980" cy="3619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6146"/>
          <p:cNvSpPr txBox="1"/>
          <p:nvPr/>
        </p:nvSpPr>
        <p:spPr>
          <a:xfrm>
            <a:off x="911860" y="1052830"/>
            <a:ext cx="9982200" cy="144526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哪位同学能够说说精卫为什么要填海？又是怎样填海的呢？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sp>
        <p:nvSpPr>
          <p:cNvPr id="13" name="矩形 12"/>
          <p:cNvSpPr>
            <a:spLocks noChangeArrowheads="1"/>
          </p:cNvSpPr>
          <p:nvPr/>
        </p:nvSpPr>
        <p:spPr bwMode="auto">
          <a:xfrm>
            <a:off x="1703388" y="2852738"/>
            <a:ext cx="8386763" cy="1430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lt1"/>
                </a:solidFill>
              </a14:hiddenFill>
            </a:ext>
          </a:ex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R="0" lvl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defRPr/>
            </a:pPr>
            <a:r>
              <a:rPr kumimoji="0" lang="zh-CN" altLang="en-US" sz="2900" b="1" i="0" u="none" strike="noStrike" kern="1200" cap="none" spc="0" normalizeH="0" baseline="0" noProof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女娃游于东海，溺而不返，故为精卫。常衔西山之木石，以堙于东海。</a:t>
            </a:r>
            <a:endParaRPr kumimoji="0" lang="zh-CN" altLang="en-US" sz="2900" b="1" i="0" u="none" strike="noStrike" kern="1200" cap="none" spc="0" normalizeH="0" baseline="0" noProof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6146"/>
          <p:cNvSpPr txBox="1"/>
          <p:nvPr/>
        </p:nvSpPr>
        <p:spPr>
          <a:xfrm>
            <a:off x="1343660" y="1340485"/>
            <a:ext cx="9982200" cy="21228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just"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老师给大家留三分钟的时间，请同学们以小组合作的方式，试着用刚才我们学过的方法，用自己的话说一说这句话的含义。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2"/>
          <p:cNvSpPr txBox="1"/>
          <p:nvPr/>
        </p:nvSpPr>
        <p:spPr>
          <a:xfrm>
            <a:off x="839470" y="1178560"/>
            <a:ext cx="10354310" cy="450024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charset="-122"/>
                <a:ea typeface="楷体" panose="02010609060101010101" charset="-122"/>
              </a:rPr>
              <a:t>   </a:t>
            </a:r>
            <a:r>
              <a:rPr sz="3200" b="1" dirty="0">
                <a:latin typeface="楷体" panose="02010609060101010101" charset="-122"/>
                <a:ea typeface="楷体" panose="02010609060101010101" charset="-122"/>
              </a:rPr>
              <a:t>同学们，我们现在已经了解了文言文的基本含义，哪位同学能试着用自己的话讲一讲《精卫填海》的故事呢？同学们，我们要想把故事讲生动，在讲的过程中，可以融入一些自己的合理想象。比如说精卫鸟长什么样子？他为什么要去东海游玩？老师给大家留两分钟的时间，同桌两个互相讲讲这个故事，看谁的故事讲得最生动。</a:t>
            </a:r>
            <a:endParaRPr sz="32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79509" y="1583341"/>
            <a:ext cx="7200800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zh-CN" altLang="en-US" sz="3735" b="1">
                <a:solidFill>
                  <a:srgbClr val="0070C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让我们按提示背诵课文吧。</a:t>
            </a:r>
            <a:endParaRPr lang="zh-CN" altLang="en-US" sz="3735" b="1">
              <a:solidFill>
                <a:srgbClr val="0070C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65197" y="2564904"/>
            <a:ext cx="9217024" cy="2680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lnSpc>
                <a:spcPct val="150000"/>
              </a:lnSpc>
            </a:pPr>
            <a:r>
              <a:rPr lang="zh-CN" altLang="en-US" sz="3735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炎帝</a:t>
            </a:r>
            <a:r>
              <a:rPr lang="zh-CN" altLang="en-US" sz="3735" b="1" u="sng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zh-CN" altLang="en-US" sz="3735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，名曰</a:t>
            </a:r>
            <a:r>
              <a:rPr lang="zh-CN" altLang="en-US" sz="3735" b="1" u="sng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zh-CN" altLang="en-US" sz="3735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。女娃</a:t>
            </a:r>
            <a:r>
              <a:rPr lang="zh-CN" altLang="en-US" sz="3735" b="1" u="sng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</a:t>
            </a:r>
            <a:endParaRPr lang="en-US" altLang="zh-CN" sz="3735" b="1" u="sng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685800">
              <a:lnSpc>
                <a:spcPct val="150000"/>
              </a:lnSpc>
            </a:pPr>
            <a:r>
              <a:rPr lang="en-US" altLang="zh-CN" sz="3735" b="1" u="sng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zh-CN" altLang="en-US" sz="3735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，溺</a:t>
            </a:r>
            <a:r>
              <a:rPr lang="zh-CN" altLang="en-US" sz="3735" b="1" u="sng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zh-CN" altLang="en-US" sz="3735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，故为</a:t>
            </a:r>
            <a:r>
              <a:rPr lang="zh-CN" altLang="en-US" sz="3735" b="1" u="sng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zh-CN" altLang="en-US" sz="3735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，常衔</a:t>
            </a:r>
            <a:r>
              <a:rPr lang="zh-CN" altLang="en-US" sz="3735" b="1" u="sng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</a:t>
            </a:r>
            <a:endParaRPr lang="en-US" altLang="zh-CN" sz="3735" b="1" u="sng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  <a:p>
            <a:pPr defTabSz="685800">
              <a:lnSpc>
                <a:spcPct val="150000"/>
              </a:lnSpc>
            </a:pPr>
            <a:r>
              <a:rPr lang="en-US" altLang="zh-CN" sz="3735" b="1" u="sng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zh-CN" altLang="en-US" sz="3735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，以</a:t>
            </a:r>
            <a:r>
              <a:rPr lang="zh-CN" altLang="en-US" sz="3735" b="1" u="sng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      </a:t>
            </a:r>
            <a:r>
              <a:rPr lang="zh-CN" altLang="en-US" sz="3735" b="1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</a:rPr>
              <a:t>。</a:t>
            </a:r>
            <a:endParaRPr lang="zh-CN" altLang="en-US" sz="3735" b="1">
              <a:solidFill>
                <a:prstClr val="black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431369" y="406708"/>
            <a:ext cx="1351903" cy="1351903"/>
          </a:xfrm>
          <a:prstGeom prst="rect">
            <a:avLst/>
          </a:prstGeom>
        </p:spPr>
      </p:pic>
      <p:sp>
        <p:nvSpPr>
          <p:cNvPr id="5" name="文本框 10"/>
          <p:cNvSpPr txBox="1"/>
          <p:nvPr/>
        </p:nvSpPr>
        <p:spPr>
          <a:xfrm>
            <a:off x="1702361" y="761989"/>
            <a:ext cx="2569436" cy="748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265" b="1">
                <a:latin typeface="+mn-ea"/>
              </a:rPr>
              <a:t>背诵指导</a:t>
            </a:r>
            <a:endParaRPr lang="zh-CN" altLang="en-US" sz="4265" b="1">
              <a:latin typeface="+mn-ea"/>
            </a:endParaRPr>
          </a:p>
        </p:txBody>
      </p:sp>
    </p:spTree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6146"/>
          <p:cNvSpPr txBox="1"/>
          <p:nvPr/>
        </p:nvSpPr>
        <p:spPr>
          <a:xfrm>
            <a:off x="1104900" y="1268730"/>
            <a:ext cx="9982200" cy="273812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just"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这是一只：</a:t>
            </a:r>
            <a:r>
              <a:rPr lang="en-US" altLang="zh-CN" sz="4000" b="1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坚持不懈</a:t>
            </a:r>
            <a:r>
              <a:rPr lang="zh-CN" altLang="en-US" sz="4000" b="1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的精卫鸟。</a:t>
            </a:r>
            <a:endParaRPr lang="zh-CN" altLang="en-US" sz="4000" b="1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just"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这是一只：</a:t>
            </a:r>
            <a:r>
              <a:rPr lang="en-US" altLang="zh-CN" sz="4000" b="1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不怕困难</a:t>
            </a:r>
            <a:r>
              <a:rPr lang="zh-CN" altLang="en-US" sz="4000" b="1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的精卫鸟。</a:t>
            </a:r>
            <a:endParaRPr lang="zh-CN" altLang="en-US" sz="4000" b="1" dirty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sym typeface="+mn-ea"/>
            </a:endParaRPr>
          </a:p>
          <a:p>
            <a:pPr algn="just"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   </a:t>
            </a:r>
            <a:r>
              <a:rPr lang="zh-CN" altLang="en-US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  <a:sym typeface="+mn-ea"/>
              </a:rPr>
              <a:t>这是一只：</a:t>
            </a:r>
            <a:r>
              <a:rPr lang="en-US" altLang="zh-CN" sz="4000" b="1" dirty="0" err="1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勇往直前</a:t>
            </a:r>
            <a:r>
              <a:rPr lang="zh-CN" altLang="en-US" sz="4000" b="1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sym typeface="+mn-ea"/>
              </a:rPr>
              <a:t>的精卫鸟。</a:t>
            </a:r>
            <a:r>
              <a:rPr lang="zh-CN" altLang="en-US" sz="4000" b="1" u="sng" dirty="0">
                <a:solidFill>
                  <a:prstClr val="black"/>
                </a:solidFill>
                <a:latin typeface="楷体" panose="02010609060101010101" charset="-122"/>
                <a:ea typeface="楷体" panose="02010609060101010101" charset="-122"/>
                <a:sym typeface="+mn-ea"/>
              </a:rPr>
              <a:t>      </a:t>
            </a: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</a:t>
            </a:r>
            <a:endParaRPr lang="en-US" altLang="zh-CN" sz="40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6146"/>
          <p:cNvSpPr txBox="1"/>
          <p:nvPr/>
        </p:nvSpPr>
        <p:spPr>
          <a:xfrm>
            <a:off x="1104900" y="1268730"/>
            <a:ext cx="9982200" cy="21228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just"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altLang="zh-CN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4000" b="1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同学们，如果精卫鸟站在你面前，你想对他说些什么？老师给大家留三分钟的时间，自己试着写一写。</a:t>
            </a:r>
            <a:endParaRPr lang="zh-CN" altLang="en-US" sz="4000" b="1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文本框 6146"/>
          <p:cNvSpPr txBox="1"/>
          <p:nvPr/>
        </p:nvSpPr>
        <p:spPr>
          <a:xfrm>
            <a:off x="1056005" y="880110"/>
            <a:ext cx="10311130" cy="5097780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just" eaLnBrk="0" hangingPunct="0">
              <a:lnSpc>
                <a:spcPct val="110000"/>
              </a:lnSpc>
              <a:spcBef>
                <a:spcPct val="50000"/>
              </a:spcBef>
            </a:pPr>
            <a:r>
              <a:rPr lang="en-US" altLang="zh-CN" sz="40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   </a:t>
            </a:r>
            <a:r>
              <a:rPr lang="zh-CN" altLang="en-US"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同学们，本节课我们掌握了文言文的学习方法，我们一起来回顾一下。学习文言文，首先要通读课文，把课文读通读顺。在通读课文的基础上，结合课下注释、组词等方法，疏通文言文的基本含义。最后，在理解文言文含义的基础上，理解背诵，最后做到提炼中心，情感升华。同学们学会了吗？课下请同学们自主学习文言文版的《夸父逐日》，并试着用自己的话讲讲《夸父逐日》的故事。想一想，夸父和精卫有什么相同之处？下节课我们再一起交流分享。</a:t>
            </a:r>
            <a:endParaRPr lang="zh-CN" altLang="en-US"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pic>
        <p:nvPicPr>
          <p:cNvPr id="6147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950700" y="10464800"/>
            <a:ext cx="368300" cy="266700"/>
          </a:xfrm>
          <a:prstGeom prst="cube">
            <a:avLst/>
          </a:prstGeom>
        </p:spPr>
      </p:pic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文本框 5121"/>
          <p:cNvSpPr txBox="1"/>
          <p:nvPr/>
        </p:nvSpPr>
        <p:spPr>
          <a:xfrm>
            <a:off x="551384" y="2132856"/>
            <a:ext cx="11305256" cy="255454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just" eaLnBrk="0" hangingPunct="0">
              <a:lnSpc>
                <a:spcPct val="100000"/>
              </a:lnSpc>
            </a:pP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1.会认会写本课的生字，正确、流利地朗读课文，背诵课文。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just" eaLnBrk="0" hangingPunct="0">
              <a:lnSpc>
                <a:spcPct val="100000"/>
              </a:lnSpc>
            </a:pP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just" eaLnBrk="0" hangingPunct="0">
              <a:lnSpc>
                <a:spcPct val="100000"/>
              </a:lnSpc>
            </a:pPr>
            <a:r>
              <a:rPr 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2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结合课文，感受精卫填海的精神。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just" eaLnBrk="0" hangingPunct="0">
              <a:lnSpc>
                <a:spcPct val="100000"/>
              </a:lnSpc>
            </a:pP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  <a:p>
            <a:pPr algn="just" eaLnBrk="0" hangingPunct="0">
              <a:lnSpc>
                <a:spcPct val="100000"/>
              </a:lnSpc>
            </a:pPr>
            <a:r>
              <a:rPr lang="en-US"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3</a:t>
            </a:r>
            <a:r>
              <a:rPr sz="3200" b="1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.</a:t>
            </a:r>
            <a:r>
              <a:rPr sz="3200" b="1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能用自己的话将故事复述出来。</a:t>
            </a:r>
            <a:endParaRPr sz="3200" b="1" dirty="0">
              <a:latin typeface="楷体" panose="02010609060101010101" charset="-122"/>
              <a:ea typeface="楷体" panose="02010609060101010101" charset="-122"/>
              <a:cs typeface="楷体" panose="02010609060101010101" charset="-122"/>
            </a:endParaRPr>
          </a:p>
        </p:txBody>
      </p:sp>
      <p:grpSp>
        <p:nvGrpSpPr>
          <p:cNvPr id="5122" name="组合 5122"/>
          <p:cNvGrpSpPr/>
          <p:nvPr/>
        </p:nvGrpSpPr>
        <p:grpSpPr>
          <a:xfrm>
            <a:off x="859658" y="764704"/>
            <a:ext cx="3417887" cy="923925"/>
            <a:chOff x="0" y="0"/>
            <a:chExt cx="5384" cy="1453"/>
          </a:xfrm>
        </p:grpSpPr>
        <p:pic>
          <p:nvPicPr>
            <p:cNvPr id="5123" name="Picture 2" descr="C:\Documents and Settings\wangwei\My Documents\My Pictures\PPT背景\37.png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>
              <a:off x="0" y="0"/>
              <a:ext cx="1643" cy="1317"/>
            </a:xfrm>
            <a:prstGeom prst="rect">
              <a:avLst/>
            </a:prstGeom>
            <a:noFill/>
            <a:ln w="9525">
              <a:noFill/>
            </a:ln>
            <a:effectLst>
              <a:outerShdw dist="38100" dir="5400000" algn="ctr" rotWithShape="0">
                <a:srgbClr val="000000">
                  <a:alpha val="34999"/>
                </a:srgbClr>
              </a:outerShdw>
            </a:effectLst>
          </p:spPr>
        </p:pic>
        <p:sp>
          <p:nvSpPr>
            <p:cNvPr id="5124" name="矩形 5124" descr="weave"/>
            <p:cNvSpPr/>
            <p:nvPr/>
          </p:nvSpPr>
          <p:spPr>
            <a:xfrm>
              <a:off x="1644" y="289"/>
              <a:ext cx="3740" cy="1164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  <a:normAutofit/>
              <a:scene3d>
                <a:camera prst="legacyObliqueRight">
                  <a:rot lat="0" lon="0" rev="0"/>
                </a:camera>
                <a:lightRig rig="legacyHarsh3" dir="t"/>
              </a:scene3d>
              <a:sp3d extrusionH="100000" prstMaterial="legacyMatte">
                <a:extrusionClr>
                  <a:srgbClr val="663300"/>
                </a:extrusionClr>
              </a:sp3d>
            </a:bodyPr>
            <a:lstStyle/>
            <a:p>
              <a:pPr algn="ctr"/>
              <a:r>
                <a:rPr lang="zh-CN" altLang="en-US" sz="3600" b="1" dirty="0">
                  <a:blipFill rotWithShape="0">
                    <a:blip r:embed="rId2"/>
                    <a:stretch>
                      <a:fillRect/>
                    </a:stretch>
                  </a:blip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学习目标</a:t>
              </a:r>
              <a:endParaRPr lang="zh-CN" altLang="en-US" sz="3600" b="1" dirty="0">
                <a:blipFill rotWithShape="0">
                  <a:blip r:embed="rId2"/>
                  <a:stretch>
                    <a:fillRect/>
                  </a:stretch>
                </a:blip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39750" y="1833647"/>
            <a:ext cx="2592070" cy="28892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3936365" y="1916832"/>
            <a:ext cx="3745230" cy="28079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8544679" y="1916694"/>
            <a:ext cx="3384301" cy="2722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1356" y="1782616"/>
            <a:ext cx="3816424" cy="270875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图片 5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211796" y="1916579"/>
            <a:ext cx="4032448" cy="2670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图片 14"/>
          <p:cNvPicPr>
            <a:picLocks noChangeAspect="1" noChangeArrowheads="1"/>
          </p:cNvPicPr>
          <p:nvPr/>
        </p:nvPicPr>
        <p:blipFill>
          <a:blip r:embed="rId3" cstate="email"/>
          <a:srcRect l="9784" r="16559" b="8261"/>
          <a:stretch>
            <a:fillRect/>
          </a:stretch>
        </p:blipFill>
        <p:spPr bwMode="auto">
          <a:xfrm>
            <a:off x="8544272" y="1916832"/>
            <a:ext cx="3343910" cy="2885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46407" y="1962515"/>
            <a:ext cx="10072027" cy="26803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35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735" b="1" dirty="0">
                <a:latin typeface="楷体" panose="02010609060101010101" charset="-122"/>
                <a:ea typeface="楷体" panose="02010609060101010101" charset="-122"/>
              </a:rPr>
              <a:t>同学们知道吗？这篇神话故事出自于一本非常神奇的书，它的名字叫《山海经》，那同学们对山海经又有多少了解呢？</a:t>
            </a:r>
            <a:endParaRPr lang="zh-CN" altLang="en-US" sz="3735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416811" y="1700808"/>
            <a:ext cx="856503" cy="118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23392" y="1281607"/>
            <a:ext cx="11017224" cy="42348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lnSpc>
                <a:spcPct val="120000"/>
              </a:lnSpc>
            </a:pPr>
            <a:r>
              <a:rPr lang="zh-CN" altLang="en-US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  本文选自</a:t>
            </a:r>
            <a:r>
              <a:rPr lang="en-US" altLang="zh-CN" sz="3735" b="1" dirty="0">
                <a:solidFill>
                  <a:srgbClr val="FF0000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3735" b="1" dirty="0">
                <a:solidFill>
                  <a:srgbClr val="FF0000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山海经</a:t>
            </a:r>
            <a:r>
              <a:rPr lang="en-US" altLang="zh-CN" sz="3735" b="1" dirty="0">
                <a:solidFill>
                  <a:srgbClr val="FF0000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·</a:t>
            </a:r>
            <a:r>
              <a:rPr lang="zh-CN" altLang="en-US" sz="3735" b="1" dirty="0">
                <a:solidFill>
                  <a:srgbClr val="FF0000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北山经</a:t>
            </a:r>
            <a:r>
              <a:rPr lang="en-US" altLang="zh-CN" sz="3735" b="1" dirty="0">
                <a:solidFill>
                  <a:srgbClr val="FF0000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。</a:t>
            </a:r>
            <a:r>
              <a:rPr lang="en-US" altLang="zh-CN" sz="3735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3735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山海经</a:t>
            </a:r>
            <a:r>
              <a:rPr lang="en-US" altLang="zh-CN" sz="3735" b="1" dirty="0"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是中国</a:t>
            </a:r>
            <a:r>
              <a:rPr lang="zh-CN" altLang="en-US" sz="3735" b="1" dirty="0">
                <a:solidFill>
                  <a:srgbClr val="FF0000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先秦古籍</a:t>
            </a:r>
            <a:r>
              <a:rPr lang="zh-CN" altLang="en-US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，共</a:t>
            </a:r>
            <a:r>
              <a:rPr lang="en-US" altLang="zh-CN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18</a:t>
            </a:r>
            <a:r>
              <a:rPr lang="zh-CN" altLang="en-US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卷，分为</a:t>
            </a:r>
            <a:r>
              <a:rPr lang="en-US" altLang="zh-CN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《</a:t>
            </a:r>
            <a:r>
              <a:rPr lang="zh-CN" altLang="en-US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山经</a:t>
            </a:r>
            <a:r>
              <a:rPr lang="en-US" altLang="zh-CN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》《</a:t>
            </a:r>
            <a:r>
              <a:rPr lang="zh-CN" altLang="en-US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海经</a:t>
            </a:r>
            <a:r>
              <a:rPr lang="en-US" altLang="zh-CN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》《</a:t>
            </a:r>
            <a:r>
              <a:rPr lang="zh-CN" altLang="en-US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荒经</a:t>
            </a:r>
            <a:r>
              <a:rPr lang="en-US" altLang="zh-CN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。</a:t>
            </a:r>
            <a:r>
              <a:rPr lang="zh-CN" altLang="en-US" sz="3735" b="1" dirty="0">
                <a:solidFill>
                  <a:srgbClr val="FF0000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记载了我国古代山川、各地民俗、物产资源以及大量神异鬼怪的传说。</a:t>
            </a:r>
            <a:endParaRPr lang="zh-CN" altLang="en-US" sz="3735" b="1" dirty="0">
              <a:solidFill>
                <a:srgbClr val="FF0000"/>
              </a:solidFill>
              <a:effectLst>
                <a:outerShdw blurRad="50800" dist="50800" dir="5400000" sx="1000" sy="1000" algn="ctr" rotWithShape="0">
                  <a:srgbClr val="000000">
                    <a:alpha val="99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  <a:p>
            <a:pPr defTabSz="685800">
              <a:lnSpc>
                <a:spcPct val="120000"/>
              </a:lnSpc>
            </a:pPr>
            <a:r>
              <a:rPr lang="en-US" altLang="zh-CN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    《</a:t>
            </a:r>
            <a:r>
              <a:rPr lang="zh-CN" altLang="en-US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山海经</a:t>
            </a:r>
            <a:r>
              <a:rPr lang="en-US" altLang="zh-CN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》</a:t>
            </a:r>
            <a:r>
              <a:rPr lang="zh-CN" altLang="en-US" sz="3735" b="1" dirty="0">
                <a:solidFill>
                  <a:prstClr val="black"/>
                </a:solidFill>
                <a:effectLst>
                  <a:outerShdw blurRad="50800" dist="50800" dir="5400000" sx="1000" sy="1000" algn="ctr" rotWithShape="0">
                    <a:srgbClr val="000000">
                      <a:alpha val="99000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</a:rPr>
              <a:t>是一部旅游、地理知识方面的百科全书，实际上也是我国记载神话最多的一部古书。</a:t>
            </a:r>
            <a:endParaRPr lang="zh-CN" altLang="en-US" sz="3735" b="1" dirty="0">
              <a:solidFill>
                <a:prstClr val="black"/>
              </a:solidFill>
              <a:effectLst>
                <a:outerShdw blurRad="50800" dist="50800" dir="5400000" sx="1000" sy="1000" algn="ctr" rotWithShape="0">
                  <a:srgbClr val="000000">
                    <a:alpha val="99000"/>
                  </a:srgbClr>
                </a:outerShdw>
              </a:effectLst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146407" y="1962515"/>
            <a:ext cx="10072027" cy="1817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35" b="1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735" b="1">
                <a:latin typeface="楷体" panose="02010609060101010101" charset="-122"/>
                <a:ea typeface="楷体" panose="02010609060101010101" charset="-122"/>
              </a:rPr>
              <a:t>自由朗读课文，把课文读通读顺，在读的过程中注意读准字音。</a:t>
            </a:r>
            <a:endParaRPr lang="zh-CN" altLang="en-US" sz="3735" b="1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416811" y="1700808"/>
            <a:ext cx="856503" cy="118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983847" y="1412605"/>
            <a:ext cx="10072027" cy="3543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735" b="1" dirty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zh-CN" altLang="en-US" sz="3735" b="1" dirty="0">
                <a:latin typeface="楷体" panose="02010609060101010101" charset="-122"/>
                <a:ea typeface="楷体" panose="02010609060101010101" charset="-122"/>
              </a:rPr>
              <a:t>文言文虽然篇幅短小，但字音难读，字意难理解。因此，要学好文言文，光读准字音是远远不够的，我们还要注意节奏，请同学们注意听老师的泛读，边听边学习断句。</a:t>
            </a:r>
            <a:endParaRPr lang="zh-CN" altLang="en-US" sz="3735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 flipH="1">
            <a:off x="1127448" y="1196752"/>
            <a:ext cx="856503" cy="118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2207895" y="1196340"/>
            <a:ext cx="8368665" cy="341503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2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精卫填海</a:t>
            </a:r>
            <a:endParaRPr kumimoji="0" lang="en-US" altLang="zh-CN" sz="3600" b="1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    炎</a:t>
            </a:r>
            <a:r>
              <a:rPr kumimoji="0" lang="zh-CN" altLang="en-US" sz="3600" b="1" i="0" u="none" strike="noStrike" kern="1200" cap="none" spc="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帝</a:t>
            </a:r>
            <a:r>
              <a:rPr kumimoji="0" lang="zh-CN" altLang="en-US" sz="3600" b="1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之</a:t>
            </a:r>
            <a:r>
              <a:rPr kumimoji="0" lang="zh-CN" altLang="en-US" sz="3600" b="1" i="0" u="none" strike="noStrike" kern="1200" cap="none" spc="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少</a:t>
            </a:r>
            <a:r>
              <a:rPr kumimoji="0" lang="zh-CN" altLang="en-US" sz="3600" b="1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女，名</a:t>
            </a:r>
            <a:r>
              <a:rPr kumimoji="0" lang="zh-CN" altLang="en-US" sz="3600" b="1" i="0" u="none" strike="noStrike" kern="1200" cap="none" spc="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曰</a:t>
            </a:r>
            <a:r>
              <a:rPr kumimoji="0" lang="zh-CN" altLang="en-US" sz="3600" b="1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女娃。女娃游于东海，</a:t>
            </a:r>
            <a:r>
              <a:rPr kumimoji="0" lang="zh-CN" altLang="en-US" sz="3600" b="1" i="0" u="none" strike="noStrike" kern="1200" cap="none" spc="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溺</a:t>
            </a:r>
            <a:r>
              <a:rPr kumimoji="0" lang="zh-CN" altLang="en-US" sz="3600" b="1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而不</a:t>
            </a:r>
            <a:r>
              <a:rPr kumimoji="0" lang="zh-CN" altLang="en-US" sz="3600" b="1" i="0" u="none" strike="noStrike" kern="1200" cap="none" spc="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返</a:t>
            </a:r>
            <a:r>
              <a:rPr kumimoji="0" lang="zh-CN" altLang="en-US" sz="3600" b="1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，故为精卫，常衔西山之木石，以</a:t>
            </a:r>
            <a:r>
              <a:rPr kumimoji="0" lang="zh-CN" altLang="en-US" sz="3600" b="1" i="0" u="none" strike="noStrike" kern="1200" cap="none" spc="30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堙</a:t>
            </a:r>
            <a:r>
              <a:rPr kumimoji="0" lang="zh-CN" altLang="en-US" sz="3600" b="1" i="0" u="none" strike="noStrike" kern="1200" cap="none" spc="30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" panose="02010609060101010101" charset="-122"/>
                <a:ea typeface="楷体" panose="02010609060101010101" charset="-122"/>
                <a:cs typeface="+mn-cs"/>
              </a:rPr>
              <a:t>于东海。</a:t>
            </a:r>
            <a:endParaRPr kumimoji="0" lang="zh-CN" altLang="en-US" sz="3600" b="1" i="0" u="none" strike="noStrike" kern="1200" cap="none" spc="3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" panose="02010609060101010101" charset="-122"/>
              <a:ea typeface="楷体" panose="02010609060101010101" charset="-122"/>
              <a:cs typeface="+mn-cs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1416050" y="1196340"/>
            <a:ext cx="9710420" cy="3926205"/>
          </a:xfrm>
          <a:prstGeom prst="round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 rot="5400000" flipH="1" flipV="1">
            <a:off x="10117296" y="2503329"/>
            <a:ext cx="465138" cy="155575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" name="直接连接符 1"/>
          <p:cNvCxnSpPr/>
          <p:nvPr/>
        </p:nvCxnSpPr>
        <p:spPr>
          <a:xfrm rot="5400000" flipH="1" flipV="1">
            <a:off x="7093426" y="2503329"/>
            <a:ext cx="465138" cy="155575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V="1">
            <a:off x="4223703" y="2348866"/>
            <a:ext cx="155575" cy="464820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rot="5400000" flipH="1" flipV="1">
            <a:off x="10045541" y="3367564"/>
            <a:ext cx="465138" cy="155575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rot="5400000" flipH="1" flipV="1">
            <a:off x="4573111" y="3367564"/>
            <a:ext cx="465138" cy="155575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rot="5400000" flipH="1" flipV="1">
            <a:off x="6949281" y="3366929"/>
            <a:ext cx="465138" cy="155575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rot="5400000" flipH="1" flipV="1">
            <a:off x="6445091" y="4231164"/>
            <a:ext cx="465138" cy="155575"/>
          </a:xfrm>
          <a:prstGeom prst="line">
            <a:avLst/>
          </a:prstGeom>
          <a:ln w="53975">
            <a:solidFill>
              <a:srgbClr val="FF0000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YWVkNGM0ZjA0MTY1NDJiYTUwNDAyNTFjMDQwNWUwZWUifQ==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Arial"/>
        <a:cs typeface="Arial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1260</Words>
  <Application>WPS 演示</Application>
  <PresentationFormat>自定义</PresentationFormat>
  <Paragraphs>56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9" baseType="lpstr">
      <vt:lpstr>Arial</vt:lpstr>
      <vt:lpstr>宋体</vt:lpstr>
      <vt:lpstr>Wingdings</vt:lpstr>
      <vt:lpstr>Calibri</vt:lpstr>
      <vt:lpstr>Calibri</vt:lpstr>
      <vt:lpstr>楷体</vt:lpstr>
      <vt:lpstr>微软雅黑</vt:lpstr>
      <vt:lpstr>Arial Unicode MS</vt:lpstr>
      <vt:lpstr>Arial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《精卫填海》PPT精品教学课件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2022-07-15T09:06:00Z</cp:lastPrinted>
  <dcterms:created xsi:type="dcterms:W3CDTF">2022-07-15T09:06:00Z</dcterms:created>
  <dcterms:modified xsi:type="dcterms:W3CDTF">2023-10-22T07:30:07Z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B79FD0292A7E4D7884C4695CC062C7F4_12</vt:lpwstr>
  </property>
  <property fmtid="{D5CDD505-2E9C-101B-9397-08002B2CF9AE}" pid="3" name="KSOProductBuildVer">
    <vt:lpwstr>2052-12.1.0.15712</vt:lpwstr>
  </property>
</Properties>
</file>