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4"/>
  </p:handoutMasterIdLst>
  <p:sldIdLst>
    <p:sldId id="1214" r:id="rId3"/>
    <p:sldId id="323" r:id="rId4"/>
    <p:sldId id="1012" r:id="rId6"/>
    <p:sldId id="1045" r:id="rId7"/>
    <p:sldId id="1080" r:id="rId8"/>
    <p:sldId id="1130" r:id="rId9"/>
    <p:sldId id="1081" r:id="rId10"/>
    <p:sldId id="1131" r:id="rId11"/>
    <p:sldId id="1135" r:id="rId12"/>
    <p:sldId id="1083" r:id="rId13"/>
    <p:sldId id="1268" r:id="rId14"/>
    <p:sldId id="1085" r:id="rId15"/>
    <p:sldId id="1136" r:id="rId16"/>
    <p:sldId id="1137" r:id="rId17"/>
    <p:sldId id="1269" r:id="rId18"/>
    <p:sldId id="1138" r:id="rId19"/>
    <p:sldId id="1093" r:id="rId20"/>
    <p:sldId id="1134" r:id="rId21"/>
    <p:sldId id="1139" r:id="rId22"/>
    <p:sldId id="1144" r:id="rId23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5BF74F"/>
    <a:srgbClr val="CEF84E"/>
    <a:srgbClr val="F6A251"/>
    <a:srgbClr val="F17E0D"/>
    <a:srgbClr val="04FAF2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8" autoAdjust="0"/>
    <p:restoredTop sz="99852" autoAdjust="0"/>
  </p:normalViewPr>
  <p:slideViewPr>
    <p:cSldViewPr>
      <p:cViewPr>
        <p:scale>
          <a:sx n="100" d="100"/>
          <a:sy n="100" d="100"/>
        </p:scale>
        <p:origin x="-2046" y="-9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60C8EF0-063C-4EC8-822D-D4BEE606CB45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F2E505A-7B22-4E5C-B6D9-816B9A73A7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FD2E35E-6DB1-4671-AA13-E9173BD066D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0B734972-7360-4EED-9777-A4DC16C5B04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71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D72EA76-6C33-4845-957A-62D784D5F9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433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43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68E013B-7DE4-45A1-A375-88A9DCFEE0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2F9B63C-86BD-4A46-B619-BA0ED370C7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8E33827-8CC2-44F9-BE4A-E4F58E0FDC8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202374C-6A21-47D7-B0FB-7F6F83E918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9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92088" y="200025"/>
            <a:ext cx="8758237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时用爪倒挂在屋檐下或树下，冬季在隐藏的地方冬眠。</a:t>
            </a:r>
            <a:endParaRPr lang="zh-CN" altLang="en-US" sz="105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997B5FA-0921-464F-AAE1-844C04324D75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F89FAB76-9DDD-4BC2-9982-45DDE41834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AutoShape 6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9272" name="AutoShape 8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9274" name="AutoShape 10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9276" name="AutoShape 12" descr="http://img4.imgtn.bdimg.com/it/u=2528577024,3564945485&amp;fm=214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9280" name="AutoShape 16" descr="http://5b0988e595225.cdn.sohucs.com/images/20171229/b64d656adb7a4cadbf8fca9cb7a8851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9282" name="AutoShape 18" descr="http://5b0988e595225.cdn.sohucs.com/images/20171229/b64d656adb7a4cadbf8fca9cb7a8851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pic>
        <p:nvPicPr>
          <p:cNvPr id="1032" name="图片 19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/>
          <p:cNvSpPr/>
          <p:nvPr/>
        </p:nvSpPr>
        <p:spPr>
          <a:xfrm>
            <a:off x="192088" y="200025"/>
            <a:ext cx="8758237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时用爪倒挂在屋檐下或树下，冬季在隐藏的地方冬眠。</a:t>
            </a:r>
            <a:endParaRPr lang="zh-CN" altLang="en-US" sz="105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>
    <p:random/>
  </p:transition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tags" Target="../tags/tag1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图片 1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88" y="0"/>
            <a:ext cx="9140825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 20"/>
          <p:cNvSpPr/>
          <p:nvPr/>
        </p:nvSpPr>
        <p:spPr>
          <a:xfrm>
            <a:off x="192088" y="200025"/>
            <a:ext cx="8758237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b="1" dirty="0">
                <a:latin typeface="楷体_GB2312" panose="02010609030101010101" charset="-122"/>
                <a:ea typeface="楷体_GB2312" panose="02010609030101010101" charset="-122"/>
                <a:sym typeface="+mn-ea"/>
              </a:rPr>
              <a:t>时用爪倒挂在屋檐下或树下，冬季在隐藏的地方冬眠。</a:t>
            </a:r>
            <a:endParaRPr lang="zh-CN" altLang="en-US" sz="105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9592" y="1563638"/>
            <a:ext cx="4165600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 </a:t>
            </a:r>
            <a:r>
              <a:rPr lang="zh-CN" altLang="en-US" sz="4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普罗米修斯</a:t>
            </a:r>
            <a:endParaRPr lang="zh-CN" altLang="en-US" sz="4800" b="1" dirty="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012160" y="1203598"/>
            <a:ext cx="2784634" cy="337232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6250" y="819150"/>
            <a:ext cx="4578350" cy="2244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普罗米修斯的双手和双脚戴着铁环，被死死地锁在高高的悬崖上。他既不能动弹，也不能睡觉，日夜遭受着风吹雨淋的痛苦。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92080" y="555526"/>
            <a:ext cx="3456384" cy="357187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81625" y="3870325"/>
            <a:ext cx="3286125" cy="460375"/>
          </a:xfrm>
          <a:prstGeom prst="rect">
            <a:avLst/>
          </a:prstGeom>
          <a:solidFill>
            <a:srgbClr val="E7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普罗米修斯太痛苦了！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1" descr="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75" y="-17463"/>
            <a:ext cx="9120188" cy="5216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9545" y="3089274"/>
            <a:ext cx="8691880" cy="203073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indent="457200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高加索山脉平均海拔3000米以上，山顶终年积雪，主峰厄尔布鲁士峰海拔超过5000米，是欧洲第一高峰。至今还是人迹罕至，气候条件恶劣，地势险要的地方，连鸟都很难飞过。</a:t>
            </a:r>
            <a:endParaRPr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5"/>
          <p:cNvSpPr txBox="1">
            <a:spLocks noChangeArrowheads="1"/>
          </p:cNvSpPr>
          <p:nvPr/>
        </p:nvSpPr>
        <p:spPr bwMode="auto">
          <a:xfrm>
            <a:off x="463550" y="1476375"/>
            <a:ext cx="8404225" cy="1371600"/>
          </a:xfrm>
          <a:prstGeom prst="rect">
            <a:avLst/>
          </a:prstGeom>
          <a:solidFill>
            <a:srgbClr val="C1F9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  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他被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死死地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锁在高高的悬崖上。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既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不能动弹，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也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不能睡觉，日夜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遭受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着风吹雨淋的痛苦。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19458" name="矩形 6"/>
          <p:cNvSpPr>
            <a:spLocks noChangeArrowheads="1"/>
          </p:cNvSpPr>
          <p:nvPr/>
        </p:nvSpPr>
        <p:spPr bwMode="auto">
          <a:xfrm>
            <a:off x="684213" y="555625"/>
            <a:ext cx="82804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971550" y="2852738"/>
            <a:ext cx="7056438" cy="5222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尽管如此，普罗米修斯就是不向宙斯屈服。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36525" y="3644900"/>
            <a:ext cx="89566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宋体" panose="02010600030101010101" pitchFamily="2" charset="-122"/>
              </a:rPr>
              <a:t>可以看出普罗米修斯是一个（               ）的人。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754563" y="3644900"/>
            <a:ext cx="28654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坚定 、不屈不挠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1188" y="685800"/>
            <a:ext cx="8064500" cy="1384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普罗米修斯摇摇头，坚定地回答：“为人类造福，有什么错？我可以忍受各种痛苦，但决不会承认错误，更不会归还火种！”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61925" y="2217738"/>
            <a:ext cx="1412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宋体" panose="02010600030101010101" pitchFamily="2" charset="-122"/>
              </a:rPr>
              <a:t>        </a:t>
            </a:r>
            <a:endParaRPr lang="zh-CN" altLang="en-US" sz="2400" b="1">
              <a:latin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840038" y="1130300"/>
            <a:ext cx="360362" cy="433388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640263" y="1563688"/>
            <a:ext cx="360362" cy="431800"/>
          </a:xfrm>
          <a:prstGeom prst="ellipse">
            <a:avLst/>
          </a:prstGeom>
          <a:grp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7161213" y="1563688"/>
            <a:ext cx="115252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192338" y="1995488"/>
            <a:ext cx="115252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3" grpId="0"/>
      <p:bldP spid="24" grpId="0"/>
      <p:bldP spid="25" grpId="0" bldLvl="0" animBg="1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7538" y="1449388"/>
            <a:ext cx="7908925" cy="22447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狠心的宙斯又派了一只凶恶的鹫（</a:t>
            </a:r>
            <a:r>
              <a:rPr lang="zh-CN" altLang="en-US" sz="28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jiù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）鹰，每天站在普罗米修斯的双膝上，用它尖利的嘴巴，啄食他的肝脏。白天，他的肝脏被吃光了，可是一到晚上，肝脏又重新长了出来。这样，普罗米修斯所承受的痛苦，永远没有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尽头。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785813" y="1219200"/>
            <a:ext cx="736123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为人类造福，有什么错？我可以忍受各种痛苦，但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决不会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承认错误，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更不会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归还火种！</a:t>
            </a:r>
            <a:endParaRPr lang="zh-CN" altLang="en-US" sz="32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3550" y="1301750"/>
            <a:ext cx="11049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92275" y="1300163"/>
            <a:ext cx="69850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英雄总是令人敬佩的，他的最终结局怎么样？齐读最后一个自然段。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49225" y="565150"/>
            <a:ext cx="5111750" cy="6477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是谁救了普罗米修斯？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爆炸形 1 4"/>
          <p:cNvSpPr/>
          <p:nvPr/>
        </p:nvSpPr>
        <p:spPr>
          <a:xfrm>
            <a:off x="3851275" y="-165100"/>
            <a:ext cx="5545138" cy="2233613"/>
          </a:xfrm>
          <a:prstGeom prst="irregularSeal1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大力士赫拉克勒斯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33825" y="2139950"/>
            <a:ext cx="4830763" cy="2244725"/>
          </a:xfrm>
          <a:prstGeom prst="rect">
            <a:avLst/>
          </a:prstGeom>
          <a:solidFill>
            <a:srgbClr val="46EC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普罗米修斯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为人类驱走黑暗带来光明，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为人类驱走寒冷带来温暖，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为人类驱走痛苦带来幸福，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这样的人怎么能遭受不幸呢！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49225" y="2139950"/>
            <a:ext cx="3533775" cy="6477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为什么要救他？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7" grpId="0" bldLvl="0" animBg="1"/>
      <p:bldP spid="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836613" y="833438"/>
            <a:ext cx="383698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你认为普罗米修斯是一位怎样的天神？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云形 21"/>
          <p:cNvSpPr/>
          <p:nvPr/>
        </p:nvSpPr>
        <p:spPr>
          <a:xfrm>
            <a:off x="1042988" y="2284413"/>
            <a:ext cx="3168650" cy="158273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造福人类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34813" y="754152"/>
            <a:ext cx="4115930" cy="324036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云形 1"/>
          <p:cNvSpPr/>
          <p:nvPr/>
        </p:nvSpPr>
        <p:spPr>
          <a:xfrm>
            <a:off x="1169988" y="2411413"/>
            <a:ext cx="3168650" cy="1582737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勇敢善良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 2"/>
          <p:cNvSpPr/>
          <p:nvPr/>
        </p:nvSpPr>
        <p:spPr>
          <a:xfrm>
            <a:off x="735013" y="2536825"/>
            <a:ext cx="3802062" cy="1584325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富有正义感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 bldLvl="0" animBg="1"/>
      <p:bldP spid="2" grpId="0" bldLvl="0" animBg="1"/>
      <p:bldP spid="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49275" y="1265238"/>
            <a:ext cx="804545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700" b="1" dirty="0">
                <a:latin typeface="宋体" panose="02010600030101010101" pitchFamily="2" charset="-122"/>
              </a:rPr>
              <a:t>    普罗米修斯给予了我们物质上的火种，带来了</a:t>
            </a:r>
            <a:r>
              <a:rPr lang="zh-CN" altLang="en-US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温暖、光明、健康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700" b="1" dirty="0">
                <a:latin typeface="宋体" panose="02010600030101010101" pitchFamily="2" charset="-122"/>
              </a:rPr>
              <a:t>更给予了我们生生不息的精神火种</a:t>
            </a:r>
            <a:r>
              <a:rPr lang="en-US" altLang="zh-CN" sz="2700" b="1" dirty="0">
                <a:latin typeface="宋体" panose="02010600030101010101" pitchFamily="2" charset="-122"/>
              </a:rPr>
              <a:t>——</a:t>
            </a:r>
            <a:r>
              <a:rPr lang="zh-CN" altLang="en-US" sz="2700" b="1" dirty="0">
                <a:solidFill>
                  <a:srgbClr val="FF0000"/>
                </a:solidFill>
                <a:latin typeface="宋体" panose="02010600030101010101" pitchFamily="2" charset="-122"/>
              </a:rPr>
              <a:t>勇敢、坚强、博爱、无私</a:t>
            </a:r>
            <a:r>
              <a:rPr lang="zh-CN" altLang="en-US" sz="2700" b="1" dirty="0">
                <a:latin typeface="宋体" panose="02010600030101010101" pitchFamily="2" charset="-122"/>
              </a:rPr>
              <a:t>。</a:t>
            </a:r>
            <a:endParaRPr lang="zh-CN" altLang="en-US" sz="27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7"/>
          <p:cNvGrpSpPr/>
          <p:nvPr/>
        </p:nvGrpSpPr>
        <p:grpSpPr bwMode="auto">
          <a:xfrm>
            <a:off x="0" y="0"/>
            <a:ext cx="9144000" cy="5143500"/>
            <a:chOff x="0" y="1"/>
            <a:chExt cx="9144000" cy="5143500"/>
          </a:xfrm>
        </p:grpSpPr>
        <p:pic>
          <p:nvPicPr>
            <p:cNvPr id="6146" name="Picture 2" descr="http://s13.sinaimg.cn/mw690/9a14540fhd48c1115446c&amp;690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0" y="1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7" name="TextBox 6"/>
            <p:cNvSpPr txBox="1">
              <a:spLocks noChangeArrowheads="1"/>
            </p:cNvSpPr>
            <p:nvPr/>
          </p:nvSpPr>
          <p:spPr bwMode="auto">
            <a:xfrm>
              <a:off x="2555776" y="555526"/>
              <a:ext cx="1015663" cy="2862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zh-CN" altLang="en-US" sz="5400">
                  <a:latin typeface="楷体" panose="02010609060101010101" pitchFamily="49" charset="-122"/>
                  <a:ea typeface="楷体" panose="02010609060101010101" pitchFamily="49" charset="-122"/>
                </a:rPr>
                <a:t>夸父逐日</a:t>
              </a:r>
              <a:endParaRPr lang="zh-CN" altLang="en-US" sz="5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10"/>
          <p:cNvGrpSpPr/>
          <p:nvPr/>
        </p:nvGrpSpPr>
        <p:grpSpPr bwMode="auto">
          <a:xfrm>
            <a:off x="0" y="0"/>
            <a:ext cx="9144000" cy="5262563"/>
            <a:chOff x="0" y="-1"/>
            <a:chExt cx="9144000" cy="5262839"/>
          </a:xfrm>
        </p:grpSpPr>
        <p:pic>
          <p:nvPicPr>
            <p:cNvPr id="6149" name="图片 8" descr="u=1350421795,3250687301&amp;fm=26&amp;gp=0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-1"/>
              <a:ext cx="9144000" cy="5262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0" name="TextBox 9"/>
            <p:cNvSpPr txBox="1">
              <a:spLocks noChangeArrowheads="1"/>
            </p:cNvSpPr>
            <p:nvPr/>
          </p:nvSpPr>
          <p:spPr bwMode="auto">
            <a:xfrm>
              <a:off x="295896" y="2211710"/>
              <a:ext cx="859790" cy="233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zh-CN" altLang="en-US" sz="4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嫦娥奔月</a:t>
              </a:r>
              <a:endPara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13"/>
          <p:cNvGrpSpPr/>
          <p:nvPr/>
        </p:nvGrpSpPr>
        <p:grpSpPr bwMode="auto">
          <a:xfrm>
            <a:off x="0" y="0"/>
            <a:ext cx="9144000" cy="5308600"/>
            <a:chOff x="0" y="1"/>
            <a:chExt cx="9144000" cy="5308053"/>
          </a:xfrm>
        </p:grpSpPr>
        <p:pic>
          <p:nvPicPr>
            <p:cNvPr id="6152" name="Picture 6" descr="http://5b0988e595225.cdn.sohucs.com/q_mini,c_zoom,w_640/images/20170911/a09cd39767c8429898ab62112a9763ca.jpe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"/>
              <a:ext cx="9144000" cy="5308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Box 12"/>
            <p:cNvSpPr txBox="1">
              <a:spLocks noChangeArrowheads="1"/>
            </p:cNvSpPr>
            <p:nvPr/>
          </p:nvSpPr>
          <p:spPr bwMode="auto">
            <a:xfrm>
              <a:off x="683568" y="3219822"/>
              <a:ext cx="2441694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4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女娲补天</a:t>
              </a:r>
              <a:endParaRPr lang="zh-CN" altLang="en-US" sz="4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6"/>
          <p:cNvGrpSpPr/>
          <p:nvPr/>
        </p:nvGrpSpPr>
        <p:grpSpPr bwMode="auto">
          <a:xfrm>
            <a:off x="0" y="0"/>
            <a:ext cx="9144000" cy="5308600"/>
            <a:chOff x="0" y="0"/>
            <a:chExt cx="9144000" cy="5308054"/>
          </a:xfrm>
        </p:grpSpPr>
        <p:pic>
          <p:nvPicPr>
            <p:cNvPr id="6155" name="Picture 8" descr="http://www.kedo.gov.cn/photo/bjkpw/upload/Image/khsj/1_3961505008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0"/>
              <a:ext cx="9144000" cy="5308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68313" y="3436585"/>
              <a:ext cx="3549650" cy="11063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6600" b="1" dirty="0">
                  <a:solidFill>
                    <a:schemeClr val="accent6">
                      <a:lumMod val="20000"/>
                      <a:lumOff val="8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后羿射日</a:t>
              </a:r>
              <a:endParaRPr lang="zh-CN" altLang="en-US" sz="66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7544" y="942106"/>
            <a:ext cx="8280920" cy="169164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lIns="68580" tIns="34290" rIns="68580" bIns="34290">
            <a:spAutoFit/>
          </a:bodyPr>
          <a:lstStyle/>
          <a:p>
            <a:pPr indent="457200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这些都是我们中国的神话故事，在古希腊也流传着许多动人的神话传说。今天我们就来认识一位古希腊神话中的英雄——</a:t>
            </a:r>
            <a:endParaRPr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2" descr="C:\Users\lenovo\Desktop\timg (3)_副本.pngtimg (3)_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1113" y="4633913"/>
            <a:ext cx="9166226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文本框 14"/>
          <p:cNvSpPr txBox="1">
            <a:spLocks noChangeArrowheads="1"/>
          </p:cNvSpPr>
          <p:nvPr/>
        </p:nvSpPr>
        <p:spPr bwMode="auto">
          <a:xfrm>
            <a:off x="623888" y="769938"/>
            <a:ext cx="19319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200" b="1">
                <a:latin typeface="幼圆" panose="02010509060101010101" pitchFamily="49" charset="-122"/>
                <a:ea typeface="幼圆" panose="02010509060101010101" pitchFamily="49" charset="-122"/>
              </a:rPr>
              <a:t>推荐书目</a:t>
            </a:r>
            <a:endParaRPr lang="zh-CN" altLang="en-US" sz="32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8675" name="图片 3" descr="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87763" y="560388"/>
            <a:ext cx="3730625" cy="372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11"/>
          <p:cNvSpPr txBox="1">
            <a:spLocks noChangeArrowheads="1"/>
          </p:cNvSpPr>
          <p:nvPr/>
        </p:nvSpPr>
        <p:spPr bwMode="auto">
          <a:xfrm>
            <a:off x="171450" y="525463"/>
            <a:ext cx="1231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第一课时</a:t>
            </a:r>
            <a:endParaRPr lang="zh-CN" altLang="en-US" sz="200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8194" name="矩形 6"/>
          <p:cNvSpPr>
            <a:spLocks noChangeArrowheads="1"/>
          </p:cNvSpPr>
          <p:nvPr/>
        </p:nvSpPr>
        <p:spPr bwMode="auto">
          <a:xfrm>
            <a:off x="4103688" y="842963"/>
            <a:ext cx="4572000" cy="353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普罗米修斯是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古希腊神话传说中的神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。普罗米修斯与智慧女神雅典娜共同创造了人类，并教会了人类很多知识和技能。那时候，人和神是生活在一起的。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39552" y="987574"/>
            <a:ext cx="3384376" cy="345638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2195513" y="1438275"/>
            <a:ext cx="4897437" cy="2060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天神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普罗米修斯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众神领袖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宙斯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火神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赫淮斯托斯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大力士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赫拉克勒斯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7288" y="474663"/>
            <a:ext cx="2019300" cy="64611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神话人物</a:t>
            </a:r>
            <a:endParaRPr lang="zh-CN" altLang="en-US" sz="36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21"/>
          <p:cNvSpPr txBox="1">
            <a:spLocks noChangeArrowheads="1"/>
          </p:cNvSpPr>
          <p:nvPr/>
        </p:nvSpPr>
        <p:spPr bwMode="auto">
          <a:xfrm>
            <a:off x="539750" y="987425"/>
            <a:ext cx="78803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借助人物，想一想，课文主要讲了一件什么事？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14438" y="1857375"/>
            <a:ext cx="684053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本文主要写普罗米修斯为了解除人类没有火种的困苦，勇敢地盗取火种，因而受到宙斯的严厉惩罚，最终被大力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士赫拉克勒斯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相救，获得自由。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071688" y="2071688"/>
            <a:ext cx="4800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用词语概括课文内容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爆炸形 1 7"/>
          <p:cNvSpPr/>
          <p:nvPr/>
        </p:nvSpPr>
        <p:spPr>
          <a:xfrm>
            <a:off x="642938" y="2786063"/>
            <a:ext cx="2592387" cy="2232025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FF0000"/>
                </a:solidFill>
              </a:rPr>
              <a:t>取火</a:t>
            </a:r>
            <a:endParaRPr lang="zh-CN" altLang="zh-CN" sz="4000" dirty="0">
              <a:solidFill>
                <a:srgbClr val="FF0000"/>
              </a:solidFill>
            </a:endParaRPr>
          </a:p>
        </p:txBody>
      </p:sp>
      <p:sp>
        <p:nvSpPr>
          <p:cNvPr id="9" name="爆炸形 1 8"/>
          <p:cNvSpPr/>
          <p:nvPr/>
        </p:nvSpPr>
        <p:spPr>
          <a:xfrm>
            <a:off x="3643313" y="2714625"/>
            <a:ext cx="2592387" cy="2232025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FF0000"/>
                </a:solidFill>
              </a:rPr>
              <a:t>受罚</a:t>
            </a:r>
            <a:endParaRPr lang="zh-CN" altLang="zh-CN" sz="4000" dirty="0">
              <a:solidFill>
                <a:srgbClr val="FF0000"/>
              </a:solidFill>
            </a:endParaRPr>
          </a:p>
        </p:txBody>
      </p:sp>
      <p:sp>
        <p:nvSpPr>
          <p:cNvPr id="10" name="爆炸形 1 9"/>
          <p:cNvSpPr/>
          <p:nvPr/>
        </p:nvSpPr>
        <p:spPr>
          <a:xfrm>
            <a:off x="6429375" y="2786063"/>
            <a:ext cx="2592388" cy="2232025"/>
          </a:xfrm>
          <a:prstGeom prst="irregularSeal1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rgbClr val="FF0000"/>
                </a:solidFill>
              </a:rPr>
              <a:t>获救</a:t>
            </a:r>
            <a:endParaRPr lang="zh-CN" altLang="zh-CN" sz="4000" dirty="0">
              <a:solidFill>
                <a:srgbClr val="FF0000"/>
              </a:solidFill>
            </a:endParaRPr>
          </a:p>
        </p:txBody>
      </p:sp>
      <p:sp>
        <p:nvSpPr>
          <p:cNvPr id="10247" name="文本框 14"/>
          <p:cNvSpPr txBox="1">
            <a:spLocks noChangeArrowheads="1"/>
          </p:cNvSpPr>
          <p:nvPr/>
        </p:nvSpPr>
        <p:spPr bwMode="auto">
          <a:xfrm>
            <a:off x="681038" y="395288"/>
            <a:ext cx="214630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248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7013" y="447675"/>
            <a:ext cx="3667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 bldLvl="0" animBg="1"/>
      <p:bldP spid="9" grpId="0" bldLvl="0" animBg="1"/>
      <p:bldP spid="1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6"/>
          <p:cNvSpPr txBox="1">
            <a:spLocks noChangeArrowheads="1"/>
          </p:cNvSpPr>
          <p:nvPr/>
        </p:nvSpPr>
        <p:spPr bwMode="auto">
          <a:xfrm>
            <a:off x="1612900" y="1323975"/>
            <a:ext cx="70262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默</a:t>
            </a:r>
            <a:r>
              <a:rPr 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读第1、2自然段</a:t>
            </a:r>
            <a:r>
              <a:rPr lang="zh-CN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思考：普罗米修斯为什么要为人类盗取火种？</a:t>
            </a:r>
            <a:endParaRPr 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6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9413" y="1323975"/>
            <a:ext cx="123348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46125" y="1038225"/>
            <a:ext cx="439261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很久很久以前，地面上没有火，人们只好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吃生的东西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，在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无边的黑暗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中度过一个又一个长夜。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80112" y="1419622"/>
            <a:ext cx="2880320" cy="229465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47713" y="3130550"/>
            <a:ext cx="4673600" cy="584200"/>
          </a:xfrm>
          <a:prstGeom prst="rect">
            <a:avLst/>
          </a:prstGeom>
          <a:solidFill>
            <a:srgbClr val="E7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是谁给人类带来了火种？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5580063" y="606425"/>
            <a:ext cx="3024187" cy="3600450"/>
            <a:chOff x="8788" y="956"/>
            <a:chExt cx="4763" cy="5670"/>
          </a:xfrm>
        </p:grpSpPr>
        <p:pic>
          <p:nvPicPr>
            <p:cNvPr id="12293" name="Picture 4" descr="http://test-1253113763.image.myqcloud.com/synthDailyrecord/2017-07-07/102f05ab972a4e6095f54643290445a7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8788" y="956"/>
              <a:ext cx="4763" cy="5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4" name="文本框 1"/>
            <p:cNvSpPr txBox="1">
              <a:spLocks noChangeArrowheads="1"/>
            </p:cNvSpPr>
            <p:nvPr/>
          </p:nvSpPr>
          <p:spPr bwMode="auto">
            <a:xfrm>
              <a:off x="10463" y="956"/>
              <a:ext cx="3088" cy="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普罗米修斯</a:t>
              </a:r>
              <a:endParaRPr lang="zh-CN" altLang="en-US" sz="2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sp>
        <p:nvSpPr>
          <p:cNvPr id="12295" name="文本框 3"/>
          <p:cNvSpPr txBox="1">
            <a:spLocks noChangeArrowheads="1"/>
          </p:cNvSpPr>
          <p:nvPr/>
        </p:nvSpPr>
        <p:spPr bwMode="auto">
          <a:xfrm>
            <a:off x="3836988" y="125413"/>
            <a:ext cx="3095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2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3" descr="C:\Users\lenovo\Desktop\timg (3)_副本.pngtimg (3)_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1113" y="4633913"/>
            <a:ext cx="9166226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7700" y="1492250"/>
            <a:ext cx="799623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1" tIns="34290" rIns="68581" bIns="34290"/>
          <a:lstStyle/>
          <a:p>
            <a:pPr>
              <a:lnSpc>
                <a:spcPct val="9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自从有了火，人类就开始用它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烧熟食物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驱寒取暖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，并用火来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驱赶危害人类安全的猛兽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4600" y="2495550"/>
            <a:ext cx="23749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88988" y="519113"/>
            <a:ext cx="7123112" cy="582612"/>
          </a:xfrm>
          <a:prstGeom prst="rect">
            <a:avLst/>
          </a:prstGeom>
          <a:solidFill>
            <a:srgbClr val="E7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有了火，人类的生活发生了什么变化？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6100" y="2495550"/>
            <a:ext cx="2989263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0000" y="2387600"/>
            <a:ext cx="2668588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文本框 6"/>
          <p:cNvSpPr txBox="1">
            <a:spLocks noChangeArrowheads="1"/>
          </p:cNvSpPr>
          <p:nvPr/>
        </p:nvSpPr>
        <p:spPr bwMode="auto">
          <a:xfrm>
            <a:off x="1612900" y="1325563"/>
            <a:ext cx="6767513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由朗读第</a:t>
            </a:r>
            <a:r>
              <a:rPr lang="en-US" altLang="zh-CN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3-8</a:t>
            </a:r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自然段，思考：普罗米修斯受到了怎样的惩罚？哪个情节最触动你？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2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9413" y="1323975"/>
            <a:ext cx="1233487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33"/>
  <p:tag name="KSO_WM_UNIT_TYPE" val="a"/>
  <p:tag name="KSO_WM_UNIT_INDEX" val="1"/>
  <p:tag name="KSO_WM_UNIT_ID" val="custom233_4*a*1"/>
  <p:tag name="KSO_WM_UNIT_CLEAR" val="1"/>
  <p:tag name="KSO_WM_UNIT_LAYERLEVEL" val="1"/>
  <p:tag name="KSO_WM_UNIT_VALUE" val="12"/>
  <p:tag name="KSO_WM_UNIT_ISCONTENTSTITLE" val="0"/>
  <p:tag name="KSO_WM_UNIT_HIGHLIGHT" val="0"/>
  <p:tag name="KSO_WM_UNIT_COMPATIBLE" val="0"/>
  <p:tag name="KSO_WM_UNIT_PRESET_TEXT_INDEX" val="3"/>
  <p:tag name="KSO_WM_UNIT_PRESET_TEXT_LEN" val="12"/>
</p:tagLst>
</file>

<file path=ppt/tags/tag2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WPS 演示</Application>
  <PresentationFormat>全屏显示(16:9)</PresentationFormat>
  <Paragraphs>102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Arial</vt:lpstr>
      <vt:lpstr>宋体</vt:lpstr>
      <vt:lpstr>Wingdings</vt:lpstr>
      <vt:lpstr>楷体_GB2312</vt:lpstr>
      <vt:lpstr>新宋体</vt:lpstr>
      <vt:lpstr>Impact</vt:lpstr>
      <vt:lpstr>微软雅黑</vt:lpstr>
      <vt:lpstr>Calibri</vt:lpstr>
      <vt:lpstr>Calibri</vt:lpstr>
      <vt:lpstr>楷体</vt:lpstr>
      <vt:lpstr>Times New Roman</vt:lpstr>
      <vt:lpstr>黑体</vt:lpstr>
      <vt:lpstr>幼圆</vt:lpstr>
      <vt:lpstr>Arial Unicode MS</vt:lpstr>
      <vt:lpstr>汉语拼音</vt:lpstr>
      <vt:lpstr>Segoe Print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>第一PPT模板网-WWW.1PPT.COM</dc:creator>
  <cp:lastModifiedBy>罗</cp:lastModifiedBy>
  <cp:revision>125</cp:revision>
  <dcterms:created xsi:type="dcterms:W3CDTF">2017-03-17T02:28:00Z</dcterms:created>
  <dcterms:modified xsi:type="dcterms:W3CDTF">2023-10-22T07:30:57Z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E0929066FECB4AC18EFC6C60872666C1_12</vt:lpwstr>
  </property>
</Properties>
</file>