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630" r:id="rId3"/>
    <p:sldId id="257" r:id="rId4"/>
    <p:sldId id="538" r:id="rId5"/>
    <p:sldId id="560" r:id="rId6"/>
    <p:sldId id="631" r:id="rId7"/>
    <p:sldId id="578" r:id="rId8"/>
    <p:sldId id="561" r:id="rId9"/>
    <p:sldId id="562" r:id="rId10"/>
    <p:sldId id="469" r:id="rId11"/>
    <p:sldId id="632" r:id="rId12"/>
    <p:sldId id="579" r:id="rId13"/>
    <p:sldId id="596" r:id="rId14"/>
    <p:sldId id="633" r:id="rId15"/>
    <p:sldId id="581" r:id="rId16"/>
    <p:sldId id="634" r:id="rId17"/>
    <p:sldId id="635" r:id="rId18"/>
    <p:sldId id="485" r:id="rId19"/>
    <p:sldId id="636" r:id="rId20"/>
    <p:sldId id="582" r:id="rId21"/>
    <p:sldId id="583" r:id="rId22"/>
    <p:sldId id="584" r:id="rId23"/>
    <p:sldId id="417" r:id="rId24"/>
  </p:sldIdLst>
  <p:sldSz cx="12192000" cy="6858000"/>
  <p:notesSz cx="6858000" cy="9144000"/>
  <p:custDataLst>
    <p:tags r:id="rId30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3" userDrawn="1">
          <p15:clr>
            <a:srgbClr val="A4A3A4"/>
          </p15:clr>
        </p15:guide>
        <p15:guide id="2" pos="386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0" clrIdx="0"/>
  <p:cmAuthor id="2" name="作者" initials="A" lastIdx="0" clrIdx="1"/>
  <p:cmAuthor id="3" name="DELL" initials="D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>
        <p:scale>
          <a:sx n="100" d="100"/>
          <a:sy n="100" d="100"/>
        </p:scale>
        <p:origin x="-954" y="-294"/>
      </p:cViewPr>
      <p:guideLst>
        <p:guide orient="horz" pos="2223"/>
        <p:guide pos="386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gs" Target="tags/tag1.xml"/><Relationship Id="rId3" Type="http://schemas.openxmlformats.org/officeDocument/2006/relationships/slide" Target="slides/slide1.xml"/><Relationship Id="rId29" Type="http://schemas.openxmlformats.org/officeDocument/2006/relationships/commentAuthors" Target="commentAuthors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z="1200" strike="noStrike" noProof="1"/>
          </a:p>
        </p:txBody>
      </p:sp>
      <p:sp>
        <p:nvSpPr>
          <p:cNvPr id="3075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r" fontAlgn="base"/>
            <a:fld id="{BB962C8B-B14F-4D97-AF65-F5344CB8AC3E}" type="datetimeFigureOut">
              <a:rPr lang="zh-CN" altLang="en-US" sz="1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6" name="Rectangle 4"/>
          <p:cNvSpPr>
            <a:spLocks noGrp="1" noRot="1" noChangeAspect="1"/>
          </p:cNvSpPr>
          <p:nvPr>
            <p:ph type="sldImg" idx="6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3077" name="Rectangle 5"/>
          <p:cNvSpPr>
            <a:spLocks noGrp="1"/>
          </p:cNvSpPr>
          <p:nvPr>
            <p:ph type="body" sz="quarter" idx="7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8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fontAlgn="base"/>
            <a:endParaRPr lang="en-US" altLang="x-none" sz="1200" strike="noStrike" noProof="1"/>
          </a:p>
        </p:txBody>
      </p:sp>
      <p:sp>
        <p:nvSpPr>
          <p:cNvPr id="3079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fontAlgn="base"/>
            <a:fld id="{9A0DB2DC-4C9A-4742-B13C-FB6460FD3503}" type="slidenum">
              <a:rPr lang="zh-CN" altLang="en-US" sz="1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1pPr>
    <a:lvl2pPr marL="457200" lvl="1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2pPr>
    <a:lvl3pPr marL="914400" lvl="2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3pPr>
    <a:lvl4pPr marL="1371600" lvl="3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4pPr>
    <a:lvl5pPr marL="1828800" lvl="4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5pPr>
    <a:lvl6pPr marL="2286000" lvl="5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6pPr>
    <a:lvl7pPr marL="2743200" lvl="6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7pPr>
    <a:lvl8pPr marL="3200400" lvl="7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8pPr>
    <a:lvl9pPr marL="3657600" lvl="8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2049"/>
          <p:cNvSpPr>
            <a:spLocks noGrp="1"/>
          </p:cNvSpPr>
          <p:nvPr>
            <p:ph type="ctrTitle"/>
          </p:nvPr>
        </p:nvSpPr>
        <p:spPr>
          <a:xfrm>
            <a:off x="912284" y="2133600"/>
            <a:ext cx="10363200" cy="12239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 algn="ctr">
              <a:buClrTx/>
              <a:buSzTx/>
              <a:buFontTx/>
              <a:defRPr sz="4000" b="1"/>
            </a:lvl1pPr>
          </a:lstStyle>
          <a:p>
            <a:pPr lvl="0"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051" name="副标题 2050"/>
          <p:cNvSpPr>
            <a:spLocks noGrp="1"/>
          </p:cNvSpPr>
          <p:nvPr>
            <p:ph type="subTitle" idx="1"/>
          </p:nvPr>
        </p:nvSpPr>
        <p:spPr>
          <a:xfrm>
            <a:off x="1871133" y="3502025"/>
            <a:ext cx="8534400" cy="10541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ClrTx/>
              <a:buSzTx/>
              <a:buFontTx/>
              <a:buNone/>
              <a:defRPr sz="3200"/>
            </a:lvl1pPr>
            <a:lvl2pPr marL="457200" lvl="1" indent="0" algn="ctr">
              <a:buClrTx/>
              <a:buSzTx/>
              <a:buFontTx/>
              <a:buNone/>
              <a:defRPr sz="2000"/>
            </a:lvl2pPr>
            <a:lvl3pPr marL="914400" lvl="2" indent="0" algn="ctr">
              <a:buClrTx/>
              <a:buSzTx/>
              <a:buFontTx/>
              <a:buNone/>
              <a:defRPr sz="2000"/>
            </a:lvl3pPr>
            <a:lvl4pPr marL="1371600" lvl="3" indent="0" algn="ctr">
              <a:buClrTx/>
              <a:buSzTx/>
              <a:buFontTx/>
              <a:buNone/>
              <a:defRPr sz="2000"/>
            </a:lvl4pPr>
            <a:lvl5pPr marL="1828800" lvl="4" indent="0" algn="ctr">
              <a:buClrTx/>
              <a:buSzTx/>
              <a:buFontTx/>
              <a:buNone/>
              <a:defRPr sz="2000"/>
            </a:lvl5pPr>
          </a:lstStyle>
          <a:p>
            <a:pPr lvl="0"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2052" name="日期占位符 2051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pPr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2053" name="页脚占位符 2052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pPr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2054" name="灯片编号占位符 2053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pPr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4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2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>
          <a:xfrm>
            <a:off x="-10583" y="0"/>
            <a:ext cx="12202583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1" name="图片 3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9552517" y="6244167"/>
            <a:ext cx="2639483" cy="61383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图片 4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10629900" y="4580467"/>
            <a:ext cx="1562100" cy="227753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椭圆 4"/>
          <p:cNvSpPr/>
          <p:nvPr/>
        </p:nvSpPr>
        <p:spPr>
          <a:xfrm>
            <a:off x="143933" y="131233"/>
            <a:ext cx="319617" cy="321733"/>
          </a:xfrm>
          <a:prstGeom prst="ellipse">
            <a:avLst/>
          </a:prstGeom>
          <a:solidFill>
            <a:srgbClr val="4372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18067" y="131233"/>
            <a:ext cx="321733" cy="321733"/>
          </a:xfrm>
          <a:prstGeom prst="ellipse">
            <a:avLst/>
          </a:prstGeom>
          <a:solidFill>
            <a:srgbClr val="4372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092200" y="131233"/>
            <a:ext cx="321733" cy="321733"/>
          </a:xfrm>
          <a:prstGeom prst="ellipse">
            <a:avLst/>
          </a:prstGeom>
          <a:solidFill>
            <a:srgbClr val="4372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6" name="图片 9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4006851" y="1828800"/>
            <a:ext cx="4178300" cy="3200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图片 2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10584"/>
            <a:ext cx="12192000" cy="685376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7.png"/><Relationship Id="rId18" Type="http://schemas.openxmlformats.org/officeDocument/2006/relationships/image" Target="../media/image6.png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5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pic>
        <p:nvPicPr>
          <p:cNvPr id="1031" name="图片 1073743875" descr="学科网 zxxk.com"/>
          <p:cNvPicPr>
            <a:picLocks noChangeAspect="1"/>
          </p:cNvPicPr>
          <p:nvPr/>
        </p:nvPicPr>
        <p:blipFill>
          <a:blip r:embed="rId19" r:link="rId20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>
    <p:wipe dir="r"/>
  </p:transition>
  <p:txStyles>
    <p:title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20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/>
          <p:nvPr/>
        </p:nvSpPr>
        <p:spPr>
          <a:xfrm>
            <a:off x="5735596" y="1380198"/>
            <a:ext cx="2209800" cy="748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265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nánɡ</a:t>
            </a:r>
            <a:endParaRPr lang="en-US" altLang="zh-CN" sz="4265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123" name="组合 5"/>
          <p:cNvGrpSpPr/>
          <p:nvPr/>
        </p:nvGrpSpPr>
        <p:grpSpPr>
          <a:xfrm>
            <a:off x="1415480" y="2059648"/>
            <a:ext cx="8682602" cy="1076325"/>
            <a:chOff x="2214546" y="199325"/>
            <a:chExt cx="6511067" cy="1045915"/>
          </a:xfrm>
        </p:grpSpPr>
        <p:grpSp>
          <p:nvGrpSpPr>
            <p:cNvPr id="5125" name="组合 11"/>
            <p:cNvGrpSpPr/>
            <p:nvPr/>
          </p:nvGrpSpPr>
          <p:grpSpPr>
            <a:xfrm>
              <a:off x="2857396" y="199325"/>
              <a:ext cx="5868217" cy="1045915"/>
              <a:chOff x="2133514" y="354823"/>
              <a:chExt cx="5428457" cy="893129"/>
            </a:xfrm>
          </p:grpSpPr>
          <p:sp>
            <p:nvSpPr>
              <p:cNvPr id="9" name="流程图: 联系 6"/>
              <p:cNvSpPr/>
              <p:nvPr/>
            </p:nvSpPr>
            <p:spPr>
              <a:xfrm>
                <a:off x="2133514" y="535733"/>
                <a:ext cx="651940" cy="697290"/>
              </a:xfrm>
              <a:prstGeom prst="flowChartConnector">
                <a:avLst/>
              </a:prstGeom>
              <a:solidFill>
                <a:srgbClr val="F57B17">
                  <a:alpha val="30980"/>
                </a:srgbClr>
              </a:solidFill>
              <a:ln w="57150">
                <a:solidFill>
                  <a:schemeClr val="accent6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8000" b="0" i="0" u="none" strike="noStrike" kern="1200" cap="none" spc="0" normalizeH="0" baseline="0" noProof="0">
                  <a:ln>
                    <a:noFill/>
                  </a:ln>
                  <a:solidFill>
                    <a:srgbClr val="F57B17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0" name="矩形 7"/>
              <p:cNvSpPr>
                <a:spLocks noChangeArrowheads="1"/>
              </p:cNvSpPr>
              <p:nvPr/>
            </p:nvSpPr>
            <p:spPr bwMode="auto">
              <a:xfrm>
                <a:off x="2906764" y="354823"/>
                <a:ext cx="4655207" cy="893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6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glow rad="774700">
                        <a:schemeClr val="bg1"/>
                      </a:glow>
                    </a:effectLst>
                    <a:uLnTx/>
                    <a:uFillTx/>
                    <a:latin typeface="楷体" panose="02010609060101010101" charset="-122"/>
                    <a:ea typeface="楷体" panose="02010609060101010101" charset="-122"/>
                    <a:cs typeface="+mn-cs"/>
                  </a:rPr>
                  <a:t>一只窝囊的大老虎</a:t>
                </a:r>
                <a:endParaRPr kumimoji="0" lang="zh-CN" altLang="en-US" sz="6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>
                    <a:glow rad="774700">
                      <a:schemeClr val="bg1"/>
                    </a:glow>
                  </a:effectLst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endParaRPr>
              </a:p>
            </p:txBody>
          </p:sp>
        </p:grpSp>
        <p:sp>
          <p:nvSpPr>
            <p:cNvPr id="8" name="TextBox 4"/>
            <p:cNvSpPr txBox="1"/>
            <p:nvPr/>
          </p:nvSpPr>
          <p:spPr>
            <a:xfrm>
              <a:off x="2214546" y="335078"/>
              <a:ext cx="2014263" cy="88671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algn="ctr" defTabSz="914400" eaLnBrk="1" hangingPunct="1">
                <a:buClrTx/>
                <a:buSzTx/>
                <a:buFontTx/>
                <a:buNone/>
                <a:defRPr/>
              </a:pPr>
              <a:r>
                <a:rPr kumimoji="0" lang="en-US" altLang="zh-CN" sz="5335" b="1" kern="1200" cap="none" spc="0" normalizeH="0" baseline="0" noProof="0">
                  <a:solidFill>
                    <a:srgbClr val="F57B17"/>
                  </a:solidFill>
                  <a:latin typeface="+mn-lt"/>
                  <a:ea typeface="+mn-ea"/>
                  <a:cs typeface="+mn-cs"/>
                </a:rPr>
                <a:t>19</a:t>
              </a:r>
              <a:endParaRPr kumimoji="0" lang="zh-CN" altLang="en-US" sz="5335" b="1" kern="1200" cap="none" spc="0" normalizeH="0" baseline="0" noProof="0">
                <a:solidFill>
                  <a:srgbClr val="F57B17"/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2"/>
          <p:cNvSpPr txBox="1"/>
          <p:nvPr/>
        </p:nvSpPr>
        <p:spPr>
          <a:xfrm>
            <a:off x="1199515" y="1196340"/>
            <a:ext cx="9633585" cy="991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sz="4000" b="1" dirty="0" err="1">
                <a:latin typeface="楷体" panose="02010609060101010101" charset="-122"/>
                <a:ea typeface="楷体" panose="02010609060101010101" charset="-122"/>
              </a:rPr>
              <a:t>课文是按什么顺序写的呢</a:t>
            </a:r>
            <a:r>
              <a:rPr sz="40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6146"/>
          <p:cNvSpPr txBox="1"/>
          <p:nvPr/>
        </p:nvSpPr>
        <p:spPr>
          <a:xfrm>
            <a:off x="2279650" y="2493010"/>
            <a:ext cx="5398135" cy="7004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</a:pPr>
            <a:r>
              <a:rPr 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sz="36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事情发展的顺序</a:t>
            </a:r>
            <a:endParaRPr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TextBox 12"/>
          <p:cNvSpPr txBox="1"/>
          <p:nvPr/>
        </p:nvSpPr>
        <p:spPr>
          <a:xfrm>
            <a:off x="1271905" y="3429000"/>
            <a:ext cx="9633585" cy="1915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sz="4000" b="1" dirty="0" err="1">
                <a:latin typeface="楷体" panose="02010609060101010101" charset="-122"/>
                <a:ea typeface="楷体" panose="02010609060101010101" charset="-122"/>
              </a:rPr>
              <a:t>课文围绕演出先写了什么？再写了什么？然后写了什么</a:t>
            </a:r>
            <a:r>
              <a:rPr sz="40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6146"/>
          <p:cNvSpPr txBox="1"/>
          <p:nvPr/>
        </p:nvSpPr>
        <p:spPr>
          <a:xfrm>
            <a:off x="2136140" y="5579745"/>
            <a:ext cx="8769350" cy="7004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</a:pPr>
            <a:r>
              <a:rPr 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选角色   排练时   表演时   表演后</a:t>
            </a:r>
            <a:endParaRPr sz="36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2"/>
          <p:cNvSpPr txBox="1"/>
          <p:nvPr/>
        </p:nvSpPr>
        <p:spPr>
          <a:xfrm>
            <a:off x="1271464" y="980728"/>
            <a:ext cx="9577064" cy="468503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sz="4000" b="1" dirty="0" smtClean="0">
                <a:latin typeface="楷体" panose="02010609060101010101" charset="-122"/>
                <a:ea typeface="楷体" panose="02010609060101010101" charset="-122"/>
              </a:rPr>
              <a:t>看来同学们把课文内容已经了解了</a:t>
            </a:r>
            <a:r>
              <a:rPr sz="4000" b="1" dirty="0">
                <a:latin typeface="楷体" panose="02010609060101010101" charset="-122"/>
                <a:ea typeface="楷体" panose="02010609060101010101" charset="-122"/>
              </a:rPr>
              <a:t>。但是光了解课文内容是远远不够的，要想把课文学明白，就要把自己的疑问都弄清楚。你对课文还有哪些不理解的呢？把你批注的疑问跟大家一起分享一下吧！</a:t>
            </a:r>
            <a:endParaRPr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2"/>
          <p:cNvSpPr txBox="1"/>
          <p:nvPr/>
        </p:nvSpPr>
        <p:spPr>
          <a:xfrm>
            <a:off x="1056005" y="1700530"/>
            <a:ext cx="9633585" cy="173037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3200" b="1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sz="3600" b="1">
                <a:latin typeface="楷体" panose="02010609060101010101" charset="-122"/>
                <a:ea typeface="楷体" panose="02010609060101010101" charset="-122"/>
              </a:rPr>
              <a:t>小疑则小进，大疑则大进。同学们，课文中关于扮演老虎，用到了一个词，你们知道么？</a:t>
            </a:r>
            <a:endParaRPr sz="36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TextBox 3"/>
          <p:cNvSpPr txBox="1">
            <a:spLocks noChangeArrowheads="1"/>
          </p:cNvSpPr>
          <p:nvPr/>
        </p:nvSpPr>
        <p:spPr bwMode="auto">
          <a:xfrm>
            <a:off x="4296410" y="3644900"/>
            <a:ext cx="3092450" cy="8401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 </a:t>
            </a:r>
            <a:r>
              <a:rPr kumimoji="0" lang="zh-CN" altLang="en-US" sz="3735" b="1" i="0" u="none" strike="noStrike" kern="1200" cap="none" spc="0" normalizeH="0" baseline="0" noProof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豁虎跳</a:t>
            </a:r>
            <a:endParaRPr kumimoji="0" lang="zh-CN" altLang="en-US" sz="3735" b="1" i="0" u="none" strike="noStrike" kern="1200" cap="none" spc="0" normalizeH="0" baseline="0" noProof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11424" y="1831208"/>
            <a:ext cx="4952365" cy="912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zh-CN" altLang="en-US" sz="5335" b="1">
                <a:latin typeface="楷体" panose="02010609060101010101" charset="-122"/>
                <a:ea typeface="楷体" panose="02010609060101010101" charset="-122"/>
              </a:rPr>
              <a:t>什么是</a:t>
            </a:r>
            <a:r>
              <a:rPr lang="zh-CN" altLang="en-US" sz="5335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豁</a:t>
            </a:r>
            <a:r>
              <a:rPr lang="zh-CN" altLang="en-US" sz="5335" b="1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虎跳？</a:t>
            </a:r>
            <a:endParaRPr lang="zh-CN" altLang="en-US" sz="5335" b="1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54497" y="1316765"/>
            <a:ext cx="1038225" cy="6661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en-US" sz="3735" err="1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h</a:t>
            </a:r>
            <a:r>
              <a:rPr lang="en-US" altLang="zh-CN" sz="3735" err="1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u</a:t>
            </a:r>
            <a:r>
              <a:rPr lang="en-US" sz="3735" err="1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ò</a:t>
            </a:r>
            <a:endParaRPr lang="zh-CN" altLang="en-US" sz="3735">
              <a:solidFill>
                <a:prstClr val="black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 flipH="1">
            <a:off x="6576053" y="2797724"/>
            <a:ext cx="5054213" cy="331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852243" y="3146888"/>
            <a:ext cx="5088565" cy="2874400"/>
            <a:chOff x="1835696" y="3291830"/>
            <a:chExt cx="6336704" cy="720080"/>
          </a:xfrm>
        </p:grpSpPr>
        <p:sp>
          <p:nvSpPr>
            <p:cNvPr id="6" name="圆角矩形 5"/>
            <p:cNvSpPr/>
            <p:nvPr/>
          </p:nvSpPr>
          <p:spPr>
            <a:xfrm>
              <a:off x="1835696" y="3291830"/>
              <a:ext cx="6336704" cy="720080"/>
            </a:xfrm>
            <a:prstGeom prst="roundRect">
              <a:avLst/>
            </a:prstGeom>
            <a:solidFill>
              <a:srgbClr val="FFBF53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444500" dist="254000" dir="8100000" algn="tr" rotWithShape="0">
                <a:sysClr val="window" lastClr="FFFFFF">
                  <a:alpha val="50000"/>
                </a:sysClr>
              </a:outerShdw>
            </a:effectLst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_GB2312" panose="02010609030101010101" charset="-122"/>
                <a:ea typeface="楷体_GB2312" panose="02010609030101010101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835696" y="3416307"/>
              <a:ext cx="6264697" cy="4552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735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rPr>
                <a:t>    一种类似虎跳的动作。常用以形容欢跃。</a:t>
              </a:r>
              <a:endParaRPr kumimoji="0" lang="zh-CN" altLang="en-US" sz="3735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2"/>
          <p:cNvSpPr txBox="1"/>
          <p:nvPr/>
        </p:nvSpPr>
        <p:spPr>
          <a:xfrm>
            <a:off x="1279525" y="1628775"/>
            <a:ext cx="9633585" cy="42233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sz="3600" b="1" dirty="0" err="1">
                <a:latin typeface="楷体" panose="02010609060101010101" charset="-122"/>
                <a:ea typeface="楷体" panose="02010609060101010101" charset="-122"/>
              </a:rPr>
              <a:t>现在请同学们细读课文，同桌合作学习，结合“我”的动作、语言、神态的语句，用</a:t>
            </a:r>
            <a:r>
              <a:rPr sz="3600" b="1" dirty="0">
                <a:latin typeface="楷体" panose="02010609060101010101" charset="-122"/>
                <a:ea typeface="楷体" panose="02010609060101010101" charset="-122"/>
              </a:rPr>
              <a:t>“～～～～”</a:t>
            </a:r>
            <a:r>
              <a:rPr sz="3600" b="1" dirty="0" err="1">
                <a:latin typeface="楷体" panose="02010609060101010101" charset="-122"/>
                <a:ea typeface="楷体" panose="02010609060101010101" charset="-122"/>
              </a:rPr>
              <a:t>画出能体现“我”演出前后心情变化的句子或词语，在这些画出来的句子中，给你最有感触的句子旁边用三言两语做上批注</a:t>
            </a:r>
            <a:r>
              <a:rPr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79525" y="548640"/>
            <a:ext cx="2155825" cy="52197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ctr"/>
            <a:r>
              <a:rPr lang="zh-CN" sz="28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小组合作</a:t>
            </a:r>
            <a:endParaRPr lang="zh-CN" sz="2800" b="1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2"/>
          <p:cNvSpPr txBox="1"/>
          <p:nvPr/>
        </p:nvSpPr>
        <p:spPr>
          <a:xfrm>
            <a:off x="1279525" y="1628775"/>
            <a:ext cx="9633585" cy="33921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sz="3600" b="1" dirty="0">
                <a:latin typeface="楷体" panose="02010609060101010101" charset="-122"/>
                <a:ea typeface="楷体" panose="02010609060101010101" charset="-122"/>
              </a:rPr>
              <a:t>刚才的合作学习和做批注，同学们刚才批注出来的疑问，想必已经解开了不少吧，作者的心情从开始到最后一直发着变化，他为什么会有这样的变化呢？请同学一起找找原因吧！</a:t>
            </a:r>
            <a:endParaRPr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79525" y="548640"/>
            <a:ext cx="2155825" cy="52197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ctr"/>
            <a:r>
              <a:rPr lang="zh-CN" sz="2800" b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小组合作</a:t>
            </a:r>
            <a:endParaRPr lang="zh-CN" sz="2800" b="1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4433" y="1403351"/>
          <a:ext cx="11430000" cy="42392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276600"/>
                <a:gridCol w="8153400"/>
              </a:tblGrid>
              <a:tr h="1424940">
                <a:tc>
                  <a:txBody>
                    <a:bodyPr/>
                    <a:lstStyle/>
                    <a:p>
                      <a:pPr algn="l"/>
                      <a:r>
                        <a:rPr lang="zh-CN" altLang="en-US" sz="3735">
                          <a:latin typeface="+mn-ea"/>
                          <a:ea typeface="+mn-ea"/>
                        </a:rPr>
                        <a:t>“我”的心情</a:t>
                      </a:r>
                      <a:endParaRPr lang="zh-CN" altLang="en-US" sz="3735">
                        <a:latin typeface="+mn-ea"/>
                        <a:ea typeface="+mn-ea"/>
                      </a:endParaRPr>
                    </a:p>
                  </a:txBody>
                  <a:tcPr marL="121920" marR="121920" marT="60977" marB="6097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4265">
                          <a:latin typeface="+mn-ea"/>
                          <a:ea typeface="+mn-ea"/>
                        </a:rPr>
                        <a:t>     原   因</a:t>
                      </a:r>
                      <a:endParaRPr lang="zh-CN" altLang="en-US" sz="4265">
                        <a:latin typeface="+mn-ea"/>
                        <a:ea typeface="+mn-ea"/>
                      </a:endParaRPr>
                    </a:p>
                  </a:txBody>
                  <a:tcPr marL="121920" marR="121920" marT="60977" marB="60977" anchor="ctr"/>
                </a:tc>
              </a:tr>
              <a:tr h="883920"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21920" marR="121920" marT="60977" marB="60977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21920" marR="121920" marT="60977" marB="60977" anchor="ctr">
                    <a:solidFill>
                      <a:srgbClr val="CCECFF"/>
                    </a:solidFill>
                  </a:tcPr>
                </a:tc>
              </a:tr>
              <a:tr h="950595">
                <a:tc>
                  <a:txBody>
                    <a:bodyPr/>
                    <a:lstStyle/>
                    <a:p>
                      <a:endParaRPr lang="zh-CN" altLang="en-US" sz="2400" b="1"/>
                    </a:p>
                  </a:txBody>
                  <a:tcPr marL="121920" marR="121920" marT="60977" marB="60977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21920" marR="121920" marT="60977" marB="60977" anchor="ctr">
                    <a:solidFill>
                      <a:srgbClr val="CCECFF"/>
                    </a:solidFill>
                  </a:tcPr>
                </a:tc>
              </a:tr>
              <a:tr h="979805">
                <a:tc>
                  <a:txBody>
                    <a:bodyPr/>
                    <a:lstStyle/>
                    <a:p>
                      <a:endParaRPr lang="zh-CN" altLang="en-US" sz="2400" b="1"/>
                    </a:p>
                  </a:txBody>
                  <a:tcPr marL="121920" marR="121920" marT="60977" marB="60977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21920" marR="121920" marT="60977" marB="60977" anchor="ctr"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  <p:sp>
        <p:nvSpPr>
          <p:cNvPr id="34835" name="TextBox 2"/>
          <p:cNvSpPr txBox="1"/>
          <p:nvPr/>
        </p:nvSpPr>
        <p:spPr>
          <a:xfrm>
            <a:off x="574252" y="2819823"/>
            <a:ext cx="3018367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800" b="1">
                <a:latin typeface="楷体" panose="02010609060101010101" charset="-122"/>
                <a:ea typeface="楷体" panose="02010609060101010101" charset="-122"/>
              </a:rPr>
              <a:t>期待表演</a:t>
            </a:r>
            <a:endParaRPr lang="zh-CN" altLang="en-US" sz="4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4836" name="TextBox 3"/>
          <p:cNvSpPr txBox="1"/>
          <p:nvPr/>
        </p:nvSpPr>
        <p:spPr>
          <a:xfrm>
            <a:off x="3591984" y="2908936"/>
            <a:ext cx="8430683" cy="748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265" b="1">
                <a:latin typeface="楷体" panose="02010609060101010101" charset="-122"/>
                <a:ea typeface="楷体" panose="02010609060101010101" charset="-122"/>
              </a:rPr>
              <a:t>想在台上露脸，获得大家的掌声。</a:t>
            </a:r>
            <a:endParaRPr lang="zh-CN" altLang="en-US" sz="4265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4837" name="TextBox 4"/>
          <p:cNvSpPr txBox="1"/>
          <p:nvPr/>
        </p:nvSpPr>
        <p:spPr>
          <a:xfrm>
            <a:off x="1200151" y="4582584"/>
            <a:ext cx="2808816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800" b="1">
                <a:latin typeface="楷体" panose="02010609060101010101" charset="-122"/>
                <a:ea typeface="楷体" panose="02010609060101010101" charset="-122"/>
              </a:rPr>
              <a:t>……</a:t>
            </a:r>
            <a:endParaRPr lang="zh-CN" altLang="en-US" sz="4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4838" name="TextBox 6"/>
          <p:cNvSpPr txBox="1"/>
          <p:nvPr/>
        </p:nvSpPr>
        <p:spPr>
          <a:xfrm>
            <a:off x="469688" y="415502"/>
            <a:ext cx="11040533" cy="814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7200" indent="-457200" eaLnBrk="1" hangingPunct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zh-CN" altLang="en-US" sz="4265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结合自己的批注，填写下面的表格。</a:t>
            </a:r>
            <a:endParaRPr lang="zh-CN" altLang="en-US" sz="4265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839" name="TextBox 4"/>
          <p:cNvSpPr txBox="1"/>
          <p:nvPr/>
        </p:nvSpPr>
        <p:spPr>
          <a:xfrm>
            <a:off x="574041" y="3753062"/>
            <a:ext cx="3018367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800" b="1">
                <a:latin typeface="楷体" panose="02010609060101010101" charset="-122"/>
                <a:ea typeface="楷体" panose="02010609060101010101" charset="-122"/>
              </a:rPr>
              <a:t>充满自信</a:t>
            </a:r>
            <a:endParaRPr lang="zh-CN" altLang="en-US" sz="48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2"/>
          <p:cNvSpPr txBox="1"/>
          <p:nvPr/>
        </p:nvSpPr>
        <p:spPr>
          <a:xfrm>
            <a:off x="839069" y="980728"/>
            <a:ext cx="10729191" cy="468503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sz="4000" b="1" dirty="0">
                <a:latin typeface="楷体" panose="02010609060101010101" charset="-122"/>
                <a:ea typeface="楷体" panose="02010609060101010101" charset="-122"/>
              </a:rPr>
              <a:t>心理活动是指我们的心情和心里的想法，故事中的小作者把自己演出前后的心理活动变化写得丰富而生动。喜怒哀乐都是我们心情，你能说出一些表示心情的词语吗？两字、三字、四字看谁说得多？</a:t>
            </a:r>
            <a:endParaRPr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2"/>
          <p:cNvSpPr txBox="1"/>
          <p:nvPr/>
        </p:nvSpPr>
        <p:spPr>
          <a:xfrm>
            <a:off x="1279525" y="1628775"/>
            <a:ext cx="9633585" cy="42233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3600" b="1">
                <a:latin typeface="楷体" panose="02010609060101010101" charset="-122"/>
                <a:ea typeface="楷体" panose="02010609060101010101" charset="-122"/>
              </a:rPr>
              <a:t>当我考试没有考好时，我......</a:t>
            </a:r>
            <a:endParaRPr sz="3600" b="1"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50000"/>
              </a:lnSpc>
            </a:pPr>
            <a:endParaRPr sz="3600" b="1"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50000"/>
              </a:lnSpc>
            </a:pPr>
            <a:r>
              <a:rPr sz="3600" b="1">
                <a:latin typeface="楷体" panose="02010609060101010101" charset="-122"/>
                <a:ea typeface="楷体" panose="02010609060101010101" charset="-122"/>
              </a:rPr>
              <a:t>当我运动会取得第一名时，我......</a:t>
            </a:r>
            <a:endParaRPr sz="3600" b="1"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50000"/>
              </a:lnSpc>
            </a:pPr>
            <a:endParaRPr sz="3600" b="1"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50000"/>
              </a:lnSpc>
            </a:pPr>
            <a:r>
              <a:rPr sz="3600" b="1">
                <a:latin typeface="楷体" panose="02010609060101010101" charset="-122"/>
                <a:ea typeface="楷体" panose="02010609060101010101" charset="-122"/>
              </a:rPr>
              <a:t>当我跟好朋友闹矛盾时，我......</a:t>
            </a:r>
            <a:endParaRPr sz="36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79525" y="548640"/>
            <a:ext cx="2155825" cy="52197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ctr"/>
            <a:r>
              <a:rPr lang="zh-CN" sz="2800" b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创设情境</a:t>
            </a:r>
            <a:endParaRPr lang="zh-CN" sz="2800" b="1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2"/>
          <p:cNvSpPr txBox="1"/>
          <p:nvPr/>
        </p:nvSpPr>
        <p:spPr>
          <a:xfrm>
            <a:off x="1199515" y="1268730"/>
            <a:ext cx="9633585" cy="1915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b="1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sz="4000" b="1">
                <a:latin typeface="楷体" panose="02010609060101010101" charset="-122"/>
                <a:ea typeface="楷体" panose="02010609060101010101" charset="-122"/>
              </a:rPr>
              <a:t>为什么演出的过程我“一点儿也记不起来了”？</a:t>
            </a:r>
            <a:endParaRPr sz="40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云形 1"/>
          <p:cNvSpPr/>
          <p:nvPr/>
        </p:nvSpPr>
        <p:spPr>
          <a:xfrm>
            <a:off x="4152265" y="4149090"/>
            <a:ext cx="4653280" cy="1824355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944322" y="4509136"/>
            <a:ext cx="3855720" cy="1198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太紧张了</a:t>
            </a:r>
            <a:endParaRPr kumimoji="0" lang="en-US" altLang="zh-CN" sz="72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文本框 5121"/>
          <p:cNvSpPr txBox="1"/>
          <p:nvPr/>
        </p:nvSpPr>
        <p:spPr>
          <a:xfrm>
            <a:off x="729496" y="2132856"/>
            <a:ext cx="10686415" cy="3538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just" eaLnBrk="0" hangingPunct="0">
              <a:lnSpc>
                <a:spcPct val="100000"/>
              </a:lnSpc>
            </a:pPr>
            <a:r>
              <a:rPr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1.能在不理解的地方做批注，并借助批注进行阅读。</a:t>
            </a:r>
            <a:endParaRPr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just" eaLnBrk="0" hangingPunct="0">
              <a:lnSpc>
                <a:spcPct val="100000"/>
              </a:lnSpc>
            </a:pPr>
            <a:endParaRPr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just" eaLnBrk="0" hangingPunct="0">
              <a:lnSpc>
                <a:spcPct val="100000"/>
              </a:lnSpc>
            </a:pPr>
            <a:r>
              <a:rPr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2.能借助描写“我”动作、语言、神态的语句，说出“我”心情的变化及原因。</a:t>
            </a:r>
            <a:endParaRPr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just" eaLnBrk="0" hangingPunct="0">
              <a:lnSpc>
                <a:spcPct val="100000"/>
              </a:lnSpc>
            </a:pPr>
            <a:endParaRPr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just" eaLnBrk="0" hangingPunct="0">
              <a:lnSpc>
                <a:spcPct val="100000"/>
              </a:lnSpc>
            </a:pPr>
            <a:r>
              <a:rPr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3.能结合生活经验说出“我”的演出是否窝囊，并试着用合适的方式开导我。</a:t>
            </a:r>
            <a:endParaRPr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5122" name="组合 5122"/>
          <p:cNvGrpSpPr/>
          <p:nvPr/>
        </p:nvGrpSpPr>
        <p:grpSpPr>
          <a:xfrm>
            <a:off x="1525588" y="85725"/>
            <a:ext cx="3417887" cy="923925"/>
            <a:chOff x="0" y="0"/>
            <a:chExt cx="5384" cy="1453"/>
          </a:xfrm>
        </p:grpSpPr>
        <p:pic>
          <p:nvPicPr>
            <p:cNvPr id="5123" name="Picture 2" descr="C:\Documents and Settings\wangwei\My Documents\My Pictures\PPT背景\37.png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1643" cy="1317"/>
            </a:xfrm>
            <a:prstGeom prst="rect">
              <a:avLst/>
            </a:prstGeom>
            <a:noFill/>
            <a:ln w="9525">
              <a:noFill/>
            </a:ln>
            <a:effectLst>
              <a:outerShdw dist="38100" dir="5400000" algn="ctr" rotWithShape="0">
                <a:srgbClr val="000000">
                  <a:alpha val="34999"/>
                </a:srgbClr>
              </a:outerShdw>
            </a:effectLst>
          </p:spPr>
        </p:pic>
        <p:sp>
          <p:nvSpPr>
            <p:cNvPr id="5124" name="矩形 5124" descr="weave"/>
            <p:cNvSpPr/>
            <p:nvPr/>
          </p:nvSpPr>
          <p:spPr>
            <a:xfrm>
              <a:off x="1644" y="289"/>
              <a:ext cx="3740" cy="116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  <a:scene3d>
                <a:camera prst="legacyObliqueRight">
                  <a:rot lat="0" lon="0" rev="0"/>
                </a:camera>
                <a:lightRig rig="legacyHarsh3" dir="t"/>
              </a:scene3d>
              <a:sp3d extrusionH="100000" prstMaterial="legacyMatte">
                <a:extrusionClr>
                  <a:srgbClr val="663300"/>
                </a:extrusionClr>
              </a:sp3d>
            </a:bodyPr>
            <a:lstStyle/>
            <a:p>
              <a:pPr algn="ctr"/>
              <a:r>
                <a:rPr lang="zh-CN" altLang="en-US" sz="3600" b="1" dirty="0">
                  <a:blipFill rotWithShape="0">
                    <a:blip r:embed="rId2"/>
                    <a:stretch>
                      <a:fillRect/>
                    </a:stretch>
                  </a:blip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学习目标</a:t>
              </a:r>
              <a:endParaRPr lang="zh-CN" altLang="en-US" sz="3600" b="1" dirty="0">
                <a:blipFill rotWithShape="0">
                  <a:blip r:embed="rId2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2"/>
          <p:cNvSpPr txBox="1"/>
          <p:nvPr/>
        </p:nvSpPr>
        <p:spPr>
          <a:xfrm>
            <a:off x="1271905" y="1916430"/>
            <a:ext cx="9633585" cy="173037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b="1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sz="3600" b="1">
                <a:latin typeface="楷体" panose="02010609060101010101" charset="-122"/>
                <a:ea typeface="楷体" panose="02010609060101010101" charset="-122"/>
              </a:rPr>
              <a:t>回想一下，你有过类似的经历吗？印象最深的是什么？同学交流。</a:t>
            </a:r>
            <a:endParaRPr sz="36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79525" y="548640"/>
            <a:ext cx="2155825" cy="52197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ctr"/>
            <a:r>
              <a:rPr lang="zh-CN" sz="2800" b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交流讨论</a:t>
            </a:r>
            <a:endParaRPr lang="zh-CN" sz="2800" b="1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2"/>
          <p:cNvSpPr txBox="1"/>
          <p:nvPr/>
        </p:nvSpPr>
        <p:spPr>
          <a:xfrm>
            <a:off x="1343660" y="1283970"/>
            <a:ext cx="10008924" cy="173037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sz="3600" b="1" dirty="0" err="1">
                <a:latin typeface="楷体" panose="02010609060101010101" charset="-122"/>
                <a:ea typeface="楷体" panose="02010609060101010101" charset="-122"/>
              </a:rPr>
              <a:t>结合生活经验说一说</a:t>
            </a:r>
            <a:r>
              <a:rPr sz="3600" b="1" dirty="0">
                <a:latin typeface="楷体" panose="02010609060101010101" charset="-122"/>
                <a:ea typeface="楷体" panose="02010609060101010101" charset="-122"/>
              </a:rPr>
              <a:t>：“</a:t>
            </a:r>
            <a:r>
              <a:rPr sz="3600" b="1" dirty="0" err="1">
                <a:latin typeface="楷体" panose="02010609060101010101" charset="-122"/>
                <a:ea typeface="楷体" panose="02010609060101010101" charset="-122"/>
              </a:rPr>
              <a:t>我”的演出窝囊吗？谁能把题目改一改呢？可以怎么开导“我</a:t>
            </a:r>
            <a:r>
              <a:rPr sz="3600" b="1" dirty="0">
                <a:latin typeface="楷体" panose="02010609060101010101" charset="-122"/>
                <a:ea typeface="楷体" panose="02010609060101010101" charset="-122"/>
              </a:rPr>
              <a:t>”？</a:t>
            </a:r>
            <a:endParaRPr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圆角矩形标注 6"/>
          <p:cNvSpPr/>
          <p:nvPr/>
        </p:nvSpPr>
        <p:spPr>
          <a:xfrm>
            <a:off x="3415665" y="4017132"/>
            <a:ext cx="4648200" cy="1427239"/>
          </a:xfrm>
          <a:prstGeom prst="wedgeRoundRectCallout">
            <a:avLst>
              <a:gd name="adj1" fmla="val 70591"/>
              <a:gd name="adj2" fmla="val -12462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defTabSz="685800">
              <a:lnSpc>
                <a:spcPts val="32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你表演得很棒！你是一只可爱、有趣的大老虎，给大家带来了快乐。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8832685" y="3788888"/>
            <a:ext cx="1096901" cy="1883729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6146"/>
          <p:cNvSpPr txBox="1"/>
          <p:nvPr/>
        </p:nvSpPr>
        <p:spPr>
          <a:xfrm>
            <a:off x="983432" y="620688"/>
            <a:ext cx="10261600" cy="550799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just" eaLnBrk="0" hangingPunct="0">
              <a:lnSpc>
                <a:spcPct val="110000"/>
              </a:lnSpc>
              <a:spcBef>
                <a:spcPct val="50000"/>
              </a:spcBef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孩子们，童年是人生中最难忘的时光，童年中我们会经历许许多多有趣的事情，不论是高兴的，还是难过的，不论是好事，还是傻事，无论是成功，还是失败，都是我们最美好的回忆。平时同学们要多留心生活，用心记录生活中的点滴美好。同时我们今天掌握了批注疑问，批注感悟的方法，希望同学们能学以致用，让批注成为一种习惯。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6147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293600" y="109982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392670" y="764540"/>
            <a:ext cx="4270375" cy="4647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735" b="1" dirty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孩子们，今天老师把百兽之王请到了我们的教室里，大家想看吗？请大家把目光聚焦到大屏幕上，说说你看到了一只怎样的老虎呢？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23570" y="836295"/>
            <a:ext cx="6541770" cy="43903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87805" y="1844675"/>
            <a:ext cx="9937115" cy="2853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120000"/>
              </a:lnSpc>
            </a:pPr>
            <a:r>
              <a:rPr lang="zh-CN" altLang="en-US" sz="3735" b="1">
                <a:solidFill>
                  <a:prstClr val="black"/>
                </a:solidFill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sz="3735" b="1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有一位叫叶至善的作家，他可不是这么认为的，在他的笔下，究竟有一只怎样的大老虎呢？你们想知道吗？请同学们跟老师一笔一划的书写课题。</a:t>
            </a:r>
            <a:endParaRPr sz="3735" b="1">
              <a:effectLst>
                <a:outerShdw blurRad="50800" dist="50800" dir="5400000" sx="1000" sy="1000" algn="ctr" rotWithShape="0">
                  <a:srgbClr val="000000">
                    <a:alpha val="99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5360" y="2612685"/>
            <a:ext cx="5719500" cy="35039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图片 1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416117" y="4241800"/>
            <a:ext cx="1316567" cy="192616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2" name="矩形 6"/>
          <p:cNvSpPr/>
          <p:nvPr/>
        </p:nvSpPr>
        <p:spPr>
          <a:xfrm>
            <a:off x="5808133" y="52917"/>
            <a:ext cx="2209800" cy="748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265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nánɡ</a:t>
            </a:r>
            <a:endParaRPr lang="en-US" altLang="zh-CN" sz="4265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7173" name="组合 10"/>
          <p:cNvGrpSpPr/>
          <p:nvPr/>
        </p:nvGrpSpPr>
        <p:grpSpPr>
          <a:xfrm>
            <a:off x="1488017" y="732367"/>
            <a:ext cx="8682602" cy="1076325"/>
            <a:chOff x="2214546" y="199325"/>
            <a:chExt cx="6511067" cy="1045915"/>
          </a:xfrm>
        </p:grpSpPr>
        <p:grpSp>
          <p:nvGrpSpPr>
            <p:cNvPr id="7177" name="组合 11"/>
            <p:cNvGrpSpPr/>
            <p:nvPr/>
          </p:nvGrpSpPr>
          <p:grpSpPr>
            <a:xfrm>
              <a:off x="2857396" y="199325"/>
              <a:ext cx="5868217" cy="1045915"/>
              <a:chOff x="2133514" y="354823"/>
              <a:chExt cx="5428457" cy="893129"/>
            </a:xfrm>
          </p:grpSpPr>
          <p:sp>
            <p:nvSpPr>
              <p:cNvPr id="15" name="流程图: 联系 6"/>
              <p:cNvSpPr/>
              <p:nvPr/>
            </p:nvSpPr>
            <p:spPr>
              <a:xfrm>
                <a:off x="2133514" y="535733"/>
                <a:ext cx="651940" cy="697290"/>
              </a:xfrm>
              <a:prstGeom prst="flowChartConnector">
                <a:avLst/>
              </a:prstGeom>
              <a:solidFill>
                <a:srgbClr val="F57B17">
                  <a:alpha val="30980"/>
                </a:srgbClr>
              </a:solidFill>
              <a:ln w="57150">
                <a:solidFill>
                  <a:schemeClr val="accent6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8000" b="0" i="0" u="none" strike="noStrike" kern="1200" cap="none" spc="0" normalizeH="0" baseline="0" noProof="0">
                  <a:ln>
                    <a:noFill/>
                  </a:ln>
                  <a:solidFill>
                    <a:srgbClr val="F57B17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矩形 7"/>
              <p:cNvSpPr>
                <a:spLocks noChangeArrowheads="1"/>
              </p:cNvSpPr>
              <p:nvPr/>
            </p:nvSpPr>
            <p:spPr bwMode="auto">
              <a:xfrm>
                <a:off x="2906764" y="354823"/>
                <a:ext cx="4655207" cy="893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64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>
                      <a:glow rad="774700">
                        <a:schemeClr val="bg1"/>
                      </a:glow>
                    </a:effectLst>
                    <a:uLnTx/>
                    <a:uFillTx/>
                    <a:latin typeface="楷体" panose="02010609060101010101" charset="-122"/>
                    <a:ea typeface="楷体" panose="02010609060101010101" charset="-122"/>
                    <a:cs typeface="+mn-cs"/>
                  </a:rPr>
                  <a:t>一只窝囊的大老虎</a:t>
                </a:r>
                <a:endParaRPr kumimoji="0" lang="zh-CN" altLang="en-US" sz="64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>
                    <a:glow rad="774700">
                      <a:schemeClr val="bg1"/>
                    </a:glow>
                  </a:effectLst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endParaRPr>
              </a:p>
            </p:txBody>
          </p:sp>
        </p:grpSp>
        <p:sp>
          <p:nvSpPr>
            <p:cNvPr id="13" name="TextBox 4"/>
            <p:cNvSpPr txBox="1"/>
            <p:nvPr/>
          </p:nvSpPr>
          <p:spPr>
            <a:xfrm>
              <a:off x="2214546" y="335078"/>
              <a:ext cx="2014263" cy="88671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algn="ctr" defTabSz="914400" eaLnBrk="1" hangingPunct="1">
                <a:buClrTx/>
                <a:buSzTx/>
                <a:buFontTx/>
                <a:buNone/>
                <a:defRPr/>
              </a:pPr>
              <a:r>
                <a:rPr kumimoji="0" lang="en-US" altLang="zh-CN" sz="5335" b="1" kern="1200" cap="none" spc="0" normalizeH="0" baseline="0" noProof="0">
                  <a:solidFill>
                    <a:srgbClr val="F57B17"/>
                  </a:solidFill>
                  <a:latin typeface="+mn-lt"/>
                  <a:ea typeface="+mn-ea"/>
                  <a:cs typeface="+mn-cs"/>
                </a:rPr>
                <a:t>19</a:t>
              </a:r>
              <a:endParaRPr kumimoji="0" lang="zh-CN" altLang="en-US" sz="5335" b="1" kern="1200" cap="none" spc="0" normalizeH="0" baseline="0" noProof="0">
                <a:solidFill>
                  <a:srgbClr val="F57B17"/>
                </a:solidFill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7174" name="组合 9"/>
          <p:cNvGrpSpPr/>
          <p:nvPr/>
        </p:nvGrpSpPr>
        <p:grpSpPr>
          <a:xfrm>
            <a:off x="5154084" y="2108200"/>
            <a:ext cx="6193367" cy="2089151"/>
            <a:chOff x="5640097" y="1506702"/>
            <a:chExt cx="3714750" cy="1437403"/>
          </a:xfrm>
        </p:grpSpPr>
        <p:sp>
          <p:nvSpPr>
            <p:cNvPr id="14" name="云形标注 13"/>
            <p:cNvSpPr/>
            <p:nvPr/>
          </p:nvSpPr>
          <p:spPr>
            <a:xfrm>
              <a:off x="5640097" y="1506702"/>
              <a:ext cx="3714750" cy="1437403"/>
            </a:xfrm>
            <a:prstGeom prst="cloudCallout">
              <a:avLst>
                <a:gd name="adj1" fmla="val 38341"/>
                <a:gd name="adj2" fmla="val 58763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>
              <a:lvl1pPr marL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Calibri" panose="020F0502020204030204" pitchFamily="2" charset="0"/>
                  <a:ea typeface="宋体" panose="02010600030101010101" pitchFamily="2" charset="-122"/>
                </a:defRPr>
              </a:lvl1pPr>
              <a:lvl2pPr marL="457200" lvl="1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Calibri" panose="020F0502020204030204" pitchFamily="2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Calibri" panose="020F0502020204030204" pitchFamily="2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Calibri" panose="020F0502020204030204" pitchFamily="2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Calibri" panose="020F0502020204030204" pitchFamily="2" charset="0"/>
                  <a:ea typeface="宋体" panose="02010600030101010101" pitchFamily="2" charset="-122"/>
                  <a:cs typeface="+mn-cs"/>
                </a:defRPr>
              </a:lvl5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 </a:t>
              </a:r>
              <a:endParaRPr kumimoji="0" lang="zh-CN" altLang="en-US" sz="373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7176" name="矩形 8"/>
            <p:cNvSpPr/>
            <p:nvPr/>
          </p:nvSpPr>
          <p:spPr>
            <a:xfrm>
              <a:off x="5786446" y="1714502"/>
              <a:ext cx="3568401" cy="105729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10000"/>
                </a:lnSpc>
              </a:pPr>
              <a:r>
                <a:rPr lang="zh-CN" altLang="en-US" sz="4265" b="1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    </a:t>
              </a:r>
              <a:r>
                <a:rPr lang="zh-CN" altLang="en-US" sz="4265" b="1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从题目来看，这是一只怎样的老虎呢？</a:t>
              </a:r>
              <a:endParaRPr lang="zh-CN" altLang="en-US" sz="3735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95782" y="621207"/>
            <a:ext cx="11017224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85800">
              <a:lnSpc>
                <a:spcPct val="120000"/>
              </a:lnSpc>
            </a:pPr>
            <a:r>
              <a:rPr lang="zh-CN" altLang="en-US" sz="3735" b="1">
                <a:solidFill>
                  <a:prstClr val="black"/>
                </a:solidFill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sz="4000" b="1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读了课题，你最有疑问的是哪个词？老师帮你们画出来吧！</a:t>
            </a:r>
            <a:endParaRPr sz="4000" b="1">
              <a:effectLst>
                <a:outerShdw blurRad="50800" dist="50800" dir="5400000" sx="1000" sy="1000" algn="ctr" rotWithShape="0">
                  <a:srgbClr val="000000">
                    <a:alpha val="99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96410" y="2276475"/>
            <a:ext cx="3302635" cy="1447165"/>
          </a:xfrm>
          <a:prstGeom prst="rect">
            <a:avLst/>
          </a:prstGeom>
          <a:gradFill>
            <a:gsLst>
              <a:gs pos="50000">
                <a:srgbClr val="F8E786"/>
              </a:gs>
              <a:gs pos="0">
                <a:srgbClr val="FAEFAE"/>
              </a:gs>
              <a:gs pos="100000">
                <a:srgbClr val="F5DE5D"/>
              </a:gs>
            </a:gsLst>
            <a:lin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窝囊</a:t>
            </a:r>
            <a:endParaRPr lang="zh-CN" altLang="en-US" sz="44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95782" y="3860977"/>
            <a:ext cx="11017224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85800">
              <a:lnSpc>
                <a:spcPct val="120000"/>
              </a:lnSpc>
            </a:pPr>
            <a:r>
              <a:rPr lang="zh-CN" altLang="en-US" sz="3735" b="1">
                <a:solidFill>
                  <a:prstClr val="black"/>
                </a:solidFill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sz="4000" b="1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有谁知道像老师刚才把疑问画出来叫什么吗？</a:t>
            </a:r>
            <a:endParaRPr sz="4000" b="1">
              <a:effectLst>
                <a:outerShdw blurRad="50800" dist="50800" dir="5400000" sx="1000" sy="1000" algn="ctr" rotWithShape="0">
                  <a:srgbClr val="000000">
                    <a:alpha val="99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96410" y="4725035"/>
            <a:ext cx="3302635" cy="1447165"/>
          </a:xfrm>
          <a:prstGeom prst="rect">
            <a:avLst/>
          </a:prstGeom>
          <a:gradFill>
            <a:gsLst>
              <a:gs pos="50000">
                <a:srgbClr val="F8E786"/>
              </a:gs>
              <a:gs pos="0">
                <a:srgbClr val="FAEFAE"/>
              </a:gs>
              <a:gs pos="100000">
                <a:srgbClr val="F5DE5D"/>
              </a:gs>
            </a:gsLst>
            <a:lin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批注</a:t>
            </a:r>
            <a:endParaRPr lang="zh-CN" altLang="en-US" sz="44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060682" y="1196070"/>
            <a:ext cx="10072027" cy="4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735" b="1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735" b="1">
                <a:latin typeface="楷体" panose="02010609060101010101" charset="-122"/>
                <a:ea typeface="楷体" panose="02010609060101010101" charset="-122"/>
              </a:rPr>
              <a:t>是的，批注就是阅读时在文中空白处对文章进行批评和注解，批注是一种非常好的阅读方法，会让我们的学习快捷而高效，起到事半功倍的效果。谁能把自己学过的批注方法跟大家分享一下呢？</a:t>
            </a:r>
            <a:endParaRPr lang="zh-CN" altLang="en-US" sz="3735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63525" y="908685"/>
            <a:ext cx="5984240" cy="3909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735" b="1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200" b="1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</a:rPr>
              <a:t>请同学们把课本翻到79页，默读课文，标出自然段，边读边想课文写了一件什么事情？是按什么顺序写的？在你不理解的地方用红笔打上问号。</a:t>
            </a:r>
            <a:endParaRPr lang="zh-CN" altLang="en-US" sz="3200" b="1">
              <a:solidFill>
                <a:schemeClr val="accent6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6478796" y="985664"/>
            <a:ext cx="2878351" cy="454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9192976" y="1052339"/>
            <a:ext cx="3058429" cy="454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2"/>
          <p:cNvSpPr txBox="1"/>
          <p:nvPr/>
        </p:nvSpPr>
        <p:spPr>
          <a:xfrm>
            <a:off x="1199515" y="1196340"/>
            <a:ext cx="9633585" cy="991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sz="4000" b="1" dirty="0" err="1">
                <a:latin typeface="楷体" panose="02010609060101010101" charset="-122"/>
                <a:ea typeface="楷体" panose="02010609060101010101" charset="-122"/>
              </a:rPr>
              <a:t>课文写了一件什么事</a:t>
            </a:r>
            <a:r>
              <a:rPr sz="40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6146"/>
          <p:cNvSpPr txBox="1"/>
          <p:nvPr/>
        </p:nvSpPr>
        <p:spPr>
          <a:xfrm>
            <a:off x="695960" y="2780665"/>
            <a:ext cx="11242040" cy="130937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</a:pPr>
            <a:r>
              <a:rPr 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sz="36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课文写的是作者回忆自己童年时，在一次班级表演时上台扮演老虎的事情</a:t>
            </a:r>
            <a:endParaRPr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WVkNGM0ZjA0MTY1NDJiYTUwNDAyNTFjMDQwNWUwZWU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1478</Words>
  <Application>WPS 演示</Application>
  <PresentationFormat>自定义</PresentationFormat>
  <Paragraphs>110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8" baseType="lpstr">
      <vt:lpstr>Arial</vt:lpstr>
      <vt:lpstr>宋体</vt:lpstr>
      <vt:lpstr>Wingdings</vt:lpstr>
      <vt:lpstr>Calibri</vt:lpstr>
      <vt:lpstr>Calibri</vt:lpstr>
      <vt:lpstr>黑体</vt:lpstr>
      <vt:lpstr>楷体</vt:lpstr>
      <vt:lpstr>微软雅黑</vt:lpstr>
      <vt:lpstr>Arial Unicode MS</vt:lpstr>
      <vt:lpstr>仿宋</vt:lpstr>
      <vt:lpstr>汉语拼音</vt:lpstr>
      <vt:lpstr>Segoe Print</vt:lpstr>
      <vt:lpstr>楷体_GB2312</vt:lpstr>
      <vt:lpstr>Arial</vt:lpstr>
      <vt:lpstr>新宋体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2022-07-15T11:17:00Z</cp:lastPrinted>
  <dcterms:created xsi:type="dcterms:W3CDTF">2022-07-15T11:17:00Z</dcterms:created>
  <dcterms:modified xsi:type="dcterms:W3CDTF">2023-10-22T07:36:31Z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7025C7EBD8E643469D5893C243117199_12</vt:lpwstr>
  </property>
  <property fmtid="{D5CDD505-2E9C-101B-9397-08002B2CF9AE}" pid="3" name="KSOProductBuildVer">
    <vt:lpwstr>2052-12.1.0.15712</vt:lpwstr>
  </property>
</Properties>
</file>