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2" r:id="rId13"/>
    <p:sldId id="273" r:id="rId14"/>
    <p:sldId id="274" r:id="rId15"/>
    <p:sldId id="275" r:id="rId16"/>
    <p:sldId id="269" r:id="rId17"/>
    <p:sldId id="270" r:id="rId18"/>
    <p:sldId id="271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rosoft Office 用户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474CD-D36B-404C-82BA-22F3D59C8A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73196-8593-431D-B007-165C797BDFA3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558198"/>
            <a:ext cx="12192000" cy="1672682"/>
          </a:xfrm>
        </p:spPr>
        <p:txBody>
          <a:bodyPr>
            <a:noAutofit/>
          </a:bodyPr>
          <a:lstStyle/>
          <a:p>
            <a:pPr algn="ctr"/>
            <a:r>
              <a:rPr lang="en-US" altLang="zh-CN" sz="9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 </a:t>
            </a:r>
            <a:r>
              <a:rPr lang="zh-CN" altLang="en-US" sz="9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9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622429" y="3145357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盼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01857" y="998807"/>
            <a:ext cx="10592974" cy="4346916"/>
            <a:chOff x="2743" y="462"/>
            <a:chExt cx="6193" cy="1641"/>
          </a:xfrm>
        </p:grpSpPr>
        <p:sp>
          <p:nvSpPr>
            <p:cNvPr id="31" name="任意多边形 30"/>
            <p:cNvSpPr/>
            <p:nvPr/>
          </p:nvSpPr>
          <p:spPr>
            <a:xfrm>
              <a:off x="2743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32" name="直线 970"/>
            <p:cNvCxnSpPr/>
            <p:nvPr/>
          </p:nvCxnSpPr>
          <p:spPr>
            <a:xfrm flipH="1" flipV="1">
              <a:off x="3183" y="100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33" name="任意多边形 32"/>
            <p:cNvSpPr/>
            <p:nvPr/>
          </p:nvSpPr>
          <p:spPr>
            <a:xfrm>
              <a:off x="4788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6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6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37" name="直线 972"/>
            <p:cNvCxnSpPr/>
            <p:nvPr/>
          </p:nvCxnSpPr>
          <p:spPr>
            <a:xfrm flipH="1" flipV="1">
              <a:off x="5229" y="100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38" name="任意多边形 37"/>
            <p:cNvSpPr/>
            <p:nvPr/>
          </p:nvSpPr>
          <p:spPr>
            <a:xfrm>
              <a:off x="4788" y="175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6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6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39" name="直线 974"/>
            <p:cNvCxnSpPr/>
            <p:nvPr/>
          </p:nvCxnSpPr>
          <p:spPr>
            <a:xfrm flipH="1" flipV="1">
              <a:off x="5229" y="155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0" name="任意多边形 39"/>
            <p:cNvSpPr/>
            <p:nvPr/>
          </p:nvSpPr>
          <p:spPr>
            <a:xfrm>
              <a:off x="5811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70" y="9"/>
                  </a:lnTo>
                  <a:lnTo>
                    <a:pt x="34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4" y="315"/>
                  </a:lnTo>
                  <a:lnTo>
                    <a:pt x="70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2" y="278"/>
                  </a:lnTo>
                  <a:lnTo>
                    <a:pt x="881" y="234"/>
                  </a:lnTo>
                  <a:lnTo>
                    <a:pt x="881" y="114"/>
                  </a:lnTo>
                  <a:lnTo>
                    <a:pt x="872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1" name="直线 976"/>
            <p:cNvCxnSpPr/>
            <p:nvPr/>
          </p:nvCxnSpPr>
          <p:spPr>
            <a:xfrm flipH="1" flipV="1">
              <a:off x="6252" y="100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2" name="任意多边形 41"/>
            <p:cNvSpPr/>
            <p:nvPr/>
          </p:nvSpPr>
          <p:spPr>
            <a:xfrm>
              <a:off x="5811" y="175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70" y="9"/>
                  </a:lnTo>
                  <a:lnTo>
                    <a:pt x="34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4" y="315"/>
                  </a:lnTo>
                  <a:lnTo>
                    <a:pt x="70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2" y="278"/>
                  </a:lnTo>
                  <a:lnTo>
                    <a:pt x="881" y="234"/>
                  </a:lnTo>
                  <a:lnTo>
                    <a:pt x="881" y="114"/>
                  </a:lnTo>
                  <a:lnTo>
                    <a:pt x="872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3" name="直线 978"/>
            <p:cNvCxnSpPr/>
            <p:nvPr/>
          </p:nvCxnSpPr>
          <p:spPr>
            <a:xfrm flipH="1" flipV="1">
              <a:off x="6252" y="155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4" name="任意多边形 43"/>
            <p:cNvSpPr/>
            <p:nvPr/>
          </p:nvSpPr>
          <p:spPr>
            <a:xfrm>
              <a:off x="5308" y="462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3"/>
                  </a:lnTo>
                  <a:lnTo>
                    <a:pt x="8" y="69"/>
                  </a:lnTo>
                  <a:lnTo>
                    <a:pt x="0" y="113"/>
                  </a:lnTo>
                  <a:lnTo>
                    <a:pt x="0" y="234"/>
                  </a:lnTo>
                  <a:lnTo>
                    <a:pt x="8" y="278"/>
                  </a:lnTo>
                  <a:lnTo>
                    <a:pt x="33" y="314"/>
                  </a:lnTo>
                  <a:lnTo>
                    <a:pt x="69" y="338"/>
                  </a:lnTo>
                  <a:lnTo>
                    <a:pt x="113" y="347"/>
                  </a:lnTo>
                  <a:lnTo>
                    <a:pt x="766" y="347"/>
                  </a:lnTo>
                  <a:lnTo>
                    <a:pt x="810" y="338"/>
                  </a:lnTo>
                  <a:lnTo>
                    <a:pt x="846" y="314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3"/>
                  </a:lnTo>
                  <a:lnTo>
                    <a:pt x="871" y="69"/>
                  </a:lnTo>
                  <a:lnTo>
                    <a:pt x="846" y="33"/>
                  </a:lnTo>
                  <a:lnTo>
                    <a:pt x="810" y="9"/>
                  </a:lnTo>
                  <a:lnTo>
                    <a:pt x="766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5" name="直线 980"/>
            <p:cNvCxnSpPr/>
            <p:nvPr/>
          </p:nvCxnSpPr>
          <p:spPr>
            <a:xfrm flipH="1" flipV="1">
              <a:off x="5749" y="809"/>
              <a:ext cx="0" cy="199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6" name="任意多边形 45"/>
            <p:cNvSpPr/>
            <p:nvPr/>
          </p:nvSpPr>
          <p:spPr>
            <a:xfrm>
              <a:off x="6834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7" name="直线 982"/>
            <p:cNvCxnSpPr/>
            <p:nvPr/>
          </p:nvCxnSpPr>
          <p:spPr>
            <a:xfrm flipH="1" flipV="1">
              <a:off x="7274" y="1008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8" name="任意多边形 47"/>
            <p:cNvSpPr/>
            <p:nvPr/>
          </p:nvSpPr>
          <p:spPr>
            <a:xfrm>
              <a:off x="6834" y="175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9" name="直线 984"/>
            <p:cNvCxnSpPr/>
            <p:nvPr/>
          </p:nvCxnSpPr>
          <p:spPr>
            <a:xfrm flipH="1" flipV="1">
              <a:off x="7274" y="1558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50" name="任意多边形 49"/>
            <p:cNvSpPr/>
            <p:nvPr/>
          </p:nvSpPr>
          <p:spPr>
            <a:xfrm>
              <a:off x="3765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51" name="直线 986"/>
            <p:cNvCxnSpPr/>
            <p:nvPr/>
          </p:nvCxnSpPr>
          <p:spPr>
            <a:xfrm flipH="1" flipV="1">
              <a:off x="4206" y="100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52" name="任意多边形 51"/>
            <p:cNvSpPr/>
            <p:nvPr/>
          </p:nvSpPr>
          <p:spPr>
            <a:xfrm>
              <a:off x="3765" y="175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53" name="直线 988"/>
            <p:cNvCxnSpPr/>
            <p:nvPr/>
          </p:nvCxnSpPr>
          <p:spPr>
            <a:xfrm flipH="1" flipV="1">
              <a:off x="4206" y="155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54" name="任意多边形 53"/>
            <p:cNvSpPr/>
            <p:nvPr/>
          </p:nvSpPr>
          <p:spPr>
            <a:xfrm>
              <a:off x="7956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55" name="直线 990"/>
            <p:cNvCxnSpPr/>
            <p:nvPr/>
          </p:nvCxnSpPr>
          <p:spPr>
            <a:xfrm flipH="1" flipV="1">
              <a:off x="8396" y="1008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56" name="任意多边形 55"/>
            <p:cNvSpPr/>
            <p:nvPr/>
          </p:nvSpPr>
          <p:spPr>
            <a:xfrm>
              <a:off x="7857" y="1755"/>
              <a:ext cx="1079" cy="348"/>
            </a:xfrm>
            <a:custGeom>
              <a:avLst/>
              <a:gdLst/>
              <a:ahLst/>
              <a:cxnLst/>
              <a:rect l="0" t="0" r="0" b="0"/>
              <a:pathLst>
                <a:path w="1079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965" y="348"/>
                  </a:lnTo>
                  <a:lnTo>
                    <a:pt x="1009" y="339"/>
                  </a:lnTo>
                  <a:lnTo>
                    <a:pt x="1045" y="315"/>
                  </a:lnTo>
                  <a:lnTo>
                    <a:pt x="1070" y="278"/>
                  </a:lnTo>
                  <a:lnTo>
                    <a:pt x="1079" y="234"/>
                  </a:lnTo>
                  <a:lnTo>
                    <a:pt x="1079" y="114"/>
                  </a:lnTo>
                  <a:lnTo>
                    <a:pt x="1070" y="70"/>
                  </a:lnTo>
                  <a:lnTo>
                    <a:pt x="1045" y="34"/>
                  </a:lnTo>
                  <a:lnTo>
                    <a:pt x="1009" y="9"/>
                  </a:lnTo>
                  <a:lnTo>
                    <a:pt x="965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57" name="直线 992"/>
            <p:cNvCxnSpPr/>
            <p:nvPr/>
          </p:nvCxnSpPr>
          <p:spPr>
            <a:xfrm flipH="1" flipV="1">
              <a:off x="8396" y="1558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8" name="直线 993"/>
            <p:cNvCxnSpPr/>
            <p:nvPr/>
          </p:nvCxnSpPr>
          <p:spPr>
            <a:xfrm>
              <a:off x="3178" y="1008"/>
              <a:ext cx="5223" cy="0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64" name="文本框 63"/>
          <p:cNvSpPr txBox="1"/>
          <p:nvPr/>
        </p:nvSpPr>
        <p:spPr>
          <a:xfrm>
            <a:off x="5386757" y="1059737"/>
            <a:ext cx="167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856682" y="3172840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得启示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95349" y="3184193"/>
            <a:ext cx="2197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陀螺亮相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42184" y="3164892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说陀螺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439372" y="3164893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945323" y="3172840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斗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5191" y="320675"/>
            <a:ext cx="7289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spc="-3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具体到每一件事，</a:t>
            </a:r>
            <a:r>
              <a:rPr lang="en-US" altLang="zh-CN" sz="2800" spc="-3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“</a:t>
            </a:r>
            <a:r>
              <a:rPr lang="zh-CN" altLang="zh-CN" sz="2800" spc="-3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我</a:t>
            </a:r>
            <a:r>
              <a:rPr lang="en-US" altLang="zh-CN" sz="2800" spc="-3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”</a:t>
            </a:r>
            <a:r>
              <a:rPr lang="zh-CN" altLang="zh-CN" sz="2800" spc="-3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的心情是怎样的呢？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420837" y="1400785"/>
            <a:ext cx="9228405" cy="245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然而一个孩子无论如何是削不出高质量的陀螺的，因此，曾有很长一段时间我的世界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堆满乌云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快乐像过冬的燕子一般，飞到一个谁也看不到的地方去了。</a:t>
            </a:r>
            <a:endParaRPr lang="zh-CN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云形 2"/>
          <p:cNvSpPr/>
          <p:nvPr/>
        </p:nvSpPr>
        <p:spPr>
          <a:xfrm>
            <a:off x="5781821" y="3530992"/>
            <a:ext cx="3291841" cy="1983544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懊恼的心情</a:t>
            </a:r>
            <a:endParaRPr lang="zh-CN" altLang="en-US" sz="4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/>
        </p:nvSpPr>
        <p:spPr>
          <a:xfrm>
            <a:off x="5781821" y="3530992"/>
            <a:ext cx="3291841" cy="1983544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兴奋</a:t>
            </a:r>
            <a:r>
              <a:rPr lang="zh-CN" altLang="en-US" sz="40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的心情</a:t>
            </a:r>
            <a:endParaRPr lang="zh-CN" altLang="en-US" sz="4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55579" y="1337995"/>
            <a:ext cx="871383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</a:rPr>
              <a:t>虽然它远不如我想象中的那么漂亮，但我极高兴地接受了它。尤其当我看到这枚“鸭蛋”的下端已嵌上一粒大滚珠时，更是</a:t>
            </a:r>
            <a:r>
              <a:rPr lang="zh-CN" altLang="en-US" sz="3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手舞足蹈</a:t>
            </a:r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恨不得马上在马路上一显身手！</a:t>
            </a:r>
            <a:endParaRPr lang="zh-CN" altLang="en-US" sz="3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/>
        </p:nvSpPr>
        <p:spPr>
          <a:xfrm>
            <a:off x="5781821" y="3530992"/>
            <a:ext cx="3530991" cy="1983544"/>
          </a:xfrm>
          <a:prstGeom prst="cloud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感到尴尬</a:t>
            </a:r>
            <a:endParaRPr lang="zh-CN" altLang="en-US" sz="4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450364" y="738725"/>
            <a:ext cx="950836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我的陀螺刚一露面，就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招来了一顿嘲笑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。的确，在各色帅气的陀螺面前，它长得不伦不类，该平的地方不平，该尖的地方不尖，看不出一丝一毫与同伴相斗的能力。这使我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士气大减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，只是在一旁抽打，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不敢向任何人挑战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/>
        </p:nvSpPr>
        <p:spPr>
          <a:xfrm>
            <a:off x="7033846" y="4445392"/>
            <a:ext cx="3530991" cy="1983544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感到欢乐和自豪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686864" y="2431671"/>
            <a:ext cx="8189913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我的冰尜儿，木工随便旋出的小木头块，丑小鸭生出的一只丑鸭蛋，在童年的一个冬日里，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给了我极大的欢乐和由衷的自豪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21790" y="1010089"/>
            <a:ext cx="8120062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这真是个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辉煌的时刻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！我尝到了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胜利的滋味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，品到了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幸运的甜头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622429" y="3145357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盼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01857" y="998807"/>
            <a:ext cx="10592974" cy="4346916"/>
            <a:chOff x="2743" y="462"/>
            <a:chExt cx="6193" cy="1641"/>
          </a:xfrm>
        </p:grpSpPr>
        <p:sp>
          <p:nvSpPr>
            <p:cNvPr id="31" name="任意多边形 30"/>
            <p:cNvSpPr/>
            <p:nvPr/>
          </p:nvSpPr>
          <p:spPr>
            <a:xfrm>
              <a:off x="2743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32" name="直线 970"/>
            <p:cNvCxnSpPr/>
            <p:nvPr/>
          </p:nvCxnSpPr>
          <p:spPr>
            <a:xfrm flipH="1" flipV="1">
              <a:off x="3183" y="100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33" name="任意多边形 32"/>
            <p:cNvSpPr/>
            <p:nvPr/>
          </p:nvSpPr>
          <p:spPr>
            <a:xfrm>
              <a:off x="4788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6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6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37" name="直线 972"/>
            <p:cNvCxnSpPr/>
            <p:nvPr/>
          </p:nvCxnSpPr>
          <p:spPr>
            <a:xfrm flipH="1" flipV="1">
              <a:off x="5229" y="100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38" name="任意多边形 37"/>
            <p:cNvSpPr/>
            <p:nvPr/>
          </p:nvSpPr>
          <p:spPr>
            <a:xfrm>
              <a:off x="4788" y="175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6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6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39" name="直线 974"/>
            <p:cNvCxnSpPr/>
            <p:nvPr/>
          </p:nvCxnSpPr>
          <p:spPr>
            <a:xfrm flipH="1" flipV="1">
              <a:off x="5229" y="155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0" name="任意多边形 39"/>
            <p:cNvSpPr/>
            <p:nvPr/>
          </p:nvSpPr>
          <p:spPr>
            <a:xfrm>
              <a:off x="5811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70" y="9"/>
                  </a:lnTo>
                  <a:lnTo>
                    <a:pt x="34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4" y="315"/>
                  </a:lnTo>
                  <a:lnTo>
                    <a:pt x="70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2" y="278"/>
                  </a:lnTo>
                  <a:lnTo>
                    <a:pt x="881" y="234"/>
                  </a:lnTo>
                  <a:lnTo>
                    <a:pt x="881" y="114"/>
                  </a:lnTo>
                  <a:lnTo>
                    <a:pt x="872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1" name="直线 976"/>
            <p:cNvCxnSpPr/>
            <p:nvPr/>
          </p:nvCxnSpPr>
          <p:spPr>
            <a:xfrm flipH="1" flipV="1">
              <a:off x="6252" y="100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2" name="任意多边形 41"/>
            <p:cNvSpPr/>
            <p:nvPr/>
          </p:nvSpPr>
          <p:spPr>
            <a:xfrm>
              <a:off x="5811" y="175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70" y="9"/>
                  </a:lnTo>
                  <a:lnTo>
                    <a:pt x="34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4" y="315"/>
                  </a:lnTo>
                  <a:lnTo>
                    <a:pt x="70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2" y="278"/>
                  </a:lnTo>
                  <a:lnTo>
                    <a:pt x="881" y="234"/>
                  </a:lnTo>
                  <a:lnTo>
                    <a:pt x="881" y="114"/>
                  </a:lnTo>
                  <a:lnTo>
                    <a:pt x="872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3" name="直线 978"/>
            <p:cNvCxnSpPr/>
            <p:nvPr/>
          </p:nvCxnSpPr>
          <p:spPr>
            <a:xfrm flipH="1" flipV="1">
              <a:off x="6252" y="155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4" name="任意多边形 43"/>
            <p:cNvSpPr/>
            <p:nvPr/>
          </p:nvSpPr>
          <p:spPr>
            <a:xfrm>
              <a:off x="5308" y="462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3"/>
                  </a:lnTo>
                  <a:lnTo>
                    <a:pt x="8" y="69"/>
                  </a:lnTo>
                  <a:lnTo>
                    <a:pt x="0" y="113"/>
                  </a:lnTo>
                  <a:lnTo>
                    <a:pt x="0" y="234"/>
                  </a:lnTo>
                  <a:lnTo>
                    <a:pt x="8" y="278"/>
                  </a:lnTo>
                  <a:lnTo>
                    <a:pt x="33" y="314"/>
                  </a:lnTo>
                  <a:lnTo>
                    <a:pt x="69" y="338"/>
                  </a:lnTo>
                  <a:lnTo>
                    <a:pt x="113" y="347"/>
                  </a:lnTo>
                  <a:lnTo>
                    <a:pt x="766" y="347"/>
                  </a:lnTo>
                  <a:lnTo>
                    <a:pt x="810" y="338"/>
                  </a:lnTo>
                  <a:lnTo>
                    <a:pt x="846" y="314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3"/>
                  </a:lnTo>
                  <a:lnTo>
                    <a:pt x="871" y="69"/>
                  </a:lnTo>
                  <a:lnTo>
                    <a:pt x="846" y="33"/>
                  </a:lnTo>
                  <a:lnTo>
                    <a:pt x="810" y="9"/>
                  </a:lnTo>
                  <a:lnTo>
                    <a:pt x="766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5" name="直线 980"/>
            <p:cNvCxnSpPr/>
            <p:nvPr/>
          </p:nvCxnSpPr>
          <p:spPr>
            <a:xfrm flipH="1" flipV="1">
              <a:off x="5749" y="809"/>
              <a:ext cx="0" cy="199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6" name="任意多边形 45"/>
            <p:cNvSpPr/>
            <p:nvPr/>
          </p:nvSpPr>
          <p:spPr>
            <a:xfrm>
              <a:off x="6834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7" name="直线 982"/>
            <p:cNvCxnSpPr/>
            <p:nvPr/>
          </p:nvCxnSpPr>
          <p:spPr>
            <a:xfrm flipH="1" flipV="1">
              <a:off x="7274" y="1008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8" name="任意多边形 47"/>
            <p:cNvSpPr/>
            <p:nvPr/>
          </p:nvSpPr>
          <p:spPr>
            <a:xfrm>
              <a:off x="6834" y="175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49" name="直线 984"/>
            <p:cNvCxnSpPr/>
            <p:nvPr/>
          </p:nvCxnSpPr>
          <p:spPr>
            <a:xfrm flipH="1" flipV="1">
              <a:off x="7274" y="1558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50" name="任意多边形 49"/>
            <p:cNvSpPr/>
            <p:nvPr/>
          </p:nvSpPr>
          <p:spPr>
            <a:xfrm>
              <a:off x="3765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51" name="直线 986"/>
            <p:cNvCxnSpPr/>
            <p:nvPr/>
          </p:nvCxnSpPr>
          <p:spPr>
            <a:xfrm flipH="1" flipV="1">
              <a:off x="4206" y="100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52" name="任意多边形 51"/>
            <p:cNvSpPr/>
            <p:nvPr/>
          </p:nvSpPr>
          <p:spPr>
            <a:xfrm>
              <a:off x="3765" y="175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53" name="直线 988"/>
            <p:cNvCxnSpPr/>
            <p:nvPr/>
          </p:nvCxnSpPr>
          <p:spPr>
            <a:xfrm flipH="1" flipV="1">
              <a:off x="4206" y="1555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54" name="任意多边形 53"/>
            <p:cNvSpPr/>
            <p:nvPr/>
          </p:nvSpPr>
          <p:spPr>
            <a:xfrm>
              <a:off x="7956" y="1205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5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55" name="直线 990"/>
            <p:cNvCxnSpPr/>
            <p:nvPr/>
          </p:nvCxnSpPr>
          <p:spPr>
            <a:xfrm flipH="1" flipV="1">
              <a:off x="8396" y="1008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56" name="任意多边形 55"/>
            <p:cNvSpPr/>
            <p:nvPr/>
          </p:nvSpPr>
          <p:spPr>
            <a:xfrm>
              <a:off x="7857" y="1755"/>
              <a:ext cx="1079" cy="348"/>
            </a:xfrm>
            <a:custGeom>
              <a:avLst/>
              <a:gdLst/>
              <a:ahLst/>
              <a:cxnLst/>
              <a:rect l="0" t="0" r="0" b="0"/>
              <a:pathLst>
                <a:path w="1079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5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965" y="348"/>
                  </a:lnTo>
                  <a:lnTo>
                    <a:pt x="1009" y="339"/>
                  </a:lnTo>
                  <a:lnTo>
                    <a:pt x="1045" y="315"/>
                  </a:lnTo>
                  <a:lnTo>
                    <a:pt x="1070" y="278"/>
                  </a:lnTo>
                  <a:lnTo>
                    <a:pt x="1079" y="234"/>
                  </a:lnTo>
                  <a:lnTo>
                    <a:pt x="1079" y="114"/>
                  </a:lnTo>
                  <a:lnTo>
                    <a:pt x="1070" y="70"/>
                  </a:lnTo>
                  <a:lnTo>
                    <a:pt x="1045" y="34"/>
                  </a:lnTo>
                  <a:lnTo>
                    <a:pt x="1009" y="9"/>
                  </a:lnTo>
                  <a:lnTo>
                    <a:pt x="965" y="0"/>
                  </a:lnTo>
                  <a:lnTo>
                    <a:pt x="113" y="0"/>
                  </a:lnTo>
                  <a:close/>
                </a:path>
              </a:pathLst>
            </a:custGeom>
            <a:no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/>
            </a:p>
          </p:txBody>
        </p:sp>
        <p:cxnSp>
          <p:nvCxnSpPr>
            <p:cNvPr id="57" name="直线 992"/>
            <p:cNvCxnSpPr/>
            <p:nvPr/>
          </p:nvCxnSpPr>
          <p:spPr>
            <a:xfrm flipH="1" flipV="1">
              <a:off x="8396" y="1558"/>
              <a:ext cx="0" cy="198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8" name="直线 993"/>
            <p:cNvCxnSpPr/>
            <p:nvPr/>
          </p:nvCxnSpPr>
          <p:spPr>
            <a:xfrm>
              <a:off x="3178" y="1008"/>
              <a:ext cx="5223" cy="0"/>
            </a:xfrm>
            <a:prstGeom prst="line">
              <a:avLst/>
            </a:prstGeom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64" name="文本框 63"/>
          <p:cNvSpPr txBox="1"/>
          <p:nvPr/>
        </p:nvSpPr>
        <p:spPr>
          <a:xfrm>
            <a:off x="5386757" y="1059737"/>
            <a:ext cx="167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856682" y="3172840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得启示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95349" y="3184193"/>
            <a:ext cx="2197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陀螺亮相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354489" y="4653973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兴奋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439372" y="3164893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945323" y="3172840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斗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859020" y="4653974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懊恼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74226" y="3197055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说陀螺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706740" y="4627866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渴望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098183" y="4678190"/>
            <a:ext cx="167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尴尬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692045" y="4627866"/>
            <a:ext cx="1945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欢乐、自豪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30326" y="2166427"/>
            <a:ext cx="9847385" cy="79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如果让你独立完成， 你会批注什么呢？</a:t>
            </a:r>
            <a:endParaRPr lang="zh-CN" altLang="zh-CN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07963" y="407963"/>
            <a:ext cx="2419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学写易错字</a:t>
            </a:r>
            <a:endParaRPr lang="zh-CN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92"/>
          <p:cNvSpPr txBox="1">
            <a:spLocks noChangeArrowheads="1"/>
          </p:cNvSpPr>
          <p:nvPr/>
        </p:nvSpPr>
        <p:spPr bwMode="auto">
          <a:xfrm>
            <a:off x="2010194" y="1520434"/>
            <a:ext cx="198591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000" b="1">
                <a:latin typeface="楷体" panose="02010609060101010101" pitchFamily="49" charset="-122"/>
                <a:ea typeface="楷体" panose="02010609060101010101" pitchFamily="49" charset="-122"/>
              </a:rPr>
              <a:t>预</a:t>
            </a:r>
            <a:endParaRPr lang="zh-CN" altLang="en-US" sz="15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7"/>
          <p:cNvGrpSpPr/>
          <p:nvPr/>
        </p:nvGrpSpPr>
        <p:grpSpPr>
          <a:xfrm>
            <a:off x="7020780" y="1402779"/>
            <a:ext cx="2489980" cy="2671738"/>
            <a:chOff x="2437" y="2032"/>
            <a:chExt cx="1244" cy="1264"/>
          </a:xfrm>
        </p:grpSpPr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cxnSp>
          <p:nvCxnSpPr>
            <p:cNvPr id="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接连接符 6"/>
            <p:cNvCxnSpPr>
              <a:cxnSpLocks noChangeShapeType="1"/>
            </p:cNvCxnSpPr>
            <p:nvPr/>
          </p:nvCxnSpPr>
          <p:spPr bwMode="auto">
            <a:xfrm flipH="1"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" name="文本框 92"/>
          <p:cNvSpPr txBox="1">
            <a:spLocks noChangeArrowheads="1"/>
          </p:cNvSpPr>
          <p:nvPr/>
        </p:nvSpPr>
        <p:spPr bwMode="auto">
          <a:xfrm>
            <a:off x="7273814" y="1402779"/>
            <a:ext cx="198591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000" b="1" smtClean="0">
                <a:latin typeface="楷体" panose="02010609060101010101" pitchFamily="49" charset="-122"/>
                <a:ea typeface="楷体" panose="02010609060101010101" pitchFamily="49" charset="-122"/>
              </a:rPr>
              <a:t>丑</a:t>
            </a:r>
            <a:endParaRPr lang="zh-CN" altLang="en-US" sz="15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7"/>
          <p:cNvGrpSpPr/>
          <p:nvPr/>
        </p:nvGrpSpPr>
        <p:grpSpPr>
          <a:xfrm>
            <a:off x="1758160" y="1402779"/>
            <a:ext cx="2489980" cy="2671738"/>
            <a:chOff x="2437" y="2032"/>
            <a:chExt cx="1244" cy="1264"/>
          </a:xfrm>
        </p:grpSpPr>
        <p:sp>
          <p:nvSpPr>
            <p:cNvPr id="1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Arial" panose="020B0604020202020204" pitchFamily="34" charset="0"/>
              </a:endParaRPr>
            </a:p>
          </p:txBody>
        </p:sp>
        <p:cxnSp>
          <p:nvCxnSpPr>
            <p:cNvPr id="1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直接连接符 6"/>
            <p:cNvCxnSpPr>
              <a:cxnSpLocks noChangeShapeType="1"/>
            </p:cNvCxnSpPr>
            <p:nvPr/>
          </p:nvCxnSpPr>
          <p:spPr bwMode="auto">
            <a:xfrm flipH="1"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642600" y="111252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7013" y="2489346"/>
            <a:ext cx="10515600" cy="13255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铁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钉</a:t>
            </a: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旋转</a:t>
            </a: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金兵</a:t>
            </a: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帅气</a:t>
            </a: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恨不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b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彻底</a:t>
            </a: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溃败</a:t>
            </a: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否则</a:t>
            </a: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自豪</a:t>
            </a: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丑</a:t>
            </a:r>
            <a:r>
              <a:rPr lang="zh-CN" altLang="zh-CN" sz="5400" dirty="0">
                <a:latin typeface="楷体" panose="02010609060101010101" pitchFamily="49" charset="-122"/>
                <a:ea typeface="楷体" panose="02010609060101010101" pitchFamily="49" charset="-122"/>
              </a:rPr>
              <a:t>小鸭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451485" y="203200"/>
            <a:ext cx="2739390" cy="628309"/>
            <a:chOff x="1357529" y="484071"/>
            <a:chExt cx="2564666" cy="471488"/>
          </a:xfrm>
        </p:grpSpPr>
        <p:sp>
          <p:nvSpPr>
            <p:cNvPr id="4" name="AutoShape 59"/>
            <p:cNvSpPr/>
            <p:nvPr/>
          </p:nvSpPr>
          <p:spPr bwMode="auto">
            <a:xfrm>
              <a:off x="1357529" y="596784"/>
              <a:ext cx="360259" cy="35877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82B2B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" name="文本框 36"/>
            <p:cNvSpPr txBox="1">
              <a:spLocks noChangeArrowheads="1"/>
            </p:cNvSpPr>
            <p:nvPr/>
          </p:nvSpPr>
          <p:spPr bwMode="auto">
            <a:xfrm>
              <a:off x="1717891" y="484071"/>
              <a:ext cx="2204304" cy="437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3200" b="1" dirty="0">
                  <a:ln w="0"/>
                  <a:solidFill>
                    <a:srgbClr val="002060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读准字音</a:t>
              </a:r>
              <a:endParaRPr lang="zh-CN" altLang="en-US" sz="3200" b="1" dirty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7958" y="1477671"/>
            <a:ext cx="8202739" cy="266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25"/>
              </a:lnSpc>
              <a:spcAft>
                <a:spcPct val="0"/>
              </a:spcAft>
            </a:pPr>
            <a:r>
              <a:rPr lang="zh-CN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钉：顶不济的，也要钉上一枚铁钉 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zh-CN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37958" y="2276623"/>
            <a:ext cx="993179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旋：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两只旋转的陀螺奋勇搏斗， 旋风般撞向对手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3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这只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陀螺不是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人工削出来的，而是一位木工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endParaRPr lang="en-US" altLang="zh-CN" sz="3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旋床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上旋出来的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Aft>
                <a:spcPct val="0"/>
              </a:spcAft>
            </a:pPr>
            <a:endParaRPr lang="zh-CN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906"/>
          <p:cNvSpPr txBox="1"/>
          <p:nvPr/>
        </p:nvSpPr>
        <p:spPr>
          <a:xfrm>
            <a:off x="5366825" y="1015477"/>
            <a:ext cx="1674056" cy="3376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upright="1"/>
          <a:lstStyle/>
          <a:p>
            <a:pPr>
              <a:lnSpc>
                <a:spcPts val="600"/>
              </a:lnSpc>
              <a:spcAft>
                <a:spcPct val="0"/>
              </a:spcAft>
            </a:pPr>
            <a:r>
              <a:rPr lang="en-US" sz="200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dìng</a:t>
            </a:r>
            <a:endParaRPr lang="zh-CN" sz="200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PMingLiU" panose="02020300000000000000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66722" y="760473"/>
            <a:ext cx="825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dīng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17996" y="2091957"/>
            <a:ext cx="825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xuán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22251" y="2091957"/>
            <a:ext cx="825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xuàn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24017" y="4706203"/>
            <a:ext cx="825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xuàn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37958" y="4706203"/>
            <a:ext cx="825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xuàn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451485" y="203200"/>
            <a:ext cx="2739390" cy="628309"/>
            <a:chOff x="1357529" y="484071"/>
            <a:chExt cx="2564666" cy="471488"/>
          </a:xfrm>
        </p:grpSpPr>
        <p:sp>
          <p:nvSpPr>
            <p:cNvPr id="3" name="AutoShape 59"/>
            <p:cNvSpPr/>
            <p:nvPr/>
          </p:nvSpPr>
          <p:spPr bwMode="auto">
            <a:xfrm>
              <a:off x="1357529" y="596784"/>
              <a:ext cx="360259" cy="35877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82B2B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" name="文本框 36"/>
            <p:cNvSpPr txBox="1">
              <a:spLocks noChangeArrowheads="1"/>
            </p:cNvSpPr>
            <p:nvPr/>
          </p:nvSpPr>
          <p:spPr bwMode="auto">
            <a:xfrm>
              <a:off x="1717891" y="484071"/>
              <a:ext cx="2204304" cy="437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3200" b="1">
                  <a:ln w="0"/>
                  <a:solidFill>
                    <a:srgbClr val="002060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读准字音</a:t>
              </a:r>
              <a:endParaRPr lang="zh-CN" altLang="en-US" sz="3200" b="1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50498" y="801858"/>
            <a:ext cx="2419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自学提示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50497" y="1744394"/>
            <a:ext cx="99599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一边默读课文，一边在你体会比较深的地方作批注</a:t>
            </a:r>
            <a:r>
              <a:rPr lang="zh-CN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作批注时注意书写工整，位置合理。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1099" y="809869"/>
            <a:ext cx="9312812" cy="38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于是四处寻找木头，为削出得心应手的陀螺，就差没把椅子腿拿来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废物利用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无意中获得的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荣誉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，虽然小如微尘，对好胜的孩子来说，也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足以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陶醉许久了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——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直到现在我还能兴致勃勃地写下这些文字，便是一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种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有力的证明吧！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这真应了一句古话：人不可貌相，海水不可斗量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云形 5"/>
          <p:cNvSpPr/>
          <p:nvPr/>
        </p:nvSpPr>
        <p:spPr>
          <a:xfrm rot="431152">
            <a:off x="8515146" y="4743225"/>
            <a:ext cx="3071358" cy="1406769"/>
          </a:xfrm>
          <a:prstGeom prst="cloud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你是怎样批注的？</a:t>
            </a:r>
            <a:endParaRPr lang="zh-CN" altLang="en-US" sz="32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8129" y="211015"/>
            <a:ext cx="2419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第一次批注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751705" y="2199640"/>
            <a:ext cx="7037070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18560" marR="689610">
              <a:lnSpc>
                <a:spcPct val="110000"/>
              </a:lnSpc>
              <a:spcAft>
                <a:spcPct val="0"/>
              </a:spcAft>
            </a:pPr>
            <a:r>
              <a:rPr lang="zh-CN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对此我深有感触，我也有类似的经历。一次班级听写比赛获得优秀， 让我高兴了很长时间。</a:t>
            </a:r>
            <a:endParaRPr lang="zh-CN" altLang="zh-CN" sz="2000">
              <a:effectLst/>
              <a:latin typeface="楷体" panose="02010609060101010101" pitchFamily="49" charset="-122"/>
              <a:ea typeface="楷体" panose="02010609060101010101" pitchFamily="49" charset="-122"/>
              <a:cs typeface="PMingLiU" panose="02020300000000000000" charset="-12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1201" y="460662"/>
            <a:ext cx="616790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于是四处寻找木头，为削出得心应手的陀螺，就差没把椅子腿拿来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废物利用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无意中获得的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荣誉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，虽然小如微尘，对好胜的孩子来说，也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足以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陶醉许久了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——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直到现在我还能兴致勃勃地写下这些文字，便是一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种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有力的证明吧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这真应了一句古话：人不可貌相，海水不可斗量。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682154" y="330571"/>
            <a:ext cx="5106572" cy="1252024"/>
            <a:chOff x="6682154" y="703385"/>
            <a:chExt cx="5106572" cy="1252024"/>
          </a:xfrm>
        </p:grpSpPr>
        <p:cxnSp>
          <p:nvCxnSpPr>
            <p:cNvPr id="3" name="直接连接符 2"/>
            <p:cNvCxnSpPr/>
            <p:nvPr/>
          </p:nvCxnSpPr>
          <p:spPr>
            <a:xfrm flipV="1">
              <a:off x="6682154" y="1195754"/>
              <a:ext cx="1596682" cy="14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圆角矩形 4"/>
            <p:cNvSpPr/>
            <p:nvPr/>
          </p:nvSpPr>
          <p:spPr>
            <a:xfrm>
              <a:off x="8356209" y="703385"/>
              <a:ext cx="3432517" cy="125202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8510954" y="524738"/>
            <a:ext cx="32777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把椅子腿拿来做陀螺竟然被说成</a:t>
            </a:r>
            <a:r>
              <a:rPr lang="en-US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“</a:t>
            </a:r>
            <a:r>
              <a:rPr lang="zh-CN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废物利用</a:t>
            </a:r>
            <a:r>
              <a:rPr lang="en-US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”</a:t>
            </a:r>
            <a:r>
              <a:rPr lang="zh-CN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， 语言</a:t>
            </a:r>
            <a:r>
              <a:rPr lang="zh-CN" altLang="zh-CN" sz="2000" smtClean="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幽默</a:t>
            </a:r>
            <a:r>
              <a:rPr lang="zh-CN" altLang="en-US" sz="2000" smtClean="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573965" y="2106903"/>
            <a:ext cx="5292133" cy="1446913"/>
            <a:chOff x="6682154" y="703385"/>
            <a:chExt cx="5106572" cy="1252024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6682154" y="1195754"/>
              <a:ext cx="1596682" cy="14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圆角矩形 11"/>
            <p:cNvSpPr/>
            <p:nvPr/>
          </p:nvSpPr>
          <p:spPr>
            <a:xfrm>
              <a:off x="8356209" y="703385"/>
              <a:ext cx="3432517" cy="125202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82153" y="4647100"/>
            <a:ext cx="5350189" cy="1620854"/>
            <a:chOff x="6682154" y="703385"/>
            <a:chExt cx="5106572" cy="1252024"/>
          </a:xfrm>
        </p:grpSpPr>
        <p:cxnSp>
          <p:nvCxnSpPr>
            <p:cNvPr id="15" name="直接连接符 14"/>
            <p:cNvCxnSpPr/>
            <p:nvPr/>
          </p:nvCxnSpPr>
          <p:spPr>
            <a:xfrm flipV="1">
              <a:off x="6682154" y="1195754"/>
              <a:ext cx="1596682" cy="14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圆角矩形 15"/>
            <p:cNvSpPr/>
            <p:nvPr/>
          </p:nvSpPr>
          <p:spPr>
            <a:xfrm>
              <a:off x="8356209" y="703385"/>
              <a:ext cx="3432517" cy="125202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8436071" y="4636738"/>
            <a:ext cx="34332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联系课文内容可以知道， 文中</a:t>
            </a:r>
            <a:r>
              <a:rPr lang="en-US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“</a:t>
            </a:r>
            <a:r>
              <a:rPr lang="zh-CN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我</a:t>
            </a:r>
            <a:r>
              <a:rPr lang="en-US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”</a:t>
            </a:r>
            <a:r>
              <a:rPr lang="zh-CN" altLang="zh-CN" sz="200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的又小又丑的陀螺，最后却击败了威武的大陀螺。这个故事告诉我们不能仅仅从外表来评价一个人。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74054" y="984739"/>
            <a:ext cx="7849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老师的批注有什么特点？你发现了吗？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4054" y="2053884"/>
            <a:ext cx="8989257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可以从多个角度在自己体会比较深的地方作批注，可以评价写得好的地方，也可以联系生活经验写自己的感想，还可以写对自己的启发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8129" y="211015"/>
            <a:ext cx="2419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第二次批注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71001" y="4407035"/>
            <a:ext cx="8102990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请大家在体会比较深的地方作批注。</a:t>
            </a:r>
            <a:endParaRPr lang="zh-CN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55076" y="1575583"/>
            <a:ext cx="98473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你们有没有发现《陀螺》里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的心情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变化？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请默读课文</a:t>
            </a:r>
            <a:r>
              <a:rPr lang="zh-CN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，说说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课文里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心情变化的过程。</a:t>
            </a:r>
            <a:endParaRPr lang="zh-CN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7963" y="407963"/>
            <a:ext cx="2419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第三次批注</a:t>
            </a:r>
            <a:endParaRPr lang="zh-CN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07961" y="1063578"/>
            <a:ext cx="11435095" cy="3747571"/>
            <a:chOff x="2162" y="176"/>
            <a:chExt cx="5994" cy="1112"/>
          </a:xfrm>
          <a:noFill/>
        </p:grpSpPr>
        <p:sp>
          <p:nvSpPr>
            <p:cNvPr id="12" name="任意多边形 11"/>
            <p:cNvSpPr/>
            <p:nvPr/>
          </p:nvSpPr>
          <p:spPr>
            <a:xfrm>
              <a:off x="2162" y="940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4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4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6" name="直线 950"/>
            <p:cNvCxnSpPr/>
            <p:nvPr/>
          </p:nvCxnSpPr>
          <p:spPr>
            <a:xfrm flipH="1" flipV="1">
              <a:off x="2602" y="740"/>
              <a:ext cx="0" cy="198"/>
            </a:xfrm>
            <a:prstGeom prst="line">
              <a:avLst/>
            </a:pr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" name="任意多边形 16"/>
            <p:cNvSpPr/>
            <p:nvPr/>
          </p:nvSpPr>
          <p:spPr>
            <a:xfrm>
              <a:off x="4207" y="940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8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8" y="278"/>
                  </a:lnTo>
                  <a:lnTo>
                    <a:pt x="33" y="314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6" y="348"/>
                  </a:lnTo>
                  <a:lnTo>
                    <a:pt x="810" y="339"/>
                  </a:lnTo>
                  <a:lnTo>
                    <a:pt x="847" y="314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0" y="9"/>
                  </a:lnTo>
                  <a:lnTo>
                    <a:pt x="766" y="0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" name="直线 952"/>
            <p:cNvCxnSpPr/>
            <p:nvPr/>
          </p:nvCxnSpPr>
          <p:spPr>
            <a:xfrm flipH="1" flipV="1">
              <a:off x="4648" y="740"/>
              <a:ext cx="0" cy="198"/>
            </a:xfrm>
            <a:prstGeom prst="line">
              <a:avLst/>
            </a:pr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9" name="任意多边形 18"/>
            <p:cNvSpPr/>
            <p:nvPr/>
          </p:nvSpPr>
          <p:spPr>
            <a:xfrm>
              <a:off x="5230" y="940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70" y="9"/>
                  </a:lnTo>
                  <a:lnTo>
                    <a:pt x="34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4" y="314"/>
                  </a:lnTo>
                  <a:lnTo>
                    <a:pt x="70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4"/>
                  </a:lnTo>
                  <a:lnTo>
                    <a:pt x="872" y="278"/>
                  </a:lnTo>
                  <a:lnTo>
                    <a:pt x="881" y="234"/>
                  </a:lnTo>
                  <a:lnTo>
                    <a:pt x="881" y="114"/>
                  </a:lnTo>
                  <a:lnTo>
                    <a:pt x="872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0" name="直线 954"/>
            <p:cNvCxnSpPr/>
            <p:nvPr/>
          </p:nvCxnSpPr>
          <p:spPr>
            <a:xfrm flipH="1" flipV="1">
              <a:off x="5670" y="740"/>
              <a:ext cx="0" cy="198"/>
            </a:xfrm>
            <a:prstGeom prst="line">
              <a:avLst/>
            </a:pr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1" name="任意多边形 20"/>
            <p:cNvSpPr/>
            <p:nvPr/>
          </p:nvSpPr>
          <p:spPr>
            <a:xfrm>
              <a:off x="4727" y="176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70" y="9"/>
                  </a:lnTo>
                  <a:lnTo>
                    <a:pt x="34" y="33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4" y="314"/>
                  </a:lnTo>
                  <a:lnTo>
                    <a:pt x="70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4"/>
                  </a:lnTo>
                  <a:lnTo>
                    <a:pt x="872" y="278"/>
                  </a:lnTo>
                  <a:lnTo>
                    <a:pt x="881" y="234"/>
                  </a:lnTo>
                  <a:lnTo>
                    <a:pt x="881" y="114"/>
                  </a:lnTo>
                  <a:lnTo>
                    <a:pt x="872" y="70"/>
                  </a:lnTo>
                  <a:lnTo>
                    <a:pt x="847" y="33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2" name="直线 956"/>
            <p:cNvCxnSpPr/>
            <p:nvPr/>
          </p:nvCxnSpPr>
          <p:spPr>
            <a:xfrm flipH="1" flipV="1">
              <a:off x="5168" y="533"/>
              <a:ext cx="0" cy="198"/>
            </a:xfrm>
            <a:prstGeom prst="line">
              <a:avLst/>
            </a:pr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3" name="任意多边形 22"/>
            <p:cNvSpPr/>
            <p:nvPr/>
          </p:nvSpPr>
          <p:spPr>
            <a:xfrm>
              <a:off x="6253" y="940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4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4"/>
                  </a:lnTo>
                  <a:lnTo>
                    <a:pt x="69" y="339"/>
                  </a:lnTo>
                  <a:lnTo>
                    <a:pt x="114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4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4" name="直线 958"/>
            <p:cNvCxnSpPr/>
            <p:nvPr/>
          </p:nvCxnSpPr>
          <p:spPr>
            <a:xfrm flipH="1" flipV="1">
              <a:off x="6693" y="743"/>
              <a:ext cx="0" cy="198"/>
            </a:xfrm>
            <a:prstGeom prst="line">
              <a:avLst/>
            </a:pr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5" name="任意多边形 24"/>
            <p:cNvSpPr/>
            <p:nvPr/>
          </p:nvSpPr>
          <p:spPr>
            <a:xfrm>
              <a:off x="3184" y="940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4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4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6" name="直线 960"/>
            <p:cNvCxnSpPr/>
            <p:nvPr/>
          </p:nvCxnSpPr>
          <p:spPr>
            <a:xfrm flipH="1" flipV="1">
              <a:off x="3625" y="740"/>
              <a:ext cx="0" cy="198"/>
            </a:xfrm>
            <a:prstGeom prst="line">
              <a:avLst/>
            </a:pr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7" name="任意多边形 26"/>
            <p:cNvSpPr/>
            <p:nvPr/>
          </p:nvSpPr>
          <p:spPr>
            <a:xfrm>
              <a:off x="7275" y="940"/>
              <a:ext cx="881" cy="348"/>
            </a:xfrm>
            <a:custGeom>
              <a:avLst/>
              <a:gdLst/>
              <a:ahLst/>
              <a:cxnLst/>
              <a:rect l="0" t="0" r="0" b="0"/>
              <a:pathLst>
                <a:path w="881" h="348">
                  <a:moveTo>
                    <a:pt x="113" y="0"/>
                  </a:moveTo>
                  <a:lnTo>
                    <a:pt x="69" y="9"/>
                  </a:lnTo>
                  <a:lnTo>
                    <a:pt x="33" y="34"/>
                  </a:lnTo>
                  <a:lnTo>
                    <a:pt x="9" y="70"/>
                  </a:lnTo>
                  <a:lnTo>
                    <a:pt x="0" y="114"/>
                  </a:lnTo>
                  <a:lnTo>
                    <a:pt x="0" y="234"/>
                  </a:lnTo>
                  <a:lnTo>
                    <a:pt x="9" y="278"/>
                  </a:lnTo>
                  <a:lnTo>
                    <a:pt x="33" y="314"/>
                  </a:lnTo>
                  <a:lnTo>
                    <a:pt x="69" y="339"/>
                  </a:lnTo>
                  <a:lnTo>
                    <a:pt x="113" y="348"/>
                  </a:lnTo>
                  <a:lnTo>
                    <a:pt x="767" y="348"/>
                  </a:lnTo>
                  <a:lnTo>
                    <a:pt x="811" y="339"/>
                  </a:lnTo>
                  <a:lnTo>
                    <a:pt x="847" y="314"/>
                  </a:lnTo>
                  <a:lnTo>
                    <a:pt x="871" y="278"/>
                  </a:lnTo>
                  <a:lnTo>
                    <a:pt x="880" y="234"/>
                  </a:lnTo>
                  <a:lnTo>
                    <a:pt x="880" y="114"/>
                  </a:lnTo>
                  <a:lnTo>
                    <a:pt x="871" y="70"/>
                  </a:lnTo>
                  <a:lnTo>
                    <a:pt x="847" y="34"/>
                  </a:lnTo>
                  <a:lnTo>
                    <a:pt x="811" y="9"/>
                  </a:lnTo>
                  <a:lnTo>
                    <a:pt x="767" y="0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txBody>
            <a:bodyPr upright="1"/>
            <a:lstStyle/>
            <a:p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8" name="直线 962"/>
            <p:cNvCxnSpPr/>
            <p:nvPr/>
          </p:nvCxnSpPr>
          <p:spPr>
            <a:xfrm flipH="1" flipV="1">
              <a:off x="7716" y="743"/>
              <a:ext cx="0" cy="198"/>
            </a:xfrm>
            <a:prstGeom prst="line">
              <a:avLst/>
            </a:pr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9" name="直线 963"/>
            <p:cNvCxnSpPr/>
            <p:nvPr/>
          </p:nvCxnSpPr>
          <p:spPr>
            <a:xfrm>
              <a:off x="2611" y="737"/>
              <a:ext cx="5113" cy="0"/>
            </a:xfrm>
            <a:prstGeom prst="line">
              <a:avLst/>
            </a:prstGeom>
            <a:grpFill/>
            <a:ln w="34925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" name="文本框 1"/>
          <p:cNvSpPr txBox="1"/>
          <p:nvPr/>
        </p:nvSpPr>
        <p:spPr>
          <a:xfrm>
            <a:off x="5670115" y="1326812"/>
            <a:ext cx="1181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07962" y="3901582"/>
            <a:ext cx="167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说陀螺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531860" y="3672050"/>
            <a:ext cx="167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陀螺</a:t>
            </a:r>
            <a:endParaRPr lang="en-US" altLang="zh-CN" sz="36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亮相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179492" y="3901581"/>
            <a:ext cx="167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得启示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3038" y="444595"/>
            <a:ext cx="55611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spc="25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课文围绕陀螺讲了哪几件</a:t>
            </a:r>
            <a:r>
              <a:rPr lang="zh-CN" altLang="zh-CN" sz="3200" spc="25" smtClean="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事</a:t>
            </a:r>
            <a:r>
              <a:rPr lang="zh-CN" altLang="en-US" sz="3200" spc="25" smtClean="0">
                <a:solidFill>
                  <a:srgbClr val="231F20"/>
                </a:solidFill>
                <a:latin typeface="楷体" panose="02010609060101010101" pitchFamily="49" charset="-122"/>
                <a:ea typeface="楷体" panose="02010609060101010101" pitchFamily="49" charset="-122"/>
                <a:cs typeface="PMingLiU" panose="02020300000000000000" charset="-120"/>
              </a:rPr>
              <a:t>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c5NzcxMmE2M2ZmODQ1MjJiYmE4MTQ5MmZkYjczNTMifQ=="/>
  <p:tag name="KSO_WPP_MARK_KEY" val="098d8b56-67f5-49b2-96f1-690065ea85ff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1230</Words>
  <Application>WPS 演示</Application>
  <PresentationFormat>自定义</PresentationFormat>
  <Paragraphs>144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楷体</vt:lpstr>
      <vt:lpstr>微软雅黑</vt:lpstr>
      <vt:lpstr>Gill Sans</vt:lpstr>
      <vt:lpstr>Calibri</vt:lpstr>
      <vt:lpstr>黑体</vt:lpstr>
      <vt:lpstr>PMingLiU</vt:lpstr>
      <vt:lpstr>PMingLiU-ExtB</vt:lpstr>
      <vt:lpstr>Arial</vt:lpstr>
      <vt:lpstr>Arial Unicode MS</vt:lpstr>
      <vt:lpstr>等线 Light</vt:lpstr>
      <vt:lpstr>等线</vt:lpstr>
      <vt:lpstr>RomanS</vt:lpstr>
      <vt:lpstr>第一PPT模板网-WWW.1PPT.COM​</vt:lpstr>
      <vt:lpstr>20 陀螺</vt:lpstr>
      <vt:lpstr>铁钉  旋转  金兵  帅气  恨不得 彻底  溃败  否则  自豪  丑小鸭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2022-10-19T10:06:00Z</cp:lastPrinted>
  <dcterms:created xsi:type="dcterms:W3CDTF">2022-10-19T10:06:00Z</dcterms:created>
  <dcterms:modified xsi:type="dcterms:W3CDTF">2023-10-22T07:37:23Z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F257A2AF611044BA87EB0B4B00797109_12</vt:lpwstr>
  </property>
  <property fmtid="{D5CDD505-2E9C-101B-9397-08002B2CF9AE}" pid="3" name="KSOProductBuildVer">
    <vt:lpwstr>2052-12.1.0.15712</vt:lpwstr>
  </property>
</Properties>
</file>