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695" r:id="rId3"/>
    <p:sldId id="257" r:id="rId5"/>
    <p:sldId id="560" r:id="rId6"/>
    <p:sldId id="561" r:id="rId7"/>
    <p:sldId id="653" r:id="rId8"/>
    <p:sldId id="696" r:id="rId9"/>
    <p:sldId id="562" r:id="rId10"/>
    <p:sldId id="469" r:id="rId11"/>
    <p:sldId id="596" r:id="rId12"/>
    <p:sldId id="698" r:id="rId13"/>
    <p:sldId id="677" r:id="rId14"/>
    <p:sldId id="699" r:id="rId15"/>
    <p:sldId id="700" r:id="rId16"/>
    <p:sldId id="701" r:id="rId17"/>
    <p:sldId id="678" r:id="rId18"/>
    <p:sldId id="702" r:id="rId19"/>
    <p:sldId id="703" r:id="rId20"/>
    <p:sldId id="704" r:id="rId21"/>
    <p:sldId id="705" r:id="rId22"/>
    <p:sldId id="706" r:id="rId23"/>
    <p:sldId id="687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2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  <p:cmAuthor id="2" name="作者" initials="A" lastIdx="0" clrIdx="1"/>
  <p:cmAuthor id="3" name="DELL" initials="D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90" d="100"/>
          <a:sy n="90" d="100"/>
        </p:scale>
        <p:origin x="-1356" y="-522"/>
      </p:cViewPr>
      <p:guideLst>
        <p:guide orient="horz" pos="2205"/>
        <p:guide pos="382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fld id="{BB962C8B-B14F-4D97-AF65-F5344CB8AC3E}" type="datetimeFigureOut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/>
          </p:cNvSpPr>
          <p:nvPr>
            <p:ph type="sldImg" idx="6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/>
          </p:cNvSpPr>
          <p:nvPr>
            <p:ph type="body" sz="quarter" idx="7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en-US" altLang="x-none" sz="1200" strike="noStrike" noProof="1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912284" y="2133600"/>
            <a:ext cx="10363200" cy="12239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buClrTx/>
              <a:buSzTx/>
              <a:buFontTx/>
              <a:defRPr sz="4000" b="1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871133" y="3502025"/>
            <a:ext cx="8534400" cy="10541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 sz="3200"/>
            </a:lvl1pPr>
            <a:lvl2pPr marL="457200" lvl="1" indent="0" algn="ctr">
              <a:buClrTx/>
              <a:buSzTx/>
              <a:buFontTx/>
              <a:buNone/>
              <a:defRPr sz="2000"/>
            </a:lvl2pPr>
            <a:lvl3pPr marL="914400" lvl="2" indent="0" algn="ctr">
              <a:buClrTx/>
              <a:buSzTx/>
              <a:buFontTx/>
              <a:buNone/>
              <a:defRPr sz="2000"/>
            </a:lvl3pPr>
            <a:lvl4pPr marL="1371600" lvl="3" indent="0" algn="ctr">
              <a:buClrTx/>
              <a:buSzTx/>
              <a:buFontTx/>
              <a:buNone/>
              <a:defRPr sz="2000"/>
            </a:lvl4pPr>
            <a:lvl5pPr marL="1828800" lvl="4" indent="0" algn="ctr">
              <a:buClrTx/>
              <a:buSzTx/>
              <a:buFontTx/>
              <a:buNone/>
              <a:defRPr sz="20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>
            <a:off x="-10583" y="0"/>
            <a:ext cx="1220258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图片 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9552517" y="6244167"/>
            <a:ext cx="2639483" cy="6138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图片 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10629900" y="4580467"/>
            <a:ext cx="1562100" cy="22775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椭圆 4"/>
          <p:cNvSpPr/>
          <p:nvPr/>
        </p:nvSpPr>
        <p:spPr>
          <a:xfrm>
            <a:off x="143933" y="131233"/>
            <a:ext cx="319617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18067" y="131233"/>
            <a:ext cx="321733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92200" y="131233"/>
            <a:ext cx="321733" cy="321733"/>
          </a:xfrm>
          <a:prstGeom prst="ellipse">
            <a:avLst/>
          </a:prstGeom>
          <a:solidFill>
            <a:srgbClr val="4372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6" name="图片 9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4006851" y="1828800"/>
            <a:ext cx="4178300" cy="3200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10584"/>
            <a:ext cx="12192000" cy="685376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7.png"/><Relationship Id="rId18" Type="http://schemas.openxmlformats.org/officeDocument/2006/relationships/image" Target="../media/image6.pn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>
    <p:wipe dir="r"/>
  </p:transition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9624391" y="548680"/>
            <a:ext cx="2112235" cy="3785652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</p:spPr>
        <p:txBody>
          <a:bodyPr wrap="square" lIns="91440" tIns="45720" rIns="91440" bIns="45720" rtlCol="0">
            <a:spAutoFit/>
          </a:bodyPr>
          <a:lstStyle/>
          <a:p>
            <a:pPr algn="ctr" defTabSz="685800"/>
            <a:r>
              <a:rPr lang="zh-CN" altLang="en-US" sz="8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凉州词</a:t>
            </a:r>
            <a:endParaRPr lang="zh-CN" altLang="en-US" sz="8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2675" y="836295"/>
            <a:ext cx="9431655" cy="1817370"/>
          </a:xfrm>
          <a:prstGeom prst="rect">
            <a:avLst/>
          </a:prstGeom>
          <a:solidFill>
            <a:schemeClr val="bg1"/>
          </a:solidFill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en-US" altLang="zh-CN" sz="3735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735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好香醇的美酒啊，其实啊，这样来写宴饮的，除了王翰之外，还有很多诗人。</a:t>
            </a:r>
            <a:endParaRPr lang="zh-CN" altLang="en-US" sz="3735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1199515" y="3500755"/>
            <a:ext cx="10058400" cy="107478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金樽清酒斗十千，玉盘珍羞值万钱。——李白《行路难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》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兰陵美酒郁金香，玉碗盛来琥珀光。——李白《客中行》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7760" y="836295"/>
            <a:ext cx="9431655" cy="2680335"/>
          </a:xfrm>
          <a:prstGeom prst="rect">
            <a:avLst/>
          </a:prstGeom>
          <a:solidFill>
            <a:schemeClr val="bg1"/>
          </a:solidFill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en-US" altLang="zh-CN" sz="3735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735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你会发现，李白是用酒的醇香和酒具的奢华，来凸显这场宴饮的丰盛。王翰怎么写的呢？</a:t>
            </a:r>
            <a:endParaRPr lang="zh-CN" altLang="en-US" sz="3735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2279650" y="3933190"/>
            <a:ext cx="7730490" cy="5822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葡萄美酒夜光杯，欲饮琵琶马上催。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7760" y="836295"/>
            <a:ext cx="9431655" cy="2680335"/>
          </a:xfrm>
          <a:prstGeom prst="rect">
            <a:avLst/>
          </a:prstGeom>
          <a:solidFill>
            <a:schemeClr val="bg1"/>
          </a:solidFill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just" defTabSz="685800">
              <a:lnSpc>
                <a:spcPct val="150000"/>
              </a:lnSpc>
            </a:pPr>
            <a:r>
              <a:rPr lang="en-US" altLang="zh-CN" sz="3735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735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是啊，多么丰盛的宴席啊，多么热闹的宴饮场面，可是这样香醇的美酒到嘴边，将士们喝到了吗？</a:t>
            </a:r>
            <a:endParaRPr lang="zh-CN" altLang="en-US" sz="3735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2279650" y="3933190"/>
            <a:ext cx="7730490" cy="5822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欲饮琵琶马上催。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9416" y="3429000"/>
            <a:ext cx="10369152" cy="1383665"/>
          </a:xfrm>
          <a:prstGeom prst="rect">
            <a:avLst/>
          </a:prstGeom>
          <a:solidFill>
            <a:schemeClr val="bg1"/>
          </a:solidFill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just" defTabSz="685800">
              <a:lnSpc>
                <a:spcPct val="150000"/>
              </a:lnSpc>
            </a:pPr>
            <a:r>
              <a:rPr sz="2800" dirty="0" err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李白乘舟将欲行，忽闻岸上踏歌声</a:t>
            </a:r>
            <a:r>
              <a:rPr sz="2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。——</a:t>
            </a:r>
            <a:r>
              <a:rPr sz="2800" dirty="0" err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李白《赠汪伦</a:t>
            </a:r>
            <a:r>
              <a:rPr sz="2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endParaRPr sz="280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just" defTabSz="685800">
              <a:lnSpc>
                <a:spcPct val="150000"/>
              </a:lnSpc>
            </a:pPr>
            <a:r>
              <a:rPr sz="2800" dirty="0" err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蒌蒿满地芦芽短，正是河豚欲上时</a:t>
            </a:r>
            <a:r>
              <a:rPr sz="2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。——</a:t>
            </a:r>
            <a:r>
              <a:rPr sz="2800" dirty="0" err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苏轼《惠崇春江晚景</a:t>
            </a:r>
            <a:r>
              <a:rPr sz="2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endParaRPr sz="2800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2279650" y="908685"/>
            <a:ext cx="7730490" cy="7924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欲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饮琵琶马上催。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265584" y="2709333"/>
            <a:ext cx="2709333" cy="278765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2051051" y="2353733"/>
            <a:ext cx="5649384" cy="1498600"/>
          </a:xfrm>
          <a:prstGeom prst="wedgeRoundRectCallout">
            <a:avLst>
              <a:gd name="adj1" fmla="val 9185"/>
              <a:gd name="adj2" fmla="val -5014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5335" b="0" i="0" u="none" strike="noStrike" kern="1200" cap="none" spc="0" normalizeH="0" baseline="0" noProof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50180" name="文本框 2"/>
          <p:cNvSpPr txBox="1"/>
          <p:nvPr/>
        </p:nvSpPr>
        <p:spPr>
          <a:xfrm>
            <a:off x="2404533" y="2614084"/>
            <a:ext cx="5657851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4800" b="1">
                <a:latin typeface="楷体" panose="02010609060101010101" charset="-122"/>
                <a:ea typeface="楷体" panose="02010609060101010101" charset="-122"/>
              </a:rPr>
              <a:t>欲饮琵琶马上催。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181" name="矩形 8"/>
          <p:cNvSpPr/>
          <p:nvPr/>
        </p:nvSpPr>
        <p:spPr>
          <a:xfrm>
            <a:off x="243417" y="366184"/>
            <a:ext cx="9997016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4265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这急促的琵琶声在催促什么？</a:t>
            </a:r>
            <a:endParaRPr lang="zh-CN" altLang="en-US" sz="4265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92200" y="836295"/>
            <a:ext cx="9484360" cy="1817370"/>
          </a:xfrm>
          <a:prstGeom prst="rect">
            <a:avLst/>
          </a:prstGeom>
          <a:solidFill>
            <a:schemeClr val="bg1"/>
          </a:solidFill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en-US" altLang="zh-CN" sz="3735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735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这一“催”，画面就一转，诗人就开始写什么地方了？</a:t>
            </a:r>
            <a:endParaRPr lang="zh-CN" altLang="en-US" sz="3735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3792220" y="3213100"/>
            <a:ext cx="4722495" cy="84010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 </a:t>
            </a:r>
            <a:r>
              <a:rPr kumimoji="0" lang="en-US" altLang="zh-CN" sz="4265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 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残酷的战场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27760" y="332740"/>
            <a:ext cx="9431655" cy="3543300"/>
          </a:xfrm>
          <a:prstGeom prst="rect">
            <a:avLst/>
          </a:prstGeom>
          <a:solidFill>
            <a:schemeClr val="bg1"/>
          </a:solidFill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en-US" altLang="zh-CN" sz="3735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735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我们同学用这样的语言来描述了我们对于“沙场”的印象。这些描述，就如这幅图中所展示的，也如这些词语所描述的。我们一起来读读这些词：</a:t>
            </a:r>
            <a:endParaRPr lang="zh-CN" altLang="en-US" sz="3735" dirty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3503929" y="4149080"/>
            <a:ext cx="5719445" cy="17764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黄沙滚滚  横刀跃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马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出生入死  短兵相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接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浴血奋战  血染沙场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92200" y="836295"/>
            <a:ext cx="9484360" cy="1817370"/>
          </a:xfrm>
          <a:prstGeom prst="rect">
            <a:avLst/>
          </a:prstGeom>
          <a:solidFill>
            <a:schemeClr val="bg1"/>
          </a:solidFill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en-US" altLang="zh-CN" sz="3735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735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战争是这样的残酷，所以诗人在诗的最后疾呼：醉卧沙场君莫笑，古来征战几人回？</a:t>
            </a:r>
            <a:endParaRPr lang="zh-CN" altLang="en-US" sz="3735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2783840" y="2924810"/>
            <a:ext cx="6768465" cy="1830705"/>
          </a:xfrm>
          <a:prstGeom prst="round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谁读懂了他的意思？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2675" y="836295"/>
            <a:ext cx="9989820" cy="1817370"/>
          </a:xfrm>
          <a:prstGeom prst="rect">
            <a:avLst/>
          </a:prstGeom>
          <a:solidFill>
            <a:schemeClr val="bg1"/>
          </a:solidFill>
          <a:ln w="25400">
            <a:noFill/>
            <a:prstDash val="dash"/>
          </a:ln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en-US" altLang="zh-CN" sz="3735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735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是啊，没有多少人能够平安回来，那么更多的人都怎么了？我们在诗中探寻。</a:t>
            </a:r>
            <a:endParaRPr lang="zh-CN" altLang="en-US" sz="3735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1271905" y="2781300"/>
            <a:ext cx="10058400" cy="3529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黄沙百战穿金甲，不破楼兰终不还。——王昌龄《从军行》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只解沙场为国死，何须马革裹尸还。——徐锡麟《出塞》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愿得此身长报国，何须生入玉门关。——戴叔伦《塞上曲》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关西老将能苦战，七十行兵仍未休。——岑参《胡歌》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2"/>
          <p:cNvSpPr>
            <a:spLocks noChangeArrowheads="1"/>
          </p:cNvSpPr>
          <p:nvPr/>
        </p:nvSpPr>
        <p:spPr bwMode="auto">
          <a:xfrm>
            <a:off x="335704" y="1556173"/>
            <a:ext cx="6098117" cy="35077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</a:t>
            </a:r>
            <a:r>
              <a:rPr kumimoji="0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奔赴战场，更多的人都战死了。可诗人王翰是怎么来表现将士们为国捐躯的？</a:t>
            </a:r>
            <a:endParaRPr kumimoji="0" sz="4265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502400" y="850860"/>
            <a:ext cx="5135521" cy="5198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框 5121"/>
          <p:cNvSpPr txBox="1"/>
          <p:nvPr/>
        </p:nvSpPr>
        <p:spPr>
          <a:xfrm>
            <a:off x="263352" y="2492896"/>
            <a:ext cx="11568608" cy="206210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eaLnBrk="0" hangingPunct="0">
              <a:lnSpc>
                <a:spcPct val="100000"/>
              </a:lnSpc>
            </a:pP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1.正确认读“词、催、醉”3个生字，重点指导书写“醉”字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0" hangingPunct="0">
              <a:lnSpc>
                <a:spcPct val="100000"/>
              </a:lnSpc>
            </a:pP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2.正确、流利、有感情地朗读古诗。背诵古诗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0" hangingPunct="0">
              <a:lnSpc>
                <a:spcPct val="100000"/>
              </a:lnSpc>
            </a:pP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3.能借助注释，通过边读边想象画面理解诗句的意思，说出自己的体会，感受诗中表达的情感。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5122" name="组合 5122"/>
          <p:cNvGrpSpPr/>
          <p:nvPr/>
        </p:nvGrpSpPr>
        <p:grpSpPr>
          <a:xfrm>
            <a:off x="1525588" y="85725"/>
            <a:ext cx="3417887" cy="923925"/>
            <a:chOff x="0" y="0"/>
            <a:chExt cx="5384" cy="1453"/>
          </a:xfrm>
        </p:grpSpPr>
        <p:pic>
          <p:nvPicPr>
            <p:cNvPr id="5123" name="Picture 2" descr="C:\Documents and Settings\wangwei\My Documents\My Pictures\PPT背景\37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1643" cy="1317"/>
            </a:xfrm>
            <a:prstGeom prst="rect">
              <a:avLst/>
            </a:prstGeom>
            <a:noFill/>
            <a:ln w="9525">
              <a:noFill/>
            </a:ln>
            <a:effectLst>
              <a:outerShdw dist="38100" dir="5400000" algn="ctr" rotWithShape="0">
                <a:srgbClr val="000000">
                  <a:alpha val="34999"/>
                </a:srgbClr>
              </a:outerShdw>
            </a:effectLst>
          </p:spPr>
        </p:pic>
        <p:sp>
          <p:nvSpPr>
            <p:cNvPr id="5124" name="矩形 5124" descr="weave"/>
            <p:cNvSpPr/>
            <p:nvPr/>
          </p:nvSpPr>
          <p:spPr>
            <a:xfrm>
              <a:off x="1644" y="289"/>
              <a:ext cx="3740" cy="1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  <a:scene3d>
                <a:camera prst="legacyObliqueRight">
                  <a:rot lat="0" lon="0" rev="0"/>
                </a:camera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zh-CN" altLang="en-US" sz="3600" b="1" dirty="0">
                  <a:blipFill rotWithShape="0">
                    <a:blip r:embed="rId2"/>
                    <a:stretch>
                      <a:fillRect/>
                    </a:stretch>
                  </a:blip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学习目标</a:t>
              </a:r>
              <a:endParaRPr lang="zh-CN" altLang="en-US" sz="3600" b="1" dirty="0">
                <a:blipFill rotWithShape="0">
                  <a:blip r:embed="rId2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932815" y="1027642"/>
            <a:ext cx="10231967" cy="1358900"/>
          </a:xfrm>
          <a:prstGeom prst="wedgeRoundRectCallout">
            <a:avLst>
              <a:gd name="adj1" fmla="val 9185"/>
              <a:gd name="adj2" fmla="val -50148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5335" b="0" i="0" u="none" strike="noStrike" kern="1200" cap="none" spc="0" normalizeH="0" baseline="0" noProof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55299" name="Rectangle 3"/>
          <p:cNvSpPr/>
          <p:nvPr/>
        </p:nvSpPr>
        <p:spPr>
          <a:xfrm>
            <a:off x="1074632" y="1319213"/>
            <a:ext cx="10606616" cy="10509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800" b="1">
                <a:latin typeface="楷体" panose="02010609060101010101" charset="-122"/>
                <a:ea typeface="楷体" panose="02010609060101010101" charset="-122"/>
              </a:rPr>
              <a:t>醉卧沙场君莫笑，古来征战几人回？</a:t>
            </a:r>
            <a:r>
              <a:rPr lang="en-US" altLang="zh-CN" sz="4800" b="1">
                <a:latin typeface="楷体" panose="02010609060101010101" charset="-122"/>
                <a:ea typeface="楷体" panose="02010609060101010101" charset="-122"/>
              </a:rPr>
              <a:t>     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933027" y="3581823"/>
            <a:ext cx="10441517" cy="16675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如果醉倒在战场上，请你不要笑话，从古至今，外出征战又有几人能回来？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仿宋" panose="02010609060101010101" pitchFamily="49" charset="-122"/>
              <a:ea typeface="仿宋" panose="02010609060101010101" pitchFamily="49" charset="-122"/>
              <a:cs typeface="+mn-cs"/>
            </a:endParaRPr>
          </a:p>
        </p:txBody>
      </p:sp>
      <p:sp>
        <p:nvSpPr>
          <p:cNvPr id="9" name="矩形 15"/>
          <p:cNvSpPr/>
          <p:nvPr/>
        </p:nvSpPr>
        <p:spPr>
          <a:xfrm>
            <a:off x="1178348" y="2602442"/>
            <a:ext cx="827617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265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④</a:t>
            </a:r>
            <a:endParaRPr lang="zh-CN" altLang="en-US" sz="4265" b="1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0" name="TextBox 19"/>
          <p:cNvSpPr txBox="1"/>
          <p:nvPr/>
        </p:nvSpPr>
        <p:spPr>
          <a:xfrm>
            <a:off x="1722332" y="2589742"/>
            <a:ext cx="3812116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265" b="1">
                <a:latin typeface="仿宋" panose="02010609060101010101" pitchFamily="49" charset="-122"/>
                <a:ea typeface="仿宋" panose="02010609060101010101" pitchFamily="49" charset="-122"/>
              </a:rPr>
              <a:t>[</a:t>
            </a:r>
            <a:r>
              <a:rPr lang="zh-CN" altLang="en-US" sz="4265" b="1">
                <a:latin typeface="仿宋" panose="02010609060101010101" pitchFamily="49" charset="-122"/>
                <a:ea typeface="仿宋" panose="02010609060101010101" pitchFamily="49" charset="-122"/>
              </a:rPr>
              <a:t>沙场</a:t>
            </a:r>
            <a:r>
              <a:rPr lang="en-US" altLang="zh-CN" sz="4265" b="1">
                <a:latin typeface="仿宋" panose="02010609060101010101" pitchFamily="49" charset="-122"/>
                <a:ea typeface="仿宋" panose="02010609060101010101" pitchFamily="49" charset="-122"/>
              </a:rPr>
              <a:t>] </a:t>
            </a:r>
            <a:r>
              <a:rPr lang="zh-CN" altLang="en-US" sz="4265" b="1">
                <a:latin typeface="仿宋" panose="02010609060101010101" pitchFamily="49" charset="-122"/>
                <a:ea typeface="仿宋" panose="02010609060101010101" pitchFamily="49" charset="-122"/>
              </a:rPr>
              <a:t>战场。</a:t>
            </a:r>
            <a:endParaRPr lang="zh-CN" altLang="en-US" sz="4265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1" name="矩形 15"/>
          <p:cNvSpPr/>
          <p:nvPr/>
        </p:nvSpPr>
        <p:spPr>
          <a:xfrm>
            <a:off x="3335232" y="940859"/>
            <a:ext cx="827616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4265" b="1">
                <a:solidFill>
                  <a:srgbClr val="0000F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④</a:t>
            </a:r>
            <a:endParaRPr lang="zh-CN" altLang="en-US" sz="4265" b="1">
              <a:solidFill>
                <a:srgbClr val="0000F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6"/>
          <p:cNvSpPr txBox="1"/>
          <p:nvPr/>
        </p:nvSpPr>
        <p:spPr>
          <a:xfrm>
            <a:off x="695400" y="692696"/>
            <a:ext cx="10375900" cy="454596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/>
          <a:p>
            <a:pPr algn="just" eaLnBrk="1" hangingPunct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</a:pPr>
            <a:r>
              <a:rPr lang="en-US" altLang="zh-CN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600" b="1" dirty="0">
                <a:latin typeface="楷体" panose="02010609060101010101" charset="-122"/>
                <a:ea typeface="楷体" panose="02010609060101010101" charset="-122"/>
              </a:rPr>
              <a:t>举起重的东西好像很轻叫“举重若轻”，那么把“为国捐躯”看做“醉卧沙场”就叫——视死如归。这是一份沉甸甸的家国情怀。正是因为将士们有“古来征战几人回”的豪迈气度，才有“醉卧沙场”的潇洒从容。让我们把这份豪迈气度用朗读表现出来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843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430000" y="121539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7714" y="1052736"/>
            <a:ext cx="9937115" cy="35439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3735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《凉州词》名为词，实为曲，多写边塞军旅生活，是以前的人们根据在凉州这一带流行的曲子所填的词。安康以前叫“金州”，如果人们根据这一带流行的曲子所填的词就叫——</a:t>
            </a:r>
            <a:r>
              <a:rPr sz="3735" b="1" dirty="0" err="1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金州词</a:t>
            </a:r>
            <a:r>
              <a:rPr sz="3735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3735" b="1" dirty="0">
              <a:effectLst>
                <a:outerShdw blurRad="50800" dist="50800" dir="5400000" sx="1000" sy="1000" algn="ctr" rotWithShape="0">
                  <a:srgbClr val="000000">
                    <a:alpha val="99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67947" y="475980"/>
            <a:ext cx="10072027" cy="52698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自读提示：</a:t>
            </a:r>
            <a:endParaRPr lang="zh-CN" altLang="en-US" sz="3735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3735" b="1" dirty="0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735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735" b="1" dirty="0">
                <a:latin typeface="楷体" panose="02010609060101010101" charset="-122"/>
                <a:ea typeface="楷体" panose="02010609060101010101" charset="-122"/>
              </a:rPr>
              <a:t>诗人在词中填了哪些内容呢？请同学们打开书，翻到古诗三首，看到其中的《凉州词》。自由地读读这首古诗，注意读准字音，读通诗句。</a:t>
            </a:r>
            <a:endParaRPr lang="zh-CN" altLang="en-US" sz="3735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6"/>
          <p:cNvSpPr txBox="1"/>
          <p:nvPr/>
        </p:nvSpPr>
        <p:spPr>
          <a:xfrm>
            <a:off x="551384" y="1340768"/>
            <a:ext cx="10375900" cy="265366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1000"/>
              </a:spcBef>
              <a:buFont typeface="Wingdings" panose="05000000000000000000" pitchFamily="2" charset="2"/>
            </a:pPr>
            <a:r>
              <a:rPr lang="en-US" altLang="zh-CN" sz="4265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其实出塞是乐府诗歌的旧题，是边塞诗中常见的题目，还有像《塞下曲》《前出塞》等等是边塞诗中很有代表性的题目。</a:t>
            </a:r>
            <a:endParaRPr lang="zh-CN" altLang="en-US" sz="4265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1"/>
          <p:cNvSpPr/>
          <p:nvPr/>
        </p:nvSpPr>
        <p:spPr>
          <a:xfrm>
            <a:off x="1661795" y="1112943"/>
            <a:ext cx="8832851" cy="4135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20000"/>
              </a:lnSpc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凉州词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</a:endParaRPr>
          </a:p>
          <a:p>
            <a:pPr algn="ctr" eaLnBrk="1" hangingPunct="1">
              <a:lnSpc>
                <a:spcPct val="120000"/>
              </a:lnSpc>
              <a:spcBef>
                <a:spcPts val="800"/>
              </a:spcBef>
            </a:pPr>
            <a:r>
              <a:rPr lang="en-US" altLang="zh-CN" sz="3735" b="1" dirty="0">
                <a:latin typeface="楷体" panose="02010609060101010101" charset="-122"/>
                <a:ea typeface="楷体" panose="02010609060101010101" charset="-122"/>
              </a:rPr>
              <a:t>[</a:t>
            </a:r>
            <a:r>
              <a:rPr lang="zh-CN" altLang="en-US" sz="3735" b="1" dirty="0">
                <a:latin typeface="楷体" panose="02010609060101010101" charset="-122"/>
                <a:ea typeface="楷体" panose="02010609060101010101" charset="-122"/>
              </a:rPr>
              <a:t>唐</a:t>
            </a:r>
            <a:r>
              <a:rPr lang="en-US" altLang="zh-CN" sz="3735" b="1" dirty="0">
                <a:latin typeface="楷体" panose="02010609060101010101" charset="-122"/>
                <a:ea typeface="楷体" panose="02010609060101010101" charset="-122"/>
              </a:rPr>
              <a:t>]</a:t>
            </a:r>
            <a:r>
              <a:rPr lang="zh-CN" altLang="en-US" sz="3735" b="1" dirty="0">
                <a:latin typeface="楷体" panose="02010609060101010101" charset="-122"/>
                <a:ea typeface="楷体" panose="02010609060101010101" charset="-122"/>
              </a:rPr>
              <a:t>王 翰</a:t>
            </a:r>
            <a:endParaRPr lang="zh-CN" altLang="en-US" sz="3735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80000"/>
              </a:lnSpc>
            </a:pP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葡萄美酒夜光杯，欲饮琵</a:t>
            </a: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琶</a:t>
            </a: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马上催。</a:t>
            </a:r>
            <a:endParaRPr lang="zh-CN" altLang="en-US" sz="4265" b="1" dirty="0">
              <a:latin typeface="楷体" panose="02010609060101010101" charset="-122"/>
              <a:ea typeface="楷体" panose="02010609060101010101" charset="-122"/>
            </a:endParaRPr>
          </a:p>
          <a:p>
            <a:pPr eaLnBrk="1" hangingPunct="1">
              <a:lnSpc>
                <a:spcPct val="180000"/>
              </a:lnSpc>
            </a:pPr>
            <a:r>
              <a:rPr lang="zh-CN" altLang="en-US" sz="4265" b="1" dirty="0">
                <a:latin typeface="楷体" panose="02010609060101010101" charset="-122"/>
                <a:ea typeface="楷体" panose="02010609060101010101" charset="-122"/>
              </a:rPr>
              <a:t>醉卧沙场君莫笑，古来征战几人回？</a:t>
            </a:r>
            <a:endParaRPr lang="zh-CN" altLang="en-US" sz="4265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87566" y="2708911"/>
            <a:ext cx="980016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735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pí</a:t>
            </a:r>
            <a:endParaRPr lang="en-US" altLang="en-US" sz="3735" b="1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04381" y="3236383"/>
            <a:ext cx="736600" cy="7480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120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琵</a:t>
            </a:r>
            <a:endParaRPr kumimoji="0" lang="zh-CN" altLang="en-US" sz="4265" b="1" i="0" u="none" strike="noStrike" kern="1200" cap="none" spc="120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08571" y="3236807"/>
            <a:ext cx="880110" cy="7480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265" b="1" kern="1200" cap="none" spc="1200" normalizeH="0" baseline="0" noProof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琶</a:t>
            </a:r>
            <a:endParaRPr kumimoji="0" lang="zh-CN" altLang="en-US" sz="100" kern="1200" cap="none" spc="0" normalizeH="0" baseline="0" noProof="1">
              <a:latin typeface="Calibri" panose="020F0502020204030204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51962" y="2708698"/>
            <a:ext cx="982133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735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pá</a:t>
            </a:r>
            <a:endParaRPr lang="en-US" altLang="en-US" sz="3735" b="1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39933" y="620395"/>
            <a:ext cx="999067" cy="748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265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c</a:t>
            </a:r>
            <a:r>
              <a:rPr lang="en-US" altLang="en-US" sz="4265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í</a:t>
            </a:r>
            <a:endParaRPr lang="en-US" altLang="en-US" sz="4265" b="1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39933" y="1234864"/>
            <a:ext cx="947420" cy="82994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800" b="1" kern="1200" cap="none" spc="1200" normalizeH="0" baseline="0" noProof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cs"/>
                <a:sym typeface="+mn-ea"/>
              </a:rPr>
              <a:t>词</a:t>
            </a:r>
            <a:endParaRPr kumimoji="0" lang="en-US" altLang="zh-CN" sz="4800" b="1" kern="1200" cap="none" spc="1200" normalizeH="0" baseline="0" noProof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cs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36617" y="3236596"/>
            <a:ext cx="727710" cy="7480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4265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催</a:t>
            </a:r>
            <a:endParaRPr lang="en-US" altLang="en-US" sz="4265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92896" y="2708911"/>
            <a:ext cx="1356783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3735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cu</a:t>
            </a:r>
            <a:r>
              <a:rPr lang="en-US" altLang="zh-CN" sz="3735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ī</a:t>
            </a:r>
            <a:endParaRPr lang="en-US" altLang="en-US" sz="3735" b="1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31739" y="4364990"/>
            <a:ext cx="727710" cy="7480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4265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醉</a:t>
            </a:r>
            <a:endParaRPr lang="en-US" altLang="en-US" sz="4265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87594" y="3933402"/>
            <a:ext cx="1356783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735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z</a:t>
            </a:r>
            <a:r>
              <a:rPr lang="en-US" altLang="en-US" sz="3735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u</a:t>
            </a:r>
            <a:r>
              <a:rPr lang="en-US" altLang="zh-CN" sz="3735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ì</a:t>
            </a:r>
            <a:endParaRPr lang="en-US" altLang="en-US" sz="3735" b="1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89370" y="1916431"/>
            <a:ext cx="79819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3200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h</a:t>
            </a:r>
            <a:r>
              <a:rPr lang="en-US" altLang="zh-CN" sz="3200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à</a:t>
            </a:r>
            <a:r>
              <a:rPr lang="en-US" altLang="en-US" sz="3200" b="1">
                <a:solidFill>
                  <a:srgbClr val="0000FF"/>
                </a:solidFill>
                <a:latin typeface="宋体" panose="02010600030101010101" pitchFamily="2" charset="-122"/>
                <a:ea typeface="微软雅黑" panose="020B0503020204020204" pitchFamily="34" charset="-122"/>
              </a:rPr>
              <a:t>n</a:t>
            </a:r>
            <a:endParaRPr lang="en-US" altLang="en-US" sz="3200" b="1">
              <a:solidFill>
                <a:srgbClr val="0000FF"/>
              </a:solidFill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00190" y="2209589"/>
            <a:ext cx="659765" cy="6661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735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翰</a:t>
            </a:r>
            <a:endParaRPr lang="zh-CN" altLang="en-US" sz="100">
              <a:solidFill>
                <a:srgbClr val="FF0000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  <p:bldP spid="7" grpId="0"/>
      <p:bldP spid="7" grpId="1"/>
      <p:bldP spid="8" grpId="0"/>
      <p:bldP spid="8" grpId="1"/>
      <p:bldP spid="9" grpId="0"/>
      <p:bldP spid="10" grpId="0"/>
      <p:bldP spid="11" grpId="0"/>
      <p:bldP spid="11" grpId="1"/>
      <p:bldP spid="12" grpId="0"/>
      <p:bldP spid="13" grpId="0"/>
      <p:bldP spid="13" grpId="1"/>
      <p:bldP spid="2" grpId="0"/>
      <p:bldP spid="2" grpId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63525" y="2040255"/>
            <a:ext cx="5984240" cy="16929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735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chemeClr val="accent6"/>
                </a:solidFill>
                <a:latin typeface="楷体" panose="02010609060101010101" charset="-122"/>
                <a:ea typeface="楷体" panose="02010609060101010101" charset="-122"/>
              </a:rPr>
              <a:t>借助注释，说一说这首诗主要写了什么人？什么事？</a:t>
            </a:r>
            <a:endParaRPr lang="zh-CN" altLang="en-US" sz="3200" b="1" dirty="0">
              <a:solidFill>
                <a:schemeClr val="accent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1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6384290" y="620395"/>
            <a:ext cx="4961255" cy="529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矩形 8"/>
          <p:cNvSpPr/>
          <p:nvPr/>
        </p:nvSpPr>
        <p:spPr>
          <a:xfrm>
            <a:off x="551384" y="3958549"/>
            <a:ext cx="4935134" cy="13766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将士们饮酒、将士们奔赴战场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776095" y="1124585"/>
            <a:ext cx="7222490" cy="807085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sz="3200" b="1" dirty="0" err="1">
                <a:latin typeface="楷体" panose="02010609060101010101" charset="-122"/>
                <a:ea typeface="楷体" panose="02010609060101010101" charset="-122"/>
              </a:rPr>
              <a:t>葡萄美酒夜光杯，欲饮琵琶马上催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8" name="组合 9"/>
          <p:cNvGrpSpPr/>
          <p:nvPr/>
        </p:nvGrpSpPr>
        <p:grpSpPr>
          <a:xfrm>
            <a:off x="2711878" y="2564553"/>
            <a:ext cx="5553075" cy="2702560"/>
            <a:chOff x="5790961" y="1590997"/>
            <a:chExt cx="3491942" cy="1568939"/>
          </a:xfrm>
        </p:grpSpPr>
        <p:sp>
          <p:nvSpPr>
            <p:cNvPr id="9" name="云形标注 8"/>
            <p:cNvSpPr/>
            <p:nvPr/>
          </p:nvSpPr>
          <p:spPr>
            <a:xfrm>
              <a:off x="5790961" y="1590997"/>
              <a:ext cx="3491942" cy="1568939"/>
            </a:xfrm>
            <a:prstGeom prst="cloudCallout">
              <a:avLst>
                <a:gd name="adj1" fmla="val 41040"/>
                <a:gd name="adj2" fmla="val -78733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 </a:t>
              </a:r>
              <a:endParaRPr kumimoji="0" lang="zh-CN" altLang="en-US" sz="3735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24585" name="矩形 8"/>
            <p:cNvSpPr/>
            <p:nvPr/>
          </p:nvSpPr>
          <p:spPr>
            <a:xfrm>
              <a:off x="6044921" y="1674764"/>
              <a:ext cx="3103362" cy="11132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10000"/>
                </a:lnSpc>
              </a:pPr>
              <a:r>
                <a:rPr lang="zh-CN" altLang="en-US" sz="44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   </a:t>
              </a:r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读一读，展开想象，你仿佛看到了什么？听到什么？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026160" y="764540"/>
            <a:ext cx="9633585" cy="807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3200" b="1">
                <a:latin typeface="楷体" panose="02010609060101010101" charset="-122"/>
                <a:ea typeface="楷体" panose="02010609060101010101" charset="-122"/>
              </a:rPr>
              <a:t>   </a:t>
            </a:r>
            <a:endParaRPr sz="36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5" name="图片 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96000" y="980440"/>
            <a:ext cx="5149850" cy="3804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9"/>
          <p:cNvSpPr txBox="1"/>
          <p:nvPr/>
        </p:nvSpPr>
        <p:spPr>
          <a:xfrm>
            <a:off x="551815" y="1772920"/>
            <a:ext cx="5409565" cy="30816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30000"/>
              </a:lnSpc>
            </a:pPr>
            <a:r>
              <a:rPr lang="zh-CN" altLang="en-US" sz="3735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夜光杯，</a:t>
            </a:r>
            <a:r>
              <a:rPr lang="zh-CN" altLang="en-US" sz="3735" b="1" dirty="0">
                <a:latin typeface="楷体" panose="02010609060101010101" charset="-122"/>
                <a:ea typeface="楷体" panose="02010609060101010101" charset="-122"/>
              </a:rPr>
              <a:t>相传是周穆王时代，西域胡人用白玉精制而成，因“夜间发光”得名。</a:t>
            </a:r>
            <a:endParaRPr lang="zh-CN" altLang="en-US" sz="3735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VkNGM0ZjA0MTY1NDJiYTUwNDAyNTFjMDQwNWUwZW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1321</Words>
  <Application>WPS 演示</Application>
  <PresentationFormat>自定义</PresentationFormat>
  <Paragraphs>119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Calibri</vt:lpstr>
      <vt:lpstr>微软雅黑</vt:lpstr>
      <vt:lpstr>楷体</vt:lpstr>
      <vt:lpstr>黑体</vt:lpstr>
      <vt:lpstr>仿宋</vt:lpstr>
      <vt:lpstr>Arial Unicode MS</vt:lpstr>
      <vt:lpstr>Times New Roman</vt:lpstr>
      <vt:lpstr>隶书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2022-07-15T14:14:00Z</cp:lastPrinted>
  <dcterms:created xsi:type="dcterms:W3CDTF">2022-07-15T14:14:00Z</dcterms:created>
  <dcterms:modified xsi:type="dcterms:W3CDTF">2023-10-22T07:41:06Z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6883EE8552C0485B9D1B5BF8E1C6DDD1_12</vt:lpwstr>
  </property>
  <property fmtid="{D5CDD505-2E9C-101B-9397-08002B2CF9AE}" pid="3" name="KSOProductBuildVer">
    <vt:lpwstr>2052-12.1.0.15712</vt:lpwstr>
  </property>
</Properties>
</file>