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3.svg" ContentType="image/svg+xml"/>
  <Override PartName="/ppt/media/image1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558" r:id="rId3"/>
    <p:sldId id="1839" r:id="rId5"/>
    <p:sldId id="1840" r:id="rId6"/>
    <p:sldId id="1841" r:id="rId7"/>
    <p:sldId id="1842" r:id="rId8"/>
    <p:sldId id="1844" r:id="rId9"/>
    <p:sldId id="1852" r:id="rId10"/>
    <p:sldId id="1851" r:id="rId11"/>
    <p:sldId id="1846" r:id="rId12"/>
    <p:sldId id="1847" r:id="rId13"/>
    <p:sldId id="1848" r:id="rId14"/>
    <p:sldId id="1849" r:id="rId15"/>
    <p:sldId id="1850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7" autoAdjust="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0FEA4E1-8425-4A55-8C5D-B7D13FFF1A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标"/>
          <p:cNvSpPr>
            <a:spLocks noEditPoints="1"/>
          </p:cNvSpPr>
          <p:nvPr userDrawn="1"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0" name="图标"/>
          <p:cNvSpPr>
            <a:spLocks noEditPoints="1"/>
          </p:cNvSpPr>
          <p:nvPr userDrawn="1"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1" name="图标"/>
          <p:cNvSpPr>
            <a:spLocks noEditPoints="1"/>
          </p:cNvSpPr>
          <p:nvPr userDrawn="1"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3" name="图标"/>
          <p:cNvSpPr/>
          <p:nvPr userDrawn="1"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sp>
        <p:nvSpPr>
          <p:cNvPr id="24" name="图标"/>
          <p:cNvSpPr>
            <a:spLocks noEditPoints="1"/>
          </p:cNvSpPr>
          <p:nvPr userDrawn="1"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5" name="图标"/>
          <p:cNvSpPr>
            <a:spLocks noEditPoints="1"/>
          </p:cNvSpPr>
          <p:nvPr userDrawn="1"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6" name="图标"/>
          <p:cNvSpPr>
            <a:spLocks noEditPoints="1"/>
          </p:cNvSpPr>
          <p:nvPr userDrawn="1"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7" name="图标"/>
          <p:cNvSpPr>
            <a:spLocks noEditPoints="1"/>
          </p:cNvSpPr>
          <p:nvPr userDrawn="1"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39" name="图标"/>
          <p:cNvSpPr/>
          <p:nvPr userDrawn="1"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0" name="图标"/>
          <p:cNvSpPr>
            <a:spLocks noEditPoints="1"/>
          </p:cNvSpPr>
          <p:nvPr userDrawn="1"/>
        </p:nvSpPr>
        <p:spPr bwMode="auto">
          <a:xfrm rot="845092">
            <a:off x="8126265" y="664110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1" name="图标"/>
          <p:cNvSpPr>
            <a:spLocks noEditPoints="1"/>
          </p:cNvSpPr>
          <p:nvPr userDrawn="1"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2" name="图标"/>
          <p:cNvSpPr>
            <a:spLocks noEditPoints="1"/>
          </p:cNvSpPr>
          <p:nvPr userDrawn="1"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3" name="图标"/>
          <p:cNvSpPr>
            <a:spLocks noEditPoints="1"/>
          </p:cNvSpPr>
          <p:nvPr userDrawn="1"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pic>
        <p:nvPicPr>
          <p:cNvPr id="44" name="图片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58470" y="758949"/>
            <a:ext cx="3054584" cy="2115530"/>
          </a:xfrm>
          <a:prstGeom prst="rect">
            <a:avLst/>
          </a:prstGeom>
        </p:spPr>
      </p:pic>
      <p:sp>
        <p:nvSpPr>
          <p:cNvPr id="28" name="文本占位符"/>
          <p:cNvSpPr>
            <a:spLocks noGrp="1"/>
          </p:cNvSpPr>
          <p:nvPr>
            <p:ph type="body" sz="quarter" idx="12" hasCustomPrompt="1"/>
          </p:nvPr>
        </p:nvSpPr>
        <p:spPr>
          <a:xfrm>
            <a:off x="696000" y="4533728"/>
            <a:ext cx="10800000" cy="41819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algn="ctr">
              <a:lnSpc>
                <a:spcPct val="150000"/>
              </a:lnSpc>
              <a:buNone/>
              <a:defRPr sz="1600" spc="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单击此处添加您的文字内容</a:t>
            </a:r>
            <a:endParaRPr lang="zh-CN" altLang="en-US"/>
          </a:p>
        </p:txBody>
      </p:sp>
      <p:sp>
        <p:nvSpPr>
          <p:cNvPr id="29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696000" y="3499759"/>
            <a:ext cx="10800000" cy="86177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lnSpc>
                <a:spcPct val="100000"/>
              </a:lnSpc>
              <a:buNone/>
              <a:defRPr lang="zh-CN" altLang="en-US" sz="5000" b="1" spc="200" baseline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添加标题</a:t>
            </a:r>
            <a:endParaRPr lang="zh-CN" altLang="en-US"/>
          </a:p>
        </p:txBody>
      </p:sp>
      <p:sp>
        <p:nvSpPr>
          <p:cNvPr id="30" name="数字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5016000" y="2032490"/>
            <a:ext cx="2160000" cy="101566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zh-CN" altLang="en-US" sz="6000" b="0" i="0" u="none">
                <a:solidFill>
                  <a:schemeClr val="accent2"/>
                </a:solidFill>
                <a:effectLst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/>
              <a:t>01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1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标"/>
          <p:cNvSpPr/>
          <p:nvPr userDrawn="1"/>
        </p:nvSpPr>
        <p:spPr bwMode="auto">
          <a:xfrm>
            <a:off x="321619" y="169389"/>
            <a:ext cx="812211" cy="1055717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pic>
        <p:nvPicPr>
          <p:cNvPr id="15" name="分割线" descr="C:\Users\ABC\Desktop\GR-010 (2)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7130" y="945008"/>
            <a:ext cx="10080000" cy="26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" descr="C:\Users\ABC\Desktop\GR-010 (2)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11008263" y="669389"/>
            <a:ext cx="1003200" cy="54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标题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1596000" y="360220"/>
            <a:ext cx="9000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2400" b="0" spc="200" baseline="0" smtClean="0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点击添加标题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932 -0.00486 L -4.16667E-07 2.96296E-06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6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（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hdphoto" Target="../media/image5.wdp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sv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svg"/><Relationship Id="rId3" Type="http://schemas.openxmlformats.org/officeDocument/2006/relationships/image" Target="../media/image15.png"/><Relationship Id="rId2" Type="http://schemas.openxmlformats.org/officeDocument/2006/relationships/image" Target="../media/image13.sv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图标"/>
          <p:cNvSpPr>
            <a:spLocks noEditPoints="1"/>
          </p:cNvSpPr>
          <p:nvPr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6" name="图标"/>
          <p:cNvSpPr>
            <a:spLocks noEditPoints="1"/>
          </p:cNvSpPr>
          <p:nvPr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7" name="图标"/>
          <p:cNvSpPr>
            <a:spLocks noEditPoints="1"/>
          </p:cNvSpPr>
          <p:nvPr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53" name="图标"/>
          <p:cNvSpPr/>
          <p:nvPr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1" name="图标"/>
          <p:cNvSpPr>
            <a:spLocks noEditPoints="1"/>
          </p:cNvSpPr>
          <p:nvPr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2" name="图标"/>
          <p:cNvSpPr>
            <a:spLocks noEditPoints="1"/>
          </p:cNvSpPr>
          <p:nvPr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4" name="图标"/>
          <p:cNvSpPr>
            <a:spLocks noEditPoints="1"/>
          </p:cNvSpPr>
          <p:nvPr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5" name="图标"/>
          <p:cNvSpPr>
            <a:spLocks noEditPoints="1"/>
          </p:cNvSpPr>
          <p:nvPr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6" name="图标"/>
          <p:cNvSpPr/>
          <p:nvPr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7" name="图标"/>
          <p:cNvSpPr>
            <a:spLocks noEditPoints="1"/>
          </p:cNvSpPr>
          <p:nvPr/>
        </p:nvSpPr>
        <p:spPr bwMode="auto">
          <a:xfrm rot="845092">
            <a:off x="6112332" y="726441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9" name="图标"/>
          <p:cNvSpPr>
            <a:spLocks noEditPoints="1"/>
          </p:cNvSpPr>
          <p:nvPr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0" name="图标"/>
          <p:cNvSpPr>
            <a:spLocks noEditPoints="1"/>
          </p:cNvSpPr>
          <p:nvPr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1" name="图标"/>
          <p:cNvSpPr>
            <a:spLocks noEditPoints="1"/>
          </p:cNvSpPr>
          <p:nvPr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13" name="图片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52" name="标题"/>
          <p:cNvSpPr txBox="1"/>
          <p:nvPr/>
        </p:nvSpPr>
        <p:spPr>
          <a:xfrm>
            <a:off x="0" y="2636790"/>
            <a:ext cx="12192000" cy="938719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r>
              <a:rPr lang="en-US" sz="5500" spc="400" dirty="0" smtClean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24</a:t>
            </a:r>
            <a:r>
              <a:rPr lang="zh-CN" altLang="en-US" sz="5500" spc="400" dirty="0" smtClean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延</a:t>
            </a:r>
            <a:r>
              <a:rPr lang="zh-CN" altLang="en-US" sz="55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安，我把你追寻</a:t>
            </a:r>
            <a:endParaRPr lang="zh-CN" altLang="en-US" sz="5500" spc="400" dirty="0">
              <a:solidFill>
                <a:schemeClr val="accent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253" grpId="0" animBg="1"/>
      <p:bldP spid="21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66825" y="288925"/>
            <a:ext cx="10056495" cy="310769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2.</a:t>
            </a:r>
            <a:endParaRPr lang="en-US" altLang="zh-CN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a.“我们毫不犹豫丢掉了老牛破车，却不能丢宝塔山顶天立地的脊梁。”这两句的意思是什么？把诗中表达同样意思的诗句找出来。说说作者运用了什么方法来写的？作者忘不了、丢不掉的是什么？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b.我们已住进了“高楼大厦”，进入了电子时代，为什么还不能丢掉延安精神？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2585" y="3666490"/>
            <a:ext cx="931672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a.“老牛破车”代表过去落后的生产条件，效率很低，速度很慢。“宝塔山顶天立地的脊梁”代表伟大的延安精神。“毫不犹豫”是非常坚决的意思。“毫不犹豫丢掉了”与“不能丢”形成鲜明的对比。这两句诗的意思是：我们非常坚决地丢掉了贫穷和落后，却不能丢掉延安精神。诗中表达同样意思的诗句有：“我们永远告别了破旧的茅屋，却忘不了延安窑洞温热的土炕。”作者运用了对比、比喻等方法描写现代化建设的飞速发展。作者忘不了、丢不掉的是艰苦奋斗的伟大民族精神。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0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b.我们每取得的一点成绩，都是延安精神发扬光大的结果，我们的国家还需要再发展，就必须发扬延安精神，艰苦奋斗，全心全意地为人民服务。</a:t>
            </a:r>
            <a:endParaRPr lang="zh-CN" altLang="en-US" sz="20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7070" y="633730"/>
            <a:ext cx="9042400" cy="175323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3.</a:t>
            </a:r>
            <a:endParaRPr lang="en-US" altLang="zh-CN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a.如果失去了延安精神会怎么样？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b.为什么要追寻延安精神？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6270" y="2774315"/>
            <a:ext cx="922591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a.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如果我们丧失了延安精神，就会变成没有灵魂的人，也就是活死人。这样的人当然不可能向美好的未来展翅飞翔。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3200" dirty="0" err="1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b.因为追寻延安精神就是追寻信念、温暖、光明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。</a:t>
            </a:r>
            <a:endParaRPr lang="en-US" altLang="zh-CN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760095" y="603250"/>
            <a:ext cx="10944225" cy="5112385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者追寻延安，追寻的是延安精神。延安精神是全心全意为人民服务的精神，是为崇高理想献身的精神，是革命队伍中互相关心、互相爱护的精神，是自力更生、艰苦奋斗的精神。艰苦奋斗是我们的传家宝。即使我们经济发达了，生活富裕了，也还要提倡艰苦奋斗。因为无论什么时候，人们总要征服自然，改造自然。为了把社会推向前进，总要开辟新领域，探索新事物，这就必须发扬艰苦奋斗的创业精神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8770" y="2246630"/>
            <a:ext cx="7004050" cy="34150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文章一共分为三个部分，第一部分是1-2小节，写对延安精神的追寻。第二部分是3-4小节，写现实现代化需要延安精神。第三部分是5-6小节，写追寻延安精神的重要性。</a:t>
            </a:r>
            <a:endParaRPr lang="zh-CN" altLang="en-US" sz="36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9100" y="42545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段落划分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5690" y="4076065"/>
            <a:ext cx="10181590" cy="25533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延安古称肤施、延州，是中华民族重要的发祥地，人文始祖黄帝曾居住在这一带，是天下第一陵——中华民族始祖黄帝的陵寝：黄帝陵所在地，是民族圣地、中国革命圣地，国务院首批公布的国家历史文化名城。民国二十四年（1935年）10月，中共中央和中央红军顺利到达吴起镇，延安成为中国革命的落脚点和出发点，是全国革命根据地城市中旧址保存规模最大、数量最多、布局最为完整的城市。党中央和毛主席等老一辈革命家在这里生活战斗了十三个春秋，领导了抗日战争和解放战争，培育了延安精神，是全国爱国主义、革命传统和延安精神三大教育基地。延安是“双拥运动”发祥地，中国优秀旅游城市，有着“中国革命博物馆城”的美誉。境内有各类文物遗址点8545处，其中革命遗址445处。</a:t>
            </a:r>
            <a:endParaRPr lang="zh-CN" altLang="en-US" sz="2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436973" y="594153"/>
            <a:ext cx="4520565" cy="30486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5690" y="600916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认识延安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160" y="616585"/>
            <a:ext cx="5859780" cy="40182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110" y="616585"/>
            <a:ext cx="4859655" cy="27381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110" y="3776980"/>
            <a:ext cx="4860290" cy="2651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21460" y="4668520"/>
            <a:ext cx="478155" cy="675005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1395730" y="501015"/>
            <a:ext cx="9500235" cy="3595370"/>
          </a:xfrm>
          <a:prstGeom prst="wedgeRoundRectCallout">
            <a:avLst>
              <a:gd name="adj1" fmla="val -42600"/>
              <a:gd name="adj2" fmla="val 70611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延安是中国革命的摇篮，它记载了中国革命的历史，是一本真实的教科书。它凝聚了共产党人的精神，谱写了中国革命闪光的篇章。回忆那峥嵘岁月，我们忘不了延安，忘不了那激励我们的延安精神。今天，我们就来学习这首诗歌，请同学们跟随老师的步伐，走进延安，去感知那如火的战斗岁月。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27245" y="242570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想一想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814830" y="2740025"/>
            <a:ext cx="710565" cy="710565"/>
          </a:xfrm>
          <a:prstGeom prst="rect">
            <a:avLst/>
          </a:prstGeom>
        </p:spPr>
      </p:pic>
      <p:sp>
        <p:nvSpPr>
          <p:cNvPr id="4" name="椭圆形标注 3"/>
          <p:cNvSpPr/>
          <p:nvPr/>
        </p:nvSpPr>
        <p:spPr>
          <a:xfrm>
            <a:off x="2372360" y="1273175"/>
            <a:ext cx="7880985" cy="1480820"/>
          </a:xfrm>
          <a:prstGeom prst="wedgeEllipseCallout">
            <a:avLst>
              <a:gd name="adj1" fmla="val -50564"/>
              <a:gd name="adj2" fmla="val 7624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当时延安的生活很艰苦，为什么会有那么大的吸引力呢？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 descr="32313536343234353b32313536343233343bd0a1c5aebaa2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53345" y="4584700"/>
            <a:ext cx="568960" cy="568960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3001645" y="3270885"/>
            <a:ext cx="7099935" cy="1531620"/>
          </a:xfrm>
          <a:prstGeom prst="wedgeEllipseCallout">
            <a:avLst>
              <a:gd name="adj1" fmla="val 52021"/>
              <a:gd name="adj2" fmla="val 45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因为延安集中体现了中国人民的革命精神。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354330" y="4417695"/>
            <a:ext cx="8398510" cy="902970"/>
          </a:xfrm>
          <a:prstGeom prst="wedgeEllipseCallout">
            <a:avLst>
              <a:gd name="adj1" fmla="val -28920"/>
              <a:gd name="adj2" fmla="val -13966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诗人为什么要追寻延安？追寻什么？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19455" y="5370830"/>
            <a:ext cx="9737090" cy="1430020"/>
          </a:xfrm>
          <a:prstGeom prst="wedgeEllipseCallout">
            <a:avLst>
              <a:gd name="adj1" fmla="val 50515"/>
              <a:gd name="adj2" fmla="val -7153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诗人追寻延安实际上是追寻延安精神，追寻“信念、温暖、光明”。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68140" y="26289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作者介绍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2513330" y="1600835"/>
            <a:ext cx="3018155" cy="388048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912485" y="1587500"/>
            <a:ext cx="5502275" cy="4892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祁念曾 (</a:t>
            </a:r>
            <a:r>
              <a:rPr lang="zh-CN" altLang="en-US" sz="2400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1946.12.~?)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曾任《红旗》杂志社记者，陕西某高校中文系副教授，《惠州晚报》总编辑，现任深圳商报社新闻研究室主任、高级编辑、中国作家协会会员。在学生时代，曾以《大学生进行曲》、《校园的路》等诗歌作品传诵一时。近年来，出版诗集《人生之恋》、《春天的歌》、《站立的河流》，散文集《红烛之歌》、《艺术家的脚步》，长篇报告文学《千秋业》，论文集《新时期文学》、《新闻探索与实践》等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5020" y="798195"/>
            <a:ext cx="5259705" cy="52622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像翩翩归来的燕子，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在追寻昔日的春光；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像茁壮成长的小树，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在追寻雨露和太阳。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追寻你，延河叮咚的流水，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追寻你，枣园梨花的清香。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追寻你，南泥湾开荒的镢头，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追寻你，杨家岭讲话的会场。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一排排高楼大厦像雨后春笋，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一件件家用电器满目琳琅；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我们永远告别了破旧的茅屋，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却忘不了延安窑洞温热的土炕。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54725" y="798195"/>
            <a:ext cx="5817870" cy="52622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航天飞机探索宇宙的奥秘，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电子计算机奏出美妙的交响；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我们毫不犹豫丢掉了老牛破车，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却不能丢掉宝塔山顶天立地的脊梁。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延安，你的精神灿烂辉煌！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如果一旦失去了你啊，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那就仿佛没有了灵魂，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怎能向美好的未来展翅飞翔？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啊！延安，我把你追寻，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追寻信念，追寻金色的理想；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追寻温暖，追寻明媚的春光；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8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追寻光明，追寻火红的太阳！</a:t>
            </a:r>
            <a:endParaRPr lang="zh-CN" altLang="en-US" sz="28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0915" y="1242695"/>
            <a:ext cx="8100060" cy="52622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第①节中的韵脚是“光、阳”；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第②节韵脚是“香、场”；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第③节韵脚是“琅、炕”；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第④节韵脚是“响、梁”；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第⑤节韵脚是“煌、翔”；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最后一小节韵脚是“想、阳”。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全诗除第⑤节外，其余都是隔行押韵，结构相似的句子排列在一起，整齐和谐，读起来朗朗上口。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27245" y="43815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读一读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48785" y="100965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深入感悟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13000" y="1713200"/>
            <a:ext cx="8059420" cy="95313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1.学习第一小节：运用了什么方法？体现了作者什么心情？你能读出这种心情吗？</a:t>
            </a:r>
            <a:endParaRPr lang="zh-CN" altLang="en-US" sz="28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6245" y="3423285"/>
            <a:ext cx="64014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用比喻的手法写出了作者对延安精神的追寻。作者追寻延安精神，就像燕子追寻昔日的春光，小树追寻雨露和太阳。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808,&quot;width&quot;:4164}"/>
</p:tagLst>
</file>

<file path=ppt/tags/tag2.xml><?xml version="1.0" encoding="utf-8"?>
<p:tagLst xmlns:p="http://schemas.openxmlformats.org/presentationml/2006/main">
  <p:tag name="KSO_WM_UNIT_PLACING_PICTURE_USER_VIEWPORT" val="{&quot;height&quot;:5184,&quot;width&quot;:4032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iwiaGRpZCI6IjI2NmY4N2JhMWY2OTA0MzEyNGJlMTgzODViMTBmYzE5IiwidXNlckNvdW50Ijo2fQ=="/>
  <p:tag name="commondata" val="eyJjb3VudCI6Ni4wLCJoZGlkIjoiN2YzNjBkOTgyNWQ1YTMxYzM3MzMwNWFiODNmOWIzYWMiLCJ1c2VyQ291bnQiOjYuMH0="/>
</p:tagLst>
</file>

<file path=ppt/theme/theme1.xml><?xml version="1.0" encoding="utf-8"?>
<a:theme xmlns:a="http://schemas.openxmlformats.org/drawingml/2006/main" name="第一PPT模板网-WWW.1PPT.COM">
  <a:themeElements>
    <a:clrScheme name="（主题：黑板风）白+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C6E6A3"/>
      </a:accent2>
      <a:accent3>
        <a:srgbClr val="FFFFFF"/>
      </a:accent3>
      <a:accent4>
        <a:srgbClr val="FFFFFF"/>
      </a:accent4>
      <a:accent5>
        <a:srgbClr val="003A00"/>
      </a:accent5>
      <a:accent6>
        <a:srgbClr val="003A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2032</Words>
  <Application>WPS 演示</Application>
  <PresentationFormat>自定义</PresentationFormat>
  <Paragraphs>92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黑体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《延安，我把你追寻》PPT免费课件下载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2022-10-01T22:01:00Z</cp:lastPrinted>
  <dcterms:created xsi:type="dcterms:W3CDTF">2022-10-01T22:01:00Z</dcterms:created>
  <dcterms:modified xsi:type="dcterms:W3CDTF">2023-10-22T07:47:16Z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AA856A8028D745BFA89627566564BA83_12</vt:lpwstr>
  </property>
  <property fmtid="{D5CDD505-2E9C-101B-9397-08002B2CF9AE}" pid="3" name="KSOProductBuildVer">
    <vt:lpwstr>2052-12.1.0.15712</vt:lpwstr>
  </property>
</Properties>
</file>