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8" r:id="rId3"/>
    <p:sldId id="396" r:id="rId5"/>
    <p:sldId id="380" r:id="rId6"/>
    <p:sldId id="259" r:id="rId7"/>
    <p:sldId id="395" r:id="rId8"/>
    <p:sldId id="394" r:id="rId9"/>
    <p:sldId id="387" r:id="rId10"/>
    <p:sldId id="385" r:id="rId11"/>
    <p:sldId id="383" r:id="rId12"/>
    <p:sldId id="384" r:id="rId13"/>
    <p:sldId id="382" r:id="rId14"/>
    <p:sldId id="389" r:id="rId15"/>
    <p:sldId id="381" r:id="rId16"/>
    <p:sldId id="392" r:id="rId17"/>
    <p:sldId id="410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1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25" autoAdjust="0"/>
    <p:restoredTop sz="96318" autoAdjust="0"/>
  </p:normalViewPr>
  <p:slideViewPr>
    <p:cSldViewPr snapToGrid="0">
      <p:cViewPr>
        <p:scale>
          <a:sx n="90" d="100"/>
          <a:sy n="90" d="100"/>
        </p:scale>
        <p:origin x="-1146" y="-516"/>
      </p:cViewPr>
      <p:guideLst>
        <p:guide orient="horz" pos="2191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7EA19-E659-41D8-A27D-32A55E61679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1FA573-E2C9-4BE2-B603-0A869E2978A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1FA573-E2C9-4BE2-B603-0A869E2978A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8414128" y="399272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D53CB10-DCB7-489F-A692-65910054D75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>
    <p:comb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file:///D:\qq&#25991;&#20214;\712321467\Image\C2C\Image2\%7b75232B38-A165-1FB7-499C-2E1C792CACB5%7d.png" TargetMode="External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18D63-59F0-4224-9A5F-F3D0BD2B151F}" type="datetimeFigureOut">
              <a:rPr lang="zh-CN" altLang="en-US" smtClean="0"/>
            </a:fld>
            <a:endParaRPr lang="zh-CN" altLang="en-US"/>
          </a:p>
        </p:txBody>
      </p:sp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15" r:link="rId1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 spd="slow" advClick="0">
    <p:comb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3" Type="http://schemas.openxmlformats.org/officeDocument/2006/relationships/notesSlide" Target="../notesSlides/notesSlide1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5.png"/><Relationship Id="rId2" Type="http://schemas.openxmlformats.org/officeDocument/2006/relationships/tags" Target="../tags/tag1.xml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pic>
        <p:nvPicPr>
          <p:cNvPr id="147" name="图片 14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75171" y="2699657"/>
            <a:ext cx="16059807" cy="4158343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9350" y="6039751"/>
            <a:ext cx="448057" cy="414529"/>
          </a:xfrm>
          <a:prstGeom prst="rect">
            <a:avLst/>
          </a:prstGeom>
        </p:spPr>
      </p:pic>
      <p:pic>
        <p:nvPicPr>
          <p:cNvPr id="108" name="图片 10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62176" y="4951979"/>
            <a:ext cx="402337" cy="350521"/>
          </a:xfrm>
          <a:prstGeom prst="rect">
            <a:avLst/>
          </a:prstGeom>
        </p:spPr>
      </p:pic>
      <p:pic>
        <p:nvPicPr>
          <p:cNvPr id="112" name="图片 11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15542" y="5204777"/>
            <a:ext cx="613281" cy="686080"/>
          </a:xfrm>
          <a:prstGeom prst="rect">
            <a:avLst/>
          </a:pr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26706" y="5171436"/>
            <a:ext cx="1353315" cy="1328931"/>
          </a:xfrm>
          <a:prstGeom prst="rect">
            <a:avLst/>
          </a:prstGeom>
        </p:spPr>
      </p:pic>
      <p:pic>
        <p:nvPicPr>
          <p:cNvPr id="128" name="图片 12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005318" y="5758817"/>
            <a:ext cx="835154" cy="664465"/>
          </a:xfrm>
          <a:prstGeom prst="rect">
            <a:avLst/>
          </a:prstGeom>
        </p:spPr>
      </p:pic>
      <p:pic>
        <p:nvPicPr>
          <p:cNvPr id="130" name="图片 129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435672" y="4465545"/>
            <a:ext cx="901885" cy="937864"/>
          </a:xfrm>
          <a:prstGeom prst="rect">
            <a:avLst/>
          </a:prstGeom>
        </p:spPr>
      </p:pic>
      <p:pic>
        <p:nvPicPr>
          <p:cNvPr id="136" name="图片 135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712704" y="5448913"/>
            <a:ext cx="569977" cy="505969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715868" y="656541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第七单元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712704" y="1855794"/>
            <a:ext cx="6984776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写</a:t>
            </a:r>
            <a:r>
              <a:rPr lang="en-US" altLang="zh-CN" sz="9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9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endParaRPr lang="zh-CN" altLang="en-US" sz="9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0" cstate="email"/>
          <a:srcRect l="18284" t="7477" r="20486" b="49172"/>
          <a:stretch>
            <a:fillRect/>
          </a:stretch>
        </p:blipFill>
        <p:spPr>
          <a:xfrm>
            <a:off x="1226706" y="1121448"/>
            <a:ext cx="2845735" cy="294506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8918270" y="3867686"/>
            <a:ext cx="2536823" cy="25865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3417" y="493104"/>
            <a:ext cx="19339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745" y="1296243"/>
            <a:ext cx="5228798" cy="4246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/>
              <a:t>   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说到上海今年之热，真是利害，晴而无雨，已有半月以上，每日虽房内也总有九十一二至九十五六度，半夜以后，亦不过八十七八度，大人睡不着，邻近的小孩，也整夜的叫。但海婴却好的，夜里虽然多醒一两次，而胃口仍开，活泼亦不减，白天仍然满身流汗的忙着玩耍。现于他的饮食衣服，皆加意小心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请释念为要。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选自鲁迅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鲁迅家书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3417" y="1207827"/>
            <a:ext cx="5502583" cy="4353930"/>
          </a:xfrm>
          <a:prstGeom prst="rect">
            <a:avLst/>
          </a:prstGeom>
          <a:noFill/>
          <a:ln w="28575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816090" y="1725930"/>
            <a:ext cx="4554220" cy="147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例文选自鲁迅寄给母亲的家书，请同学们仔细阅读，看看鲁迅先生这封书信的主要内容是什么？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16725" y="3419475"/>
            <a:ext cx="4553585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鲁迅先生在书信中向母亲汇报一家三口在上海的生活情况，其中重点告知了母亲孩子的情况，这也是母亲最为关心的内容。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45860" y="493395"/>
            <a:ext cx="1373505" cy="1771015"/>
          </a:xfrm>
          <a:prstGeom prst="rect">
            <a:avLst/>
          </a:prstGeom>
        </p:spPr>
      </p:pic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6428" y="53081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（三）注意书信的祝福语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6815" y="1186180"/>
            <a:ext cx="10051415" cy="2168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正文写完后，要写上表达敬意、祝愿或勉励的话，也就是祝福语作为书信的结尾。祝福语的内容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根据对象而定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，给不同辈分、不同关系的人写信，祝福语也是不同的。</a:t>
            </a:r>
            <a:endParaRPr lang="zh-CN" altLang="en-US" sz="3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1786348" y="3726673"/>
            <a:ext cx="1869744" cy="5049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给长辈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4551888" y="3726673"/>
            <a:ext cx="5471332" cy="5049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“敬祝健康”“祝您工作顺利”</a:t>
            </a:r>
            <a:r>
              <a:rPr lang="en-US" altLang="zh-CN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1786348" y="4704763"/>
            <a:ext cx="1869744" cy="5049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给同辈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4551888" y="4704763"/>
            <a:ext cx="6071834" cy="5049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“祝你学习进步”“祝你天天开心”</a:t>
            </a:r>
            <a:r>
              <a:rPr lang="en-US" altLang="zh-CN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3417" y="493104"/>
            <a:ext cx="19339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例文赏析：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74968" y="1229495"/>
            <a:ext cx="6586750" cy="4682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妈妈以前不知道人会抬头这事也会让人喜悦，手有五个手指头这事也会让人振奋，一个人嘴里吐出一个“哦”字也值得奔走相告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但是你牵着妈妈的手，引领妈妈穿过存在的虚空，重新发现生命的奇迹。现在，妈妈在这个奇迹的万丈光芒中呆若木鸡，妈妈唯愿你能对她始终保持耐心，无论阴晴圆缺，无论世事变迁，都不松开那只牵引她的手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3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小布谷，愿你慢慢长大。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3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    愿你有好运气，如果没有，愿你在不幸中学会慈悲。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28955" fontAlgn="auto">
              <a:lnSpc>
                <a:spcPts val="3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愿你被很多人爱，如果没有，愿你在寂寞中学会宽容。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lnSpc>
                <a:spcPts val="30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愿你一生一世每天都可以睡到自然醒。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ts val="28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选自刘瑜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愿你慢慢长大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3725" y="1229360"/>
            <a:ext cx="6748780" cy="4682490"/>
          </a:xfrm>
          <a:prstGeom prst="rect">
            <a:avLst/>
          </a:prstGeom>
          <a:noFill/>
          <a:ln w="28575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497431" y="1139960"/>
            <a:ext cx="4013886" cy="10147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仔细阅读选文，想一想文段中祝福语的特点是什么？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497348" y="2322179"/>
            <a:ext cx="3942214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这是一封母亲写给女儿的信，因此信的结尾表达的是母亲对女儿健康快乐成长的祝愿，从中我们能感受到的是母亲对女儿无微不至的关爱和深情。</a:t>
            </a:r>
            <a:endParaRPr lang="zh-CN" altLang="en-US" sz="2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618980" y="4143375"/>
            <a:ext cx="2573020" cy="2573020"/>
          </a:xfrm>
          <a:prstGeom prst="rect">
            <a:avLst/>
          </a:prstGeom>
        </p:spPr>
      </p:pic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831" y="468419"/>
            <a:ext cx="87260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（四）运用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五感法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，把书信内容写精彩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72820" y="1370330"/>
            <a:ext cx="5972175" cy="4015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45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   1.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在天快亮的时候，窗外刮着卷地的西风，从梦中醒来看见了淡白的月光照着半段窗帘；这里“消息”两个字，可以当做“事情”讲，就是说，把十年来的往事，一下子都回忆起来了！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ts val="45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</a:rPr>
              <a:t>    2.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</a:rPr>
              <a:t>虽然也有满窗的明月，而窗外吹拂的却是和煦的东风。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选自冰心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再寄小读者</a:t>
            </a:r>
            <a:r>
              <a:rPr lang="en-US" altLang="zh-CN" sz="2000">
                <a:latin typeface="楷体" panose="02010609060101010101" pitchFamily="49" charset="-122"/>
                <a:ea typeface="楷体" panose="02010609060101010101" pitchFamily="49" charset="-122"/>
              </a:rPr>
              <a:t>》)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5190" y="1315085"/>
            <a:ext cx="6280785" cy="4070350"/>
          </a:xfrm>
          <a:prstGeom prst="rect">
            <a:avLst/>
          </a:prstGeom>
          <a:noFill/>
          <a:ln w="28575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707630" y="1315085"/>
            <a:ext cx="3945890" cy="9118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200"/>
              </a:lnSpc>
            </a:pP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仔细阅读文本，你能从中找到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五感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200" b="1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中的哪几感呢？</a:t>
            </a:r>
            <a:endParaRPr lang="zh-CN" altLang="en-US" sz="2200" b="1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67205" y="1979295"/>
            <a:ext cx="4975225" cy="571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23950" y="2578735"/>
            <a:ext cx="4385310" cy="9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547951" y="2226914"/>
            <a:ext cx="90075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678305" y="4264660"/>
            <a:ext cx="5133340" cy="1206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72820" y="4816475"/>
            <a:ext cx="1169035" cy="254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9834461" y="2226836"/>
            <a:ext cx="90075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触觉</a:t>
            </a:r>
            <a:endParaRPr lang="zh-CN" altLang="en-US" sz="28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9680" y="3637280"/>
            <a:ext cx="221805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8152130" y="2874645"/>
            <a:ext cx="350139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000"/>
              </a:lnSpc>
            </a:pPr>
            <a:r>
              <a:rPr lang="en-US" altLang="zh-CN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回忆事件的过程中</a:t>
            </a:r>
            <a:r>
              <a:rPr lang="zh-CN" altLang="en-US" sz="2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，尝试运用“五感法”，调动身体的各种感官，回忆当时眼睛看到的、耳朵听到的、鼻子闻到的、身体感触到的，把这些内容写到信里，书信的内容会变得更加精彩。</a:t>
            </a:r>
            <a:endParaRPr lang="zh-CN" altLang="en-US" sz="2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3" grpId="0"/>
      <p:bldP spid="18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4598" y="669652"/>
            <a:ext cx="7290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四、真题练一练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92810" y="1570355"/>
            <a:ext cx="10631805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本学期你一定经历了许多事，有难忘的、快乐的、新鲜的，也有伤心的、后悔的</a:t>
            </a: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请你以书信的形式告诉曾经给你们讲过故事的长胡子爷爷，向他诉说你的喜怒哀乐。写信时要注意把想说的事表达清楚，语句要通顺，书写工整，标点正确，同时注意书信格式。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(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福建省福州市福清区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2021—2022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学年第一学期四年级期末测试题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22325" y="628459"/>
            <a:ext cx="87260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五、修改评价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096010" y="2387600"/>
          <a:ext cx="10204450" cy="3549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64915"/>
                <a:gridCol w="2249805"/>
                <a:gridCol w="2029460"/>
                <a:gridCol w="2160270"/>
              </a:tblGrid>
              <a:tr h="1005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3200" kern="100">
                          <a:solidFill>
                            <a:schemeClr val="tx1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评价标准</a:t>
                      </a:r>
                      <a:endParaRPr lang="zh-CN" altLang="zh-CN" sz="3200" kern="100">
                        <a:solidFill>
                          <a:schemeClr val="tx1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6600" kern="100">
                        <a:solidFill>
                          <a:srgbClr val="FFC000"/>
                        </a:solidFill>
                        <a:effectLst/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10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书信格式</a:t>
                      </a: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  <a:sym typeface="+mn-ea"/>
                        </a:rPr>
                        <a:t>正确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53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>
                          <a:solidFill>
                            <a:schemeClr val="tx1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内容清楚，语言生动，标点正确</a:t>
                      </a:r>
                      <a:endParaRPr lang="en-US" altLang="zh-CN" sz="2000">
                        <a:solidFill>
                          <a:schemeClr val="tx1"/>
                        </a:solidFill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2928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事例典型，详略安排得当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zh-CN" sz="2000" kern="100">
                          <a:solidFill>
                            <a:schemeClr val="tx1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表达出真情实感</a:t>
                      </a:r>
                      <a:endParaRPr lang="zh-CN" altLang="zh-CN" sz="2000" kern="100">
                        <a:solidFill>
                          <a:schemeClr val="tx1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50" kern="10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1032510" y="1305560"/>
            <a:ext cx="10332085" cy="988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09600" fontAlgn="auto">
              <a:lnSpc>
                <a:spcPts val="35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习作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完成</a:t>
            </a: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后，请同学们自行修改习作，与同学交流分享，并按照评价标准互相给对方评价。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0070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2348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34960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29195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0343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114915" y="2671445"/>
            <a:ext cx="6400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>
                <a:latin typeface="微软雅黑" panose="020B0503020204020204" pitchFamily="34" charset="-122"/>
                <a:ea typeface="微软雅黑" panose="020B0503020204020204" pitchFamily="34" charset="-122"/>
              </a:rPr>
              <a:t>✮</a:t>
            </a:r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845800" y="114427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 spd="slow" advClick="0">
    <p:comb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46245" y="671195"/>
            <a:ext cx="3314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习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</a:t>
            </a:r>
            <a:r>
              <a:rPr lang="en-US" altLang="zh-CN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求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895" y="1763395"/>
            <a:ext cx="10266680" cy="35998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掌握书信格式。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能掌握书信的书写规则，用正确</a:t>
            </a: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的格式写一封信。</a:t>
            </a:r>
            <a:endParaRPr lang="zh-CN" altLang="en-US" sz="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endParaRPr lang="en-US" altLang="zh-CN" sz="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en-US" altLang="zh-CN" sz="32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写清书信内容</a:t>
            </a:r>
            <a:r>
              <a:rPr lang="en-US" altLang="zh-CN" sz="32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能够把书信的内容写清楚，抒发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真情实感。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68496" y="1276063"/>
            <a:ext cx="2133669" cy="215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70564" y="1276063"/>
            <a:ext cx="2129120" cy="219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11344" y="1269596"/>
            <a:ext cx="2254225" cy="21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418618" y="1269597"/>
            <a:ext cx="2008467" cy="2152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1106039" y="4395442"/>
            <a:ext cx="751991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</a:rPr>
              <a:t>这四幅画的共同点是什么？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45714" y="3575713"/>
            <a:ext cx="1424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马拉松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22859" y="3575713"/>
            <a:ext cx="1424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飞鸽传书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934465" y="3575713"/>
            <a:ext cx="1424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书信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516167" y="3575713"/>
            <a:ext cx="1424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chemeClr val="tx1">
                    <a:lumMod val="85000"/>
                    <a:lumOff val="15000"/>
                  </a:schemeClr>
                </a:solidFill>
              </a:rPr>
              <a:t>智能手机</a:t>
            </a:r>
            <a:endParaRPr lang="zh-CN" altLang="en-US" sz="2400" b="1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4260" y="5029835"/>
            <a:ext cx="839343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dirty="0">
                <a:solidFill>
                  <a:schemeClr val="tx1">
                    <a:lumMod val="85000"/>
                    <a:lumOff val="1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它们都和我们人类传递信息的方式有关。</a:t>
            </a:r>
            <a:endParaRPr lang="zh-CN" altLang="en-US" sz="3000" dirty="0">
              <a:solidFill>
                <a:schemeClr val="tx1">
                  <a:lumMod val="85000"/>
                  <a:lumOff val="1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02215" y="2712679"/>
            <a:ext cx="16059807" cy="41583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9561" y="553360"/>
            <a:ext cx="2549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一、选素材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3150" y="1136015"/>
            <a:ext cx="9476105" cy="4987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61523" y="2699657"/>
            <a:ext cx="16059807" cy="41583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1630" y="588285"/>
            <a:ext cx="2481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二、理思路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930275" y="1172845"/>
            <a:ext cx="10332720" cy="5111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2F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9056" y="388257"/>
            <a:ext cx="11314793" cy="6081486"/>
          </a:xfrm>
          <a:prstGeom prst="rect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1397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88257"/>
            <a:ext cx="12192000" cy="25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59165" y="2667262"/>
            <a:ext cx="16059807" cy="415834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1631" y="553360"/>
            <a:ext cx="246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三、学技巧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930" y="1264285"/>
            <a:ext cx="10518775" cy="4330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0393" y="58288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（一）掌握书信固定格式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5350" y="1167451"/>
            <a:ext cx="10401299" cy="21685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书信作为一种应用文体，有着固定的格式，由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称呼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问候语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正文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祝福语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署名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</a:t>
            </a:r>
            <a:r>
              <a:rPr lang="zh-CN" altLang="en-US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日期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组成。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书信格式儿歌：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44936" y="3228643"/>
            <a:ext cx="6097136" cy="239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ts val="45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称呼顶格打冒号，先向亲友问个好。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ts val="45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正文每段空两格，一件一件不乱套。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ts val="45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事情谈完写祝福，健康快乐常说道。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ts val="45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署名日期别漏掉，工整写在右下角。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3725" y="567690"/>
            <a:ext cx="2720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书信格式示例：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1964" y="1630938"/>
            <a:ext cx="10612841" cy="3950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ts val="35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尊敬的（敬爱的）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××× :(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顶格书写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ts val="35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您好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如果是同辈，就用“你好”﹔空两格书写，独立成段。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ts val="35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正文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:×××××××××××××××××××××××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×××××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××××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。（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正文是信件的主体部分，按照平时的作文格式来写。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ts val="35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此致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ts val="35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敬礼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祝福语：祝身体健康，祝学业有成，等等。如果祝福语分两行书写，第一行须空两格，第二行则须顶格书写。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)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ts val="2800"/>
              </a:lnSpc>
            </a:pP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落款：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×××</a:t>
            </a:r>
            <a:endParaRPr lang="en-US" altLang="zh-CN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ts val="2800"/>
              </a:lnSpc>
            </a:pP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××××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年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月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××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日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08660" y="1449705"/>
            <a:ext cx="10831195" cy="4131945"/>
          </a:xfrm>
          <a:prstGeom prst="rect">
            <a:avLst/>
          </a:prstGeom>
          <a:noFill/>
          <a:ln w="28575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758" y="513032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（二）写好书信主要内容</a:t>
            </a:r>
            <a:endParaRPr lang="zh-CN" altLang="en-US" sz="3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: 圆角 4"/>
          <p:cNvSpPr/>
          <p:nvPr/>
        </p:nvSpPr>
        <p:spPr>
          <a:xfrm>
            <a:off x="3096895" y="4595928"/>
            <a:ext cx="1869744" cy="50496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书信的内容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: 圆角 5"/>
          <p:cNvSpPr/>
          <p:nvPr/>
        </p:nvSpPr>
        <p:spPr>
          <a:xfrm>
            <a:off x="6099175" y="3860800"/>
            <a:ext cx="2638425" cy="4940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感谢、思念之情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6113901" y="4595928"/>
            <a:ext cx="2638567" cy="4934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个人的经历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6155176" y="5331696"/>
            <a:ext cx="2638567" cy="49344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交流思想感受</a:t>
            </a:r>
            <a:endParaRPr lang="zh-CN" altLang="en-US" sz="24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0" name="直接连接符 9"/>
          <p:cNvCxnSpPr>
            <a:stCxn id="5" idx="3"/>
          </p:cNvCxnSpPr>
          <p:nvPr/>
        </p:nvCxnSpPr>
        <p:spPr>
          <a:xfrm flipV="1">
            <a:off x="4966639" y="4182297"/>
            <a:ext cx="1132840" cy="66611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5" idx="3"/>
            <a:endCxn id="7" idx="1"/>
          </p:cNvCxnSpPr>
          <p:nvPr/>
        </p:nvCxnSpPr>
        <p:spPr>
          <a:xfrm flipV="1">
            <a:off x="4966639" y="4842651"/>
            <a:ext cx="1147262" cy="576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5" idx="3"/>
          </p:cNvCxnSpPr>
          <p:nvPr/>
        </p:nvCxnSpPr>
        <p:spPr>
          <a:xfrm>
            <a:off x="4966639" y="4848412"/>
            <a:ext cx="1188720" cy="7340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895350" y="1167451"/>
            <a:ext cx="10401299" cy="2861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书信的内容不拘一格，</a:t>
            </a:r>
            <a:r>
              <a:rPr 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既可以</a:t>
            </a:r>
            <a:r>
              <a:rPr 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表达感谢、想念之情</a:t>
            </a:r>
            <a:r>
              <a:rPr 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，也可以</a:t>
            </a:r>
            <a:r>
              <a:rPr lang="zh-CN" sz="3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</a:rPr>
              <a:t>分享自己的经历，交流思想内容</a:t>
            </a:r>
            <a:r>
              <a:rPr lang="zh-CN" sz="3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，注意有条理地表达出自己内心的所思所想即可。需要谈几件事时，要做到主次分明，有头有尾，详略得当。</a:t>
            </a:r>
            <a:endParaRPr lang="zh-CN" sz="3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4" grpId="0"/>
    </p:bldLst>
  </p:timing>
</p:sld>
</file>

<file path=ppt/tags/tag1.xml><?xml version="1.0" encoding="utf-8"?>
<p:tagLst xmlns:p="http://schemas.openxmlformats.org/presentationml/2006/main">
  <p:tag name="KSO_WM_UNIT_TABLE_BEAUTIFY" val="smartTable{5d8da545-661c-4625-a0ea-4ab98e16f15f}"/>
  <p:tag name="TABLE_ENDDRAG_ORIGIN_RECT" val="797*400"/>
  <p:tag name="TABLE_ENDDRAG_RECT" val="82*100*797*400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ISPRING_PRESENTATION_TITLE" val="海洋贝壳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1910</Words>
  <Application>WPS 演示</Application>
  <PresentationFormat>自定义</PresentationFormat>
  <Paragraphs>166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微软雅黑</vt:lpstr>
      <vt:lpstr>楷体</vt:lpstr>
      <vt:lpstr>Times New Roman</vt:lpstr>
      <vt:lpstr>Calibri</vt:lpstr>
      <vt:lpstr>Arial</vt:lpstr>
      <vt:lpstr>Arial Unicode MS</vt:lpstr>
      <vt:lpstr>Calibri Light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2022-07-02T14:07:00Z</cp:lastPrinted>
  <dcterms:created xsi:type="dcterms:W3CDTF">2022-07-02T14:07:00Z</dcterms:created>
  <dcterms:modified xsi:type="dcterms:W3CDTF">2023-10-22T07:48:32Z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30F962926EBE48FA88921662BF6D7040_12</vt:lpwstr>
  </property>
  <property fmtid="{D5CDD505-2E9C-101B-9397-08002B2CF9AE}" pid="3" name="KSOProductBuildVer">
    <vt:lpwstr>2052-12.1.0.15712</vt:lpwstr>
  </property>
</Properties>
</file>