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5.svg" ContentType="image/svg+xml"/>
  <Override PartName="/ppt/media/image1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558" r:id="rId3"/>
    <p:sldId id="1840" r:id="rId5"/>
    <p:sldId id="1841" r:id="rId6"/>
    <p:sldId id="1842" r:id="rId7"/>
    <p:sldId id="1843" r:id="rId8"/>
    <p:sldId id="1839" r:id="rId9"/>
    <p:sldId id="1844" r:id="rId10"/>
    <p:sldId id="1845" r:id="rId11"/>
    <p:sldId id="1847" r:id="rId12"/>
    <p:sldId id="1846" r:id="rId13"/>
    <p:sldId id="1849" r:id="rId14"/>
    <p:sldId id="1848" r:id="rId15"/>
    <p:sldId id="1851" r:id="rId16"/>
    <p:sldId id="1852" r:id="rId17"/>
    <p:sldId id="1853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7" autoAdjust="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0FEA4E1-8425-4A55-8C5D-B7D13FFF1A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标"/>
          <p:cNvSpPr>
            <a:spLocks noEditPoints="1"/>
          </p:cNvSpPr>
          <p:nvPr userDrawn="1"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0" name="图标"/>
          <p:cNvSpPr>
            <a:spLocks noEditPoints="1"/>
          </p:cNvSpPr>
          <p:nvPr userDrawn="1"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1" name="图标"/>
          <p:cNvSpPr>
            <a:spLocks noEditPoints="1"/>
          </p:cNvSpPr>
          <p:nvPr userDrawn="1"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3" name="图标"/>
          <p:cNvSpPr/>
          <p:nvPr userDrawn="1"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sp>
        <p:nvSpPr>
          <p:cNvPr id="24" name="图标"/>
          <p:cNvSpPr>
            <a:spLocks noEditPoints="1"/>
          </p:cNvSpPr>
          <p:nvPr userDrawn="1"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5" name="图标"/>
          <p:cNvSpPr>
            <a:spLocks noEditPoints="1"/>
          </p:cNvSpPr>
          <p:nvPr userDrawn="1"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6" name="图标"/>
          <p:cNvSpPr>
            <a:spLocks noEditPoints="1"/>
          </p:cNvSpPr>
          <p:nvPr userDrawn="1"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7" name="图标"/>
          <p:cNvSpPr>
            <a:spLocks noEditPoints="1"/>
          </p:cNvSpPr>
          <p:nvPr userDrawn="1"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39" name="图标"/>
          <p:cNvSpPr/>
          <p:nvPr userDrawn="1"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0" name="图标"/>
          <p:cNvSpPr>
            <a:spLocks noEditPoints="1"/>
          </p:cNvSpPr>
          <p:nvPr userDrawn="1"/>
        </p:nvSpPr>
        <p:spPr bwMode="auto">
          <a:xfrm rot="845092">
            <a:off x="8126265" y="664110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1" name="图标"/>
          <p:cNvSpPr>
            <a:spLocks noEditPoints="1"/>
          </p:cNvSpPr>
          <p:nvPr userDrawn="1"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2" name="图标"/>
          <p:cNvSpPr>
            <a:spLocks noEditPoints="1"/>
          </p:cNvSpPr>
          <p:nvPr userDrawn="1"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3" name="图标"/>
          <p:cNvSpPr>
            <a:spLocks noEditPoints="1"/>
          </p:cNvSpPr>
          <p:nvPr userDrawn="1"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pic>
        <p:nvPicPr>
          <p:cNvPr id="44" name="图片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58470" y="758949"/>
            <a:ext cx="3054584" cy="2115530"/>
          </a:xfrm>
          <a:prstGeom prst="rect">
            <a:avLst/>
          </a:prstGeom>
        </p:spPr>
      </p:pic>
      <p:sp>
        <p:nvSpPr>
          <p:cNvPr id="28" name="文本占位符"/>
          <p:cNvSpPr>
            <a:spLocks noGrp="1"/>
          </p:cNvSpPr>
          <p:nvPr>
            <p:ph type="body" sz="quarter" idx="12" hasCustomPrompt="1"/>
          </p:nvPr>
        </p:nvSpPr>
        <p:spPr>
          <a:xfrm>
            <a:off x="696000" y="4533728"/>
            <a:ext cx="10800000" cy="41819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algn="ctr">
              <a:lnSpc>
                <a:spcPct val="150000"/>
              </a:lnSpc>
              <a:buNone/>
              <a:defRPr sz="1600" spc="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单击此处添加您的文字内容</a:t>
            </a:r>
            <a:endParaRPr lang="zh-CN" altLang="en-US"/>
          </a:p>
        </p:txBody>
      </p:sp>
      <p:sp>
        <p:nvSpPr>
          <p:cNvPr id="29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696000" y="3499759"/>
            <a:ext cx="10800000" cy="86177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lnSpc>
                <a:spcPct val="100000"/>
              </a:lnSpc>
              <a:buNone/>
              <a:defRPr lang="zh-CN" altLang="en-US" sz="5000" b="1" spc="200" baseline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添加标题</a:t>
            </a:r>
            <a:endParaRPr lang="zh-CN" altLang="en-US"/>
          </a:p>
        </p:txBody>
      </p:sp>
      <p:sp>
        <p:nvSpPr>
          <p:cNvPr id="30" name="数字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5016000" y="2032490"/>
            <a:ext cx="2160000" cy="101566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zh-CN" altLang="en-US" sz="6000" b="0" i="0" u="none">
                <a:solidFill>
                  <a:schemeClr val="accent2"/>
                </a:solidFill>
                <a:effectLst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/>
              <a:t>01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1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标"/>
          <p:cNvSpPr/>
          <p:nvPr userDrawn="1"/>
        </p:nvSpPr>
        <p:spPr bwMode="auto">
          <a:xfrm>
            <a:off x="321619" y="169389"/>
            <a:ext cx="812211" cy="1055717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pic>
        <p:nvPicPr>
          <p:cNvPr id="15" name="分割线" descr="C:\Users\ABC\Desktop\GR-010 (2)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7130" y="945008"/>
            <a:ext cx="10080000" cy="26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" descr="C:\Users\ABC\Desktop\GR-010 (2)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11008263" y="669389"/>
            <a:ext cx="1003200" cy="54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标题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1596000" y="360220"/>
            <a:ext cx="9000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2400" b="0" spc="200" baseline="0" smtClean="0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点击添加标题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932 -0.00486 L -4.16667E-07 2.96296E-06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6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（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hdphoto" Target="../media/image5.wdp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Relationship Id="rId3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图标"/>
          <p:cNvSpPr>
            <a:spLocks noEditPoints="1"/>
          </p:cNvSpPr>
          <p:nvPr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6" name="图标"/>
          <p:cNvSpPr>
            <a:spLocks noEditPoints="1"/>
          </p:cNvSpPr>
          <p:nvPr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7" name="图标"/>
          <p:cNvSpPr>
            <a:spLocks noEditPoints="1"/>
          </p:cNvSpPr>
          <p:nvPr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53" name="图标"/>
          <p:cNvSpPr/>
          <p:nvPr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1" name="图标"/>
          <p:cNvSpPr>
            <a:spLocks noEditPoints="1"/>
          </p:cNvSpPr>
          <p:nvPr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2" name="图标"/>
          <p:cNvSpPr>
            <a:spLocks noEditPoints="1"/>
          </p:cNvSpPr>
          <p:nvPr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4" name="图标"/>
          <p:cNvSpPr>
            <a:spLocks noEditPoints="1"/>
          </p:cNvSpPr>
          <p:nvPr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5" name="图标"/>
          <p:cNvSpPr>
            <a:spLocks noEditPoints="1"/>
          </p:cNvSpPr>
          <p:nvPr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6" name="图标"/>
          <p:cNvSpPr/>
          <p:nvPr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7" name="图标"/>
          <p:cNvSpPr>
            <a:spLocks noEditPoints="1"/>
          </p:cNvSpPr>
          <p:nvPr/>
        </p:nvSpPr>
        <p:spPr bwMode="auto">
          <a:xfrm rot="845092">
            <a:off x="6112332" y="726441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9" name="图标"/>
          <p:cNvSpPr>
            <a:spLocks noEditPoints="1"/>
          </p:cNvSpPr>
          <p:nvPr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0" name="图标"/>
          <p:cNvSpPr>
            <a:spLocks noEditPoints="1"/>
          </p:cNvSpPr>
          <p:nvPr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1" name="图标"/>
          <p:cNvSpPr>
            <a:spLocks noEditPoints="1"/>
          </p:cNvSpPr>
          <p:nvPr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13" name="图片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52" name="标题"/>
          <p:cNvSpPr txBox="1"/>
          <p:nvPr/>
        </p:nvSpPr>
        <p:spPr>
          <a:xfrm>
            <a:off x="0" y="2492029"/>
            <a:ext cx="12192000" cy="923330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r>
              <a:rPr lang="en-US" sz="54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25 </a:t>
            </a:r>
            <a:r>
              <a:rPr lang="zh-CN" altLang="en-US" sz="54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王戎不取道旁李</a:t>
            </a:r>
            <a:endParaRPr lang="zh-CN" altLang="en-US" sz="5400" spc="400" dirty="0">
              <a:solidFill>
                <a:schemeClr val="accent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253" grpId="0" animBg="1"/>
      <p:bldP spid="21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64435" y="248920"/>
            <a:ext cx="9306560" cy="61239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1.王戎七岁，尝与诸小儿游。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2.看道边李树多子折枝，诸儿竞走取之，唯戎不动。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3.人问之，答曰：“树在道边而多子，此必苦李”。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4.取之，信然。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7070" y="972820"/>
            <a:ext cx="1101090" cy="452310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重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点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句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子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6520" y="972820"/>
            <a:ext cx="75615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解析：这句话交代故事发生的时间，强调王戎的年龄，更能体现他有别于常人的成熟和聪明。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48280" y="2526030"/>
            <a:ext cx="77031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解析：这句话描写了李树的繁茂，增加画面感，更能让读者感受到李树果实对路人的诱惑，同时也说明王戎与别的孩子不一样，不跟风，不从众，做事善于观察思考。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79675" y="4107815"/>
            <a:ext cx="87877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解析：这句话解释了王戎不动的原因，分析了李子为什么必定苦。通过描述能够看出王戎是一个聪明、心细、善于思考的人。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48280" y="5504815"/>
            <a:ext cx="7806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解析：摘来一尝，果然是这样。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09035" y="212725"/>
            <a:ext cx="477393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白话文翻译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1875" y="2063750"/>
            <a:ext cx="7572375" cy="3538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七岁的时候，曾经和小朋友们一起玩耍。看见路边有株李子树，结了很多李子，枝条都被压弯了。那些小朋友都争先恐后地跑去摘。只有王戎没有动。大家问他为什么不去摘李子，王戎回答说：“这树长在路边上，竟然还有这么多李子，这一定是苦李子。”大家摘来一尝，的确如此。</a:t>
            </a:r>
            <a:endParaRPr lang="zh-CN" altLang="en-US" sz="32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68140" y="38481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课文主题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23390" y="1962785"/>
            <a:ext cx="9143365" cy="31692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这则故事讲述了王戎通过仔细观察和分析，判断出路边的李树结的果子是苦的，告诉我们要仔细观察，善于思考，善于根据有关现象进行推理判断，不要盲从，避免不必要的错误。</a:t>
            </a:r>
            <a:endParaRPr lang="zh-CN" altLang="en-US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33bc5a9c3f1b2aeb2ae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19860" y="3869690"/>
            <a:ext cx="634365" cy="63436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214755" y="1791335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同学们，王戎是怎么辨别出李子是苦的呢？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0450" y="4204335"/>
            <a:ext cx="69634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“树在道边而多子，此必苦李”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因为在路边，如果是甜的，早就被别人摘光了。</a:t>
            </a:r>
            <a:endParaRPr lang="zh-CN" altLang="en-US" sz="3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43145" y="332105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想一想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33bc5a9c3f1b2aeb2ae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308735" y="2591435"/>
            <a:ext cx="634365" cy="63436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103630" y="513080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那文中哪句话说明王戎的判断是正确的呢？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1824990" y="3696970"/>
            <a:ext cx="9838690" cy="1491615"/>
          </a:xfrm>
          <a:prstGeom prst="wedgeEllipseCallout">
            <a:avLst>
              <a:gd name="adj1" fmla="val -47231"/>
              <a:gd name="adj2" fmla="val -7316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大家觉得王戎是一个怎样的人？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17110" y="2677795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取之，信然</a:t>
            </a:r>
            <a:endParaRPr lang="zh-CN" altLang="en-US" sz="3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48050" y="5426710"/>
            <a:ext cx="72980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有主见不盲从、聪明、善于分析、善于观察、勤于思考</a:t>
            </a:r>
            <a:endParaRPr lang="zh-CN" altLang="en-US" sz="3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1055370" y="902335"/>
            <a:ext cx="10265410" cy="4097655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善于观察、勤于思考，通过一些现象来进行合理的判断真是一个好习惯，正因为如此，长大后的王戎才学过人，在当时被人们称为“竹林七贤”之一。让我们带着对王戎的敬佩之情再来一起背诵这则古文吧 !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33bc5a9c3f1b2aeb2ae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0185" y="2327910"/>
            <a:ext cx="634365" cy="63436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275080" y="249555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相信大家读过很多的历史故事，现在老师要考一考大家，我们看图猜故事名称，你能不能迅速地说出故事的名字呢？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010" y="2785110"/>
            <a:ext cx="4336415" cy="2552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6425" y="2785110"/>
            <a:ext cx="4204970" cy="25533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33bc5a9c3f1b2aeb2ae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0185" y="2327910"/>
            <a:ext cx="634365" cy="63436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275080" y="249555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今天这节课老师要带大家再认识一个人物——王戎。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04154" y="2703194"/>
            <a:ext cx="6487796" cy="36933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王戎（234年－305年7月11日），字濬冲。琅玡郡临沂县（今山东省临沂市白沙埠镇诸葛村）人。三国至西晋时期名士、官员，“竹林七贤”之一，曹魏凉州刺史王浑的儿子。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出身琅玡王氏。自少神采秀美，长于清谈，以精辟的品评与识鉴而著称。初袭父爵贞陵亭侯，被大将军司马昭辟为掾属。累官豫州刺史、建威将军，参与晋灭吴之战。战后以功进封安丰县侯，故人称“王安丰”。治理荆州时，他拉拢士人，颇有成效。后历任侍中、光禄勋、吏部尚书、太子太傅、中书令、尚书左仆射等职。元康七年（296年），升任司徒，位列三公。王戎认为天下将乱，于是不理世事，以山水游玩为乐。赵王司马伦发动政变时，王戎被牵连免官。之后被起用为尚书令，再迁司徒。右将军张方劫持晋惠帝入长安后，王戎逃奔郏县 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永兴二年（305年），王戎去世，时年七十二，谥号为“元”。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50" y="2703194"/>
            <a:ext cx="3113405" cy="35706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920" y="440055"/>
            <a:ext cx="10393045" cy="5735320"/>
          </a:xfrm>
          <a:prstGeom prst="rect">
            <a:avLst/>
          </a:prstGeom>
        </p:spPr>
      </p:pic>
      <p:pic>
        <p:nvPicPr>
          <p:cNvPr id="3" name="图片 2" descr="32313536343234353b32313536343232333bc5a9c3f1b2aeb2ae"/>
          <p:cNvPicPr>
            <a:picLocks noChangeAspect="1"/>
          </p:cNvPicPr>
          <p:nvPr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0185" y="2327910"/>
            <a:ext cx="634365" cy="634365"/>
          </a:xfrm>
          <a:prstGeom prst="rect">
            <a:avLst/>
          </a:prstGeom>
        </p:spPr>
      </p:pic>
      <p:sp>
        <p:nvSpPr>
          <p:cNvPr id="4" name="椭圆形标注 3"/>
          <p:cNvSpPr/>
          <p:nvPr/>
        </p:nvSpPr>
        <p:spPr>
          <a:xfrm>
            <a:off x="1275080" y="249555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同学们看这是什么？看到满树的李子老师馋得都流口水了，你想吃吗？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2220595" y="2733675"/>
            <a:ext cx="9342120" cy="2799080"/>
          </a:xfrm>
          <a:prstGeom prst="wedgeEllipseCallout">
            <a:avLst>
              <a:gd name="adj1" fmla="val -50910"/>
              <a:gd name="adj2" fmla="val -473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看见诱人的果子，大家都想摘下来吃。可是老师很好奇，你看，这满树的李子就在路边，却没有人去摘。这是为什么呢？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33bc5a9c3f1b2aeb2ae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0185" y="2327910"/>
            <a:ext cx="634365" cy="63436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275080" y="249555"/>
            <a:ext cx="10193655" cy="1818005"/>
          </a:xfrm>
          <a:prstGeom prst="wedgeEllipseCallout">
            <a:avLst>
              <a:gd name="adj1" fmla="val -41814"/>
              <a:gd name="adj2" fmla="val 78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不能随便采摘未经别人允许的李子。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1703070" y="2885440"/>
            <a:ext cx="9514205" cy="1430020"/>
          </a:xfrm>
          <a:prstGeom prst="wedgeEllipseCallout">
            <a:avLst>
              <a:gd name="adj1" fmla="val 51234"/>
              <a:gd name="adj2" fmla="val 3978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野果子不卫生，不能随便吃。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 descr="32313536343234353b32313536343233343bd0a1c5aebaa2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15700" y="3948430"/>
            <a:ext cx="680720" cy="680720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1953260" y="4629150"/>
            <a:ext cx="9362440" cy="1338580"/>
          </a:xfrm>
          <a:prstGeom prst="wedgeEllipseCallout">
            <a:avLst>
              <a:gd name="adj1" fmla="val -50196"/>
              <a:gd name="adj2" fmla="val 670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树上有这么多成熟的果子，没有人摘了吃，肯定不好吃。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7" name="图片 6" descr="32313536343234353b32313536343232373bcbabc2edceb2d0a1baa2"/>
          <p:cNvPicPr>
            <a:picLocks noChangeAspect="1"/>
          </p:cNvPicPr>
          <p:nvPr/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75080" y="5967730"/>
            <a:ext cx="539750" cy="539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08835" y="1736090"/>
            <a:ext cx="7912100" cy="40309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课文选自《世说新语·雅量》。《世说新语》是南朝宋时期出版的图书，由刘义庆组织一批文人编写。其内容主要是记载东汉后期到魏晋间一些名士的言谈与逸事，是中国魏晋南北朝时期“笔记小说”的代表作，是我国最早的一部文言志人小说集。</a:t>
            </a:r>
            <a:endParaRPr lang="zh-CN" altLang="en-US" sz="32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2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王戎，三国至西晋时期名士、官员，自幼聪明过人，为“竹林七贤”之一</a:t>
            </a:r>
            <a:endParaRPr lang="zh-CN" altLang="en-US" sz="32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5235" y="188595"/>
            <a:ext cx="201930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出处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07640" y="2343150"/>
            <a:ext cx="6831330" cy="28007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[尝]曾经。</a:t>
            </a:r>
            <a:endParaRPr lang="zh-CN" altLang="en-US" sz="4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4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[竞走]争着跑过去。</a:t>
            </a:r>
            <a:endParaRPr lang="zh-CN" altLang="en-US" sz="4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4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[唯]只有。</a:t>
            </a:r>
            <a:endParaRPr lang="zh-CN" altLang="en-US" sz="4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4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[信然]的确如此。</a:t>
            </a:r>
            <a:endParaRPr lang="zh-CN" altLang="en-US" sz="4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8140" y="35433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理解词语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29100" y="42545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阅读节奏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9125" y="2148840"/>
            <a:ext cx="8535670" cy="3784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王戎不取道旁李</a:t>
            </a:r>
            <a:endParaRPr lang="zh-CN" altLang="en-US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en-US" sz="40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王</a:t>
            </a:r>
            <a:r>
              <a:rPr lang="zh-CN" altLang="en-US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戎/七岁，尝/与诸小儿/游。看道边李树/多子折枝，诸儿/竞走取之，唯/戎不动。人问之，答曰：“树在道边/而多子，此必/苦李。”取之，信然。</a:t>
            </a:r>
            <a:endParaRPr lang="zh-CN" altLang="en-US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688975" y="755650"/>
            <a:ext cx="10690860" cy="4807585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请同学们用上学习文言文的方法小组合作交流，看看这篇文言文每句话都写了什么？</a:t>
            </a:r>
            <a:endParaRPr lang="zh-CN" altLang="en-US" sz="36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CwiaGRpZCI6IjI2NmY4N2JhMWY2OTA0MzEyNGJlMTgzODViMTBmYzE5IiwidXNlckNvdW50Ijo0fQ=="/>
  <p:tag name="commondata" val="eyJjb3VudCI6NC4wLCJoZGlkIjoiN2YzNjBkOTgyNWQ1YTMxYzM3MzMwNWFiODNmOWIzYWMiLCJ1c2VyQ291bnQiOjQuMH0="/>
</p:tagLst>
</file>

<file path=ppt/theme/theme1.xml><?xml version="1.0" encoding="utf-8"?>
<a:theme xmlns:a="http://schemas.openxmlformats.org/drawingml/2006/main" name="第一PPT模板网-WWW.1PPT.COM">
  <a:themeElements>
    <a:clrScheme name="（主题：黑板风）白+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C6E6A3"/>
      </a:accent2>
      <a:accent3>
        <a:srgbClr val="FFFFFF"/>
      </a:accent3>
      <a:accent4>
        <a:srgbClr val="FFFFFF"/>
      </a:accent4>
      <a:accent5>
        <a:srgbClr val="003A00"/>
      </a:accent5>
      <a:accent6>
        <a:srgbClr val="003A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1566</Words>
  <Application>WPS 演示</Application>
  <PresentationFormat>自定义</PresentationFormat>
  <Paragraphs>91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黑体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2022-10-02T16:43:00Z</cp:lastPrinted>
  <dcterms:created xsi:type="dcterms:W3CDTF">2022-10-02T16:43:00Z</dcterms:created>
  <dcterms:modified xsi:type="dcterms:W3CDTF">2023-10-22T07:49:28Z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A2DD9447249A48D4B6F415CC34CAFEE8_12</vt:lpwstr>
  </property>
  <property fmtid="{D5CDD505-2E9C-101B-9397-08002B2CF9AE}" pid="3" name="KSOProductBuildVer">
    <vt:lpwstr>2052-12.1.0.15712</vt:lpwstr>
  </property>
</Properties>
</file>