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7" r:id="rId3"/>
    <p:sldId id="279" r:id="rId4"/>
    <p:sldId id="258" r:id="rId5"/>
    <p:sldId id="353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260" r:id="rId22"/>
    <p:sldId id="280" r:id="rId23"/>
    <p:sldId id="262" r:id="rId24"/>
    <p:sldId id="263" r:id="rId25"/>
    <p:sldId id="265" r:id="rId26"/>
    <p:sldId id="266" r:id="rId27"/>
    <p:sldId id="267" r:id="rId28"/>
    <p:sldId id="281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82" r:id="rId37"/>
    <p:sldId id="277" r:id="rId38"/>
    <p:sldId id="283" r:id="rId39"/>
    <p:sldId id="278" r:id="rId40"/>
    <p:sldId id="284" r:id="rId41"/>
    <p:sldId id="285" r:id="rId42"/>
  </p:sldIdLst>
  <p:sldSz cx="12190095" cy="6859270"/>
  <p:notesSz cx="6858000" cy="9144000"/>
  <p:custDataLst>
    <p:tags r:id="rId47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54" y="-294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7" Type="http://schemas.openxmlformats.org/officeDocument/2006/relationships/tags" Target="tags/tag1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1C435-E8E3-41DB-89E3-DD63EF8B6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E8006-5991-4A84-BC55-A17A839A377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20"/>
            <a:ext cx="10361851" cy="14703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07388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2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80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80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5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4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6780" indent="0">
              <a:buNone/>
              <a:defRPr sz="2400"/>
            </a:lvl5pPr>
            <a:lvl6pPr marL="2720975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/>
          <a:stretch>
            <a:fillRect/>
          </a:stretch>
        </p:blipFill>
        <p:spPr bwMode="auto">
          <a:xfrm>
            <a:off x="1" y="5792789"/>
            <a:ext cx="32099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66616" y="909514"/>
            <a:ext cx="10441159" cy="1143265"/>
          </a:xfrm>
          <a:prstGeom prst="rect">
            <a:avLst/>
          </a:prstGeom>
        </p:spPr>
        <p:txBody>
          <a:bodyPr vert="horz" lIns="108830" tIns="54416" rIns="108830" bIns="5441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621" y="2133651"/>
            <a:ext cx="10382230" cy="3849916"/>
          </a:xfrm>
          <a:prstGeom prst="rect">
            <a:avLst/>
          </a:prstGeom>
        </p:spPr>
        <p:txBody>
          <a:bodyPr vert="horz" lIns="108830" tIns="54416" rIns="108830" bIns="54416" rtlCol="0">
            <a:normAutofit/>
          </a:bodyPr>
          <a:lstStyle/>
          <a:p>
            <a:pPr lvl="0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261442"/>
            <a:ext cx="3503613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91423" tIns="45711" rIns="91423" bIns="4571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indent="791845" algn="l" defTabSz="1088390" rtl="0" eaLnBrk="1" latinLnBrk="0" hangingPunct="1">
        <a:lnSpc>
          <a:spcPct val="150000"/>
        </a:lnSpc>
        <a:spcBef>
          <a:spcPct val="0"/>
        </a:spcBef>
        <a:buNone/>
        <a:defRPr sz="32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0" indent="791845" algn="l" defTabSz="1088390" rtl="0" eaLnBrk="1" latinLnBrk="0" hangingPunct="1">
        <a:lnSpc>
          <a:spcPct val="150000"/>
        </a:lnSpc>
        <a:spcBef>
          <a:spcPct val="0"/>
        </a:spcBef>
        <a:buFont typeface="Arial" panose="020B0604020202020204" pitchFamily="34" charset="0"/>
        <a:buNone/>
        <a:defRPr sz="3200" b="1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 bwMode="auto">
          <a:xfrm>
            <a:off x="334566" y="333450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26</a:t>
            </a: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2133650"/>
            <a:ext cx="12190413" cy="1446532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zh-CN" altLang="zh-CN" sz="8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西门豹治邺</a:t>
            </a:r>
            <a:endParaRPr lang="zh-CN" altLang="en-US" sz="8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：（淹没）（水淹）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造句：洪水把他的家乡淹没了。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550591" y="1094038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yān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淹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：（逼迫）（逼真）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造句：这幅画看起来非常逼真。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" y="1291206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bī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逼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：（飘浮）（浮沉）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造句：蓝天里飘浮着大朵大朵的白云。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" y="1291206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fú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浮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：（干旱）（旱灾）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造句：今年雨水很少，可能会发生旱灾。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406575" y="1304476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hàn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旱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：（徒劳）（徒弟）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造句：你做的这一切都是徒劳的。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406575" y="1304476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tú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徒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：（扔掉）（扔下）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造句：她把垃圾拿出去扔掉了。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850281" y="1108993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rēng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扔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：（富饶）（求饶）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造句：富饶的西沙群岛也是鸟儿们的天堂。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406575" y="1335805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ráo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饶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：（欺骗）（骗子）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造句：骗子的花招很快就被人们识破了。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684124" y="1108993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piàn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骗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：（倒灌）（灌水）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造句：她忙着朝保温杯里灌水。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684124" y="1108993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guàn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灌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741576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：（灌溉）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造句：春天里，农民都忙着灌溉庄稼。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62559" y="1079081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gài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溉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u=2856514469,3991691103&amp;fm=26&amp;gp=0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47578" y="1619613"/>
            <a:ext cx="3523816" cy="3810909"/>
          </a:xfrm>
          <a:prstGeom prst="rect">
            <a:avLst/>
          </a:prstGeom>
        </p:spPr>
      </p:pic>
      <p:sp>
        <p:nvSpPr>
          <p:cNvPr id="6" name="标题 1"/>
          <p:cNvSpPr txBox="1"/>
          <p:nvPr/>
        </p:nvSpPr>
        <p:spPr bwMode="auto">
          <a:xfrm>
            <a:off x="406574" y="261443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资料包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4727054" y="1413570"/>
            <a:ext cx="6853838" cy="4320480"/>
          </a:xfrm>
          <a:prstGeom prst="rect">
            <a:avLst/>
          </a:prstGeom>
        </p:spPr>
        <p:txBody>
          <a:bodyPr lIns="91423" tIns="45711" rIns="91423" bIns="45711">
            <a:normAutofit fontScale="92500" lnSpcReduction="20000"/>
          </a:bodyPr>
          <a:lstStyle/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西门豹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复姓“西门”，叫“豹”，是战国时期魏国人。他是历史上著名的政治家、军事家，曾立下赫赫战功。他到邺这个地方后，经过细致调查，发现了此地人烟稀少、田地荒芜的根本原因，于是他兴利除弊，很快使此地民富兵强，深受百姓爱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630" y="1125538"/>
            <a:ext cx="11017224" cy="5387453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sz="3800" dirty="0">
                <a:latin typeface="+mn-ea"/>
                <a:ea typeface="+mn-ea"/>
              </a:rPr>
              <a:t>灌溉：把水输送到田地里。</a:t>
            </a:r>
            <a:endParaRPr lang="zh-CN" altLang="zh-CN" sz="3800" dirty="0">
              <a:latin typeface="+mn-ea"/>
              <a:ea typeface="+mn-ea"/>
            </a:endParaRPr>
          </a:p>
          <a:p>
            <a:r>
              <a:rPr lang="zh-CN" altLang="en-US" sz="3800" dirty="0">
                <a:latin typeface="+mn-ea"/>
                <a:ea typeface="+mn-ea"/>
              </a:rPr>
              <a:t>荒芜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田地因无人管理而长满野草。</a:t>
            </a:r>
            <a:r>
              <a:rPr lang="en-US" altLang="zh-CN" sz="3800" dirty="0">
                <a:latin typeface="+mn-ea"/>
                <a:ea typeface="+mn-ea"/>
              </a:rPr>
              <a:t>(</a:t>
            </a:r>
            <a:r>
              <a:rPr lang="zh-CN" altLang="en-US" sz="3800" dirty="0">
                <a:latin typeface="+mn-ea"/>
                <a:ea typeface="+mn-ea"/>
              </a:rPr>
              <a:t>例句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三十年前的这里还是一片</a:t>
            </a:r>
            <a:r>
              <a:rPr lang="zh-CN" altLang="en-US" sz="3800" dirty="0">
                <a:solidFill>
                  <a:srgbClr val="FF0000"/>
                </a:solidFill>
                <a:latin typeface="+mn-ea"/>
                <a:ea typeface="+mn-ea"/>
              </a:rPr>
              <a:t>荒芜</a:t>
            </a:r>
            <a:r>
              <a:rPr lang="zh-CN" altLang="en-US" sz="3800" dirty="0">
                <a:latin typeface="+mn-ea"/>
                <a:ea typeface="+mn-ea"/>
              </a:rPr>
              <a:t>的郊野。</a:t>
            </a:r>
            <a:r>
              <a:rPr lang="en-US" altLang="zh-CN" sz="3800" dirty="0">
                <a:latin typeface="+mn-ea"/>
                <a:ea typeface="+mn-ea"/>
              </a:rPr>
              <a:t>)</a:t>
            </a:r>
            <a:endParaRPr lang="en-US" altLang="zh-CN" sz="3800" dirty="0">
              <a:latin typeface="+mn-ea"/>
              <a:ea typeface="+mn-ea"/>
            </a:endParaRPr>
          </a:p>
          <a:p>
            <a:r>
              <a:rPr lang="zh-CN" altLang="en-US" sz="3800" dirty="0">
                <a:latin typeface="+mn-ea"/>
                <a:ea typeface="+mn-ea"/>
              </a:rPr>
              <a:t>巫婆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以装神弄鬼替人祈祷为职业的女人。</a:t>
            </a:r>
            <a:endParaRPr lang="zh-CN" altLang="en-US" sz="3800" dirty="0">
              <a:latin typeface="+mn-ea"/>
              <a:ea typeface="+mn-ea"/>
            </a:endParaRPr>
          </a:p>
          <a:p>
            <a:r>
              <a:rPr lang="zh-CN" altLang="en-US" sz="3800" dirty="0">
                <a:latin typeface="+mn-ea"/>
                <a:ea typeface="+mn-ea"/>
              </a:rPr>
              <a:t>官绅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旧时地方上有权有势的人。</a:t>
            </a:r>
            <a:endParaRPr lang="zh-CN" altLang="en-US" sz="3800" dirty="0">
              <a:latin typeface="+mn-ea"/>
              <a:ea typeface="+mn-ea"/>
            </a:endParaRPr>
          </a:p>
          <a:p>
            <a:r>
              <a:rPr lang="zh-CN" altLang="en-US" sz="3800" dirty="0">
                <a:latin typeface="+mn-ea"/>
                <a:ea typeface="+mn-ea"/>
              </a:rPr>
              <a:t>提心吊胆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形容十分担心或害怕。</a:t>
            </a:r>
            <a:r>
              <a:rPr lang="en-US" altLang="zh-CN" sz="3800" dirty="0">
                <a:latin typeface="+mn-ea"/>
                <a:ea typeface="+mn-ea"/>
              </a:rPr>
              <a:t>(</a:t>
            </a:r>
            <a:r>
              <a:rPr lang="zh-CN" altLang="en-US" sz="3800" dirty="0">
                <a:latin typeface="+mn-ea"/>
                <a:ea typeface="+mn-ea"/>
              </a:rPr>
              <a:t>例句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看了那个恐怖电影</a:t>
            </a:r>
            <a:r>
              <a:rPr lang="en-US" altLang="zh-CN" sz="3800" dirty="0">
                <a:latin typeface="+mn-ea"/>
                <a:ea typeface="+mn-ea"/>
              </a:rPr>
              <a:t>,</a:t>
            </a:r>
            <a:r>
              <a:rPr lang="zh-CN" altLang="en-US" sz="3800" dirty="0">
                <a:latin typeface="+mn-ea"/>
                <a:ea typeface="+mn-ea"/>
              </a:rPr>
              <a:t>阿飞一整天</a:t>
            </a:r>
            <a:r>
              <a:rPr lang="zh-CN" altLang="en-US" sz="3800" dirty="0">
                <a:solidFill>
                  <a:srgbClr val="FF0000"/>
                </a:solidFill>
                <a:latin typeface="+mn-ea"/>
                <a:ea typeface="+mn-ea"/>
              </a:rPr>
              <a:t>提心吊胆</a:t>
            </a:r>
            <a:r>
              <a:rPr lang="zh-CN" altLang="en-US" sz="3800" dirty="0">
                <a:latin typeface="+mn-ea"/>
                <a:ea typeface="+mn-ea"/>
              </a:rPr>
              <a:t>的。</a:t>
            </a:r>
            <a:r>
              <a:rPr lang="en-US" altLang="zh-CN" sz="3800" dirty="0">
                <a:latin typeface="+mn-ea"/>
                <a:ea typeface="+mn-ea"/>
              </a:rPr>
              <a:t>)</a:t>
            </a:r>
            <a:endParaRPr lang="en-US" altLang="zh-CN" sz="3800" dirty="0">
              <a:latin typeface="+mn-ea"/>
              <a:ea typeface="+mn-ea"/>
            </a:endParaRPr>
          </a:p>
          <a:p>
            <a:r>
              <a:rPr lang="zh-CN" altLang="en-US" sz="3800" dirty="0">
                <a:latin typeface="+mn-ea"/>
                <a:ea typeface="+mn-ea"/>
              </a:rPr>
              <a:t>面如土色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脸上没有血色。形容极端恐惧。</a:t>
            </a:r>
            <a:r>
              <a:rPr lang="en-US" altLang="zh-CN" sz="3800" dirty="0">
                <a:latin typeface="+mn-ea"/>
                <a:ea typeface="+mn-ea"/>
              </a:rPr>
              <a:t>(</a:t>
            </a:r>
            <a:r>
              <a:rPr lang="zh-CN" altLang="en-US" sz="3800" dirty="0">
                <a:latin typeface="+mn-ea"/>
                <a:ea typeface="+mn-ea"/>
              </a:rPr>
              <a:t>例句</a:t>
            </a:r>
            <a:r>
              <a:rPr lang="en-US" altLang="zh-CN" sz="3800" dirty="0">
                <a:latin typeface="+mn-ea"/>
                <a:ea typeface="+mn-ea"/>
              </a:rPr>
              <a:t>:</a:t>
            </a:r>
            <a:r>
              <a:rPr lang="zh-CN" altLang="en-US" sz="3800" dirty="0">
                <a:latin typeface="+mn-ea"/>
                <a:ea typeface="+mn-ea"/>
              </a:rPr>
              <a:t>看到眼前可怕的一幕</a:t>
            </a:r>
            <a:r>
              <a:rPr lang="en-US" altLang="zh-CN" sz="3800" dirty="0">
                <a:latin typeface="+mn-ea"/>
                <a:ea typeface="+mn-ea"/>
              </a:rPr>
              <a:t>,</a:t>
            </a:r>
            <a:r>
              <a:rPr lang="zh-CN" altLang="en-US" sz="3800" dirty="0">
                <a:latin typeface="+mn-ea"/>
                <a:ea typeface="+mn-ea"/>
              </a:rPr>
              <a:t>村民们</a:t>
            </a:r>
            <a:r>
              <a:rPr lang="zh-CN" altLang="en-US" sz="3800" dirty="0">
                <a:solidFill>
                  <a:srgbClr val="FF0000"/>
                </a:solidFill>
                <a:latin typeface="+mn-ea"/>
                <a:ea typeface="+mn-ea"/>
              </a:rPr>
              <a:t>面如土色</a:t>
            </a:r>
            <a:r>
              <a:rPr lang="zh-CN" altLang="en-US" sz="3800" dirty="0">
                <a:latin typeface="+mn-ea"/>
                <a:ea typeface="+mn-ea"/>
              </a:rPr>
              <a:t>。</a:t>
            </a:r>
            <a:r>
              <a:rPr lang="en-US" altLang="zh-CN" sz="3800" dirty="0">
                <a:latin typeface="+mn-ea"/>
                <a:ea typeface="+mn-ea"/>
              </a:rPr>
              <a:t>)</a:t>
            </a:r>
            <a:endParaRPr lang="zh-CN" altLang="zh-CN" sz="3800" dirty="0">
              <a:latin typeface="+mn-ea"/>
              <a:ea typeface="+mn-ea"/>
            </a:endParaRPr>
          </a:p>
          <a:p>
            <a:endParaRPr lang="zh-CN" altLang="en-US" dirty="0"/>
          </a:p>
        </p:txBody>
      </p:sp>
      <p:sp>
        <p:nvSpPr>
          <p:cNvPr id="6" name="文本框 16"/>
          <p:cNvSpPr txBox="1">
            <a:spLocks noChangeArrowheads="1"/>
          </p:cNvSpPr>
          <p:nvPr/>
        </p:nvSpPr>
        <p:spPr bwMode="auto">
          <a:xfrm>
            <a:off x="550591" y="337596"/>
            <a:ext cx="2380885" cy="58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3" tIns="45711" rIns="91423" bIns="45711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词语积累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6695" y="2711235"/>
            <a:ext cx="10334761" cy="2685324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37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7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摸清底细。</a:t>
            </a:r>
            <a:endParaRPr lang="en-US" altLang="zh-CN" sz="37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7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7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惩治巫婆和官绅。</a:t>
            </a:r>
            <a:endParaRPr lang="en-US" altLang="zh-CN" sz="37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7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7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兴修水利。</a:t>
            </a:r>
            <a:endParaRPr lang="zh-CN" altLang="en-US" sz="37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5349" y="1265990"/>
            <a:ext cx="10686929" cy="1277246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>
              <a:lnSpc>
                <a:spcPts val="4535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+mn-ea"/>
              </a:rPr>
              <a:t>西门豹管理邺地时做了哪三件事？按照事情发展顺序把课文分成三段。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5006" y="3668388"/>
            <a:ext cx="1619051" cy="692471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r>
              <a:rPr lang="en-US" altLang="zh-CN" sz="3700" dirty="0">
                <a:solidFill>
                  <a:srgbClr val="FF0000"/>
                </a:solidFill>
                <a:ea typeface="楷体" panose="02010609060101010101" pitchFamily="49" charset="-122"/>
              </a:rPr>
              <a:t>10~15</a:t>
            </a:r>
            <a:endParaRPr lang="en-US" altLang="zh-CN" sz="37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07509" y="2797399"/>
            <a:ext cx="1078130" cy="784804"/>
          </a:xfrm>
          <a:prstGeom prst="rect">
            <a:avLst/>
          </a:prstGeom>
        </p:spPr>
        <p:txBody>
          <a:bodyPr wrap="none" lIns="121895" tIns="60947" rIns="121895" bIns="60947">
            <a:spAutoFit/>
          </a:bodyPr>
          <a:lstStyle/>
          <a:p>
            <a:r>
              <a:rPr lang="en-US" altLang="zh-CN" sz="4300" dirty="0">
                <a:solidFill>
                  <a:srgbClr val="FF0000"/>
                </a:solidFill>
                <a:ea typeface="楷体" panose="02010609060101010101" pitchFamily="49" charset="-122"/>
              </a:rPr>
              <a:t>1~9</a:t>
            </a:r>
            <a:endParaRPr lang="en-US" altLang="zh-CN" sz="4300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83039" y="4539378"/>
            <a:ext cx="727072" cy="692471"/>
          </a:xfrm>
          <a:prstGeom prst="rect">
            <a:avLst/>
          </a:prstGeom>
        </p:spPr>
        <p:txBody>
          <a:bodyPr wrap="none" lIns="121895" tIns="60947" rIns="121895" bIns="60947">
            <a:spAutoFit/>
          </a:bodyPr>
          <a:lstStyle/>
          <a:p>
            <a:r>
              <a:rPr lang="en-US" altLang="zh-CN" sz="3700" dirty="0">
                <a:solidFill>
                  <a:srgbClr val="FF0000"/>
                </a:solidFill>
                <a:ea typeface="楷体" panose="02010609060101010101" pitchFamily="49" charset="-122"/>
              </a:rPr>
              <a:t>16</a:t>
            </a:r>
            <a:endParaRPr lang="en-US" altLang="zh-CN" sz="3700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334566" y="333450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走进课文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西门豹去邺地时，邺地的情况</a:t>
            </a:r>
            <a:r>
              <a:rPr lang="zh-CN" altLang="en-US" dirty="0"/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83038" y="2277667"/>
            <a:ext cx="6637815" cy="3096344"/>
          </a:xfrm>
        </p:spPr>
        <p:txBody>
          <a:bodyPr>
            <a:normAutofit/>
          </a:bodyPr>
          <a:lstStyle/>
          <a:p>
            <a:r>
              <a:rPr lang="zh-CN" altLang="zh-CN" dirty="0">
                <a:solidFill>
                  <a:srgbClr val="FF0000"/>
                </a:solidFill>
              </a:rPr>
              <a:t>田地荒芜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zh-CN" dirty="0"/>
              <a:t>田地因无管理而长满野草。</a:t>
            </a:r>
            <a:endParaRPr lang="en-US" altLang="zh-CN" dirty="0"/>
          </a:p>
          <a:p>
            <a:r>
              <a:rPr lang="zh-CN" altLang="zh-CN" dirty="0">
                <a:solidFill>
                  <a:srgbClr val="FF0000"/>
                </a:solidFill>
              </a:rPr>
              <a:t>人烟稀少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zh-CN" dirty="0"/>
              <a:t>文中是指居住的人很少。烟，是炊烟。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标题 1"/>
          <p:cNvSpPr txBox="1"/>
          <p:nvPr/>
        </p:nvSpPr>
        <p:spPr bwMode="auto">
          <a:xfrm>
            <a:off x="190550" y="363381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走进课文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6574" y="2349675"/>
            <a:ext cx="3725862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6613" y="1053530"/>
            <a:ext cx="10382230" cy="2592288"/>
          </a:xfrm>
        </p:spPr>
        <p:txBody>
          <a:bodyPr/>
          <a:lstStyle/>
          <a:p>
            <a:r>
              <a:rPr lang="zh-CN" altLang="en-US" dirty="0"/>
              <a:t>战国时期，魏国的国君派西门豹去管理漳河边上的邺县。西门豹到了那个地方，看到田地荒芜，人烟稀少，就找了位老大爷来，问他是怎么回事。</a:t>
            </a:r>
            <a:endParaRPr lang="zh-CN" altLang="en-US" dirty="0"/>
          </a:p>
        </p:txBody>
      </p:sp>
      <p:sp>
        <p:nvSpPr>
          <p:cNvPr id="4" name="标题 1"/>
          <p:cNvSpPr txBox="1"/>
          <p:nvPr/>
        </p:nvSpPr>
        <p:spPr bwMode="auto">
          <a:xfrm>
            <a:off x="550590" y="300237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14687" y="3618968"/>
            <a:ext cx="7031310" cy="5385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23" tIns="45711" rIns="91423" bIns="45711" numCol="1" anchor="ctr" anchorCtr="0" compatLnSpc="1">
            <a:spAutoFit/>
          </a:bodyPr>
          <a:lstStyle/>
          <a:p>
            <a:pPr indent="2667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9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Calibri" panose="020F0502020204030204" charset="0"/>
              </a:rPr>
              <a:t>思考：交代了哪些信息？</a:t>
            </a:r>
            <a:endParaRPr lang="zh-CN" altLang="en-US" sz="29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383263" y="4339327"/>
            <a:ext cx="9217024" cy="192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23" tIns="45711" rIns="91423" bIns="45711" numCol="1" anchor="ctr" anchorCtr="0" compatLnSpc="1">
            <a:spAutoFit/>
          </a:bodyPr>
          <a:lstStyle/>
          <a:p>
            <a:pPr indent="2667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</a:rPr>
              <a:t>交代了故事发生的时间：战国时候（距今两千多）。</a:t>
            </a:r>
            <a:endParaRPr lang="zh-CN" altLang="en-US" sz="29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</a:rPr>
              <a:t>地点：邺地。</a:t>
            </a:r>
            <a:endParaRPr lang="zh-CN" altLang="en-US" sz="29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</a:rPr>
              <a:t>主要人物：西门豹。</a:t>
            </a:r>
            <a:endParaRPr lang="zh-CN" altLang="en-US" sz="29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9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</a:rPr>
              <a:t>事情：西门豹调查情况。</a:t>
            </a:r>
            <a:endParaRPr lang="zh-CN" altLang="en-US" sz="29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630" y="1199187"/>
            <a:ext cx="8784976" cy="1143265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latin typeface="+mn-ea"/>
                <a:ea typeface="+mn-ea"/>
              </a:rPr>
              <a:t>读老</a:t>
            </a:r>
            <a:r>
              <a:rPr lang="zh-CN" altLang="zh-CN" b="1" dirty="0">
                <a:latin typeface="+mn-ea"/>
                <a:ea typeface="+mn-ea"/>
              </a:rPr>
              <a:t>大爷回答的内容，以一句话概括出西门豹了解到的情况。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2642736"/>
            <a:ext cx="10672687" cy="3849916"/>
          </a:xfrm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  <a:r>
              <a:rPr lang="zh-CN" altLang="zh-CN" dirty="0">
                <a:solidFill>
                  <a:srgbClr val="FF0000"/>
                </a:solidFill>
              </a:rPr>
              <a:t>“河神娶媳妇”造成了邺地田地荒芜，人烟稀少。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  <a:r>
              <a:rPr lang="zh-CN" altLang="zh-CN" dirty="0">
                <a:solidFill>
                  <a:srgbClr val="FF0000"/>
                </a:solidFill>
              </a:rPr>
              <a:t>以巫婆和官绅为首骗钱害人。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  <a:r>
              <a:rPr lang="zh-CN" altLang="zh-CN" dirty="0">
                <a:solidFill>
                  <a:srgbClr val="FF0000"/>
                </a:solidFill>
              </a:rPr>
              <a:t>穷人的孩子受害最深。</a:t>
            </a:r>
            <a:endParaRPr lang="zh-CN" altLang="zh-CN" dirty="0">
              <a:solidFill>
                <a:srgbClr val="FF0000"/>
              </a:solidFill>
            </a:endParaRPr>
          </a:p>
          <a:p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4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  <a:r>
              <a:rPr lang="zh-CN" altLang="zh-CN" dirty="0">
                <a:solidFill>
                  <a:srgbClr val="FF0000"/>
                </a:solidFill>
              </a:rPr>
              <a:t>漳河没有发过大水，反而年年闹旱灾。</a:t>
            </a:r>
            <a:endParaRPr lang="zh-CN" altLang="zh-CN" dirty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694607" y="33345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631" y="1916476"/>
            <a:ext cx="10009112" cy="1143265"/>
          </a:xfrm>
        </p:spPr>
        <p:txBody>
          <a:bodyPr>
            <a:normAutofit fontScale="90000"/>
          </a:bodyPr>
          <a:lstStyle/>
          <a:p>
            <a:r>
              <a:rPr lang="zh-CN" altLang="en-US" b="1">
                <a:latin typeface="+mn-ea"/>
                <a:ea typeface="+mn-ea"/>
              </a:rPr>
              <a:t>从西门豹发现问题，到找老大爷来问明情况，这说明了什么？</a:t>
            </a:r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631" y="3573811"/>
            <a:ext cx="10382230" cy="3849916"/>
          </a:xfrm>
        </p:spPr>
        <p:txBody>
          <a:bodyPr/>
          <a:lstStyle/>
          <a:p>
            <a:r>
              <a:rPr lang="zh-CN" altLang="zh-CN" dirty="0">
                <a:solidFill>
                  <a:srgbClr val="FF0000"/>
                </a:solidFill>
              </a:rPr>
              <a:t>说明“河神娶媳妇”是巫婆官绅骗钱害人的借口；也说明西门豹是个办事注重调查研究的官吏</a:t>
            </a:r>
            <a:r>
              <a:rPr lang="zh-CN" altLang="zh-CN" dirty="0" smtClean="0">
                <a:solidFill>
                  <a:srgbClr val="FF0000"/>
                </a:solidFill>
              </a:rPr>
              <a:t>。</a:t>
            </a:r>
            <a:endParaRPr lang="zh-CN" altLang="zh-CN" dirty="0">
              <a:solidFill>
                <a:srgbClr val="FF0000"/>
              </a:solidFill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550590" y="33345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621" y="1845619"/>
            <a:ext cx="10382230" cy="3849916"/>
          </a:xfrm>
        </p:spPr>
        <p:txBody>
          <a:bodyPr/>
          <a:lstStyle/>
          <a:p>
            <a:r>
              <a:rPr lang="zh-CN" altLang="zh-CN" dirty="0"/>
              <a:t>轻声读</a:t>
            </a:r>
            <a:r>
              <a:rPr lang="zh-CN" altLang="en-US" dirty="0"/>
              <a:t>课文</a:t>
            </a:r>
            <a:r>
              <a:rPr lang="zh-CN" altLang="zh-CN" dirty="0"/>
              <a:t>第</a:t>
            </a:r>
            <a:r>
              <a:rPr lang="en-US" altLang="zh-CN" dirty="0"/>
              <a:t>9</a:t>
            </a:r>
            <a:r>
              <a:rPr lang="zh-CN" altLang="zh-CN" dirty="0"/>
              <a:t>自然段，思考：西门豹明白了事情的真相后，为什么不马上惩办恶人，反而说下次河神娶亲时去送新娘呢？这句话在文中起了什么作用？”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标题 1"/>
          <p:cNvSpPr txBox="1"/>
          <p:nvPr/>
        </p:nvSpPr>
        <p:spPr bwMode="auto">
          <a:xfrm>
            <a:off x="334566" y="405458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学习提示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矩形 10"/>
          <p:cNvSpPr>
            <a:spLocks noChangeArrowheads="1"/>
          </p:cNvSpPr>
          <p:nvPr/>
        </p:nvSpPr>
        <p:spPr bwMode="auto">
          <a:xfrm>
            <a:off x="1047192" y="1996904"/>
            <a:ext cx="10559099" cy="14157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22" tIns="45710" rIns="91422" bIns="4571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这样说来，河神还真灵啊。下一回他娶媳妇，请告诉我一声，我也去送送新娘。</a:t>
            </a:r>
            <a:endParaRPr lang="zh-CN" altLang="en-US" sz="43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505992" y="4845336"/>
            <a:ext cx="9935629" cy="1176746"/>
          </a:xfrm>
          <a:prstGeom prst="roundRect">
            <a:avLst/>
          </a:prstGeom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1895" tIns="60947" rIns="121895" bIns="60947" anchor="ctr"/>
          <a:lstStyle/>
          <a:p>
            <a:pPr>
              <a:spcBef>
                <a:spcPct val="0"/>
              </a:spcBef>
            </a:pP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说明西门豹做事讲究策略，准备将计就计惩治恶人。这句话在文中起了承上启下的过渡作用。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流程图: 资料带 23"/>
          <p:cNvSpPr/>
          <p:nvPr/>
        </p:nvSpPr>
        <p:spPr bwMode="auto">
          <a:xfrm>
            <a:off x="5409917" y="3462823"/>
            <a:ext cx="5238105" cy="1047999"/>
          </a:xfrm>
          <a:prstGeom prst="flowChartPunched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5" tIns="60947" rIns="121895" bIns="60947" anchor="ctr"/>
          <a:lstStyle/>
          <a:p>
            <a:pPr algn="ctr">
              <a:defRPr/>
            </a:pPr>
            <a:endParaRPr lang="zh-CN" altLang="en-US" sz="1900"/>
          </a:p>
        </p:txBody>
      </p:sp>
      <p:sp>
        <p:nvSpPr>
          <p:cNvPr id="18" name="Freeform 24"/>
          <p:cNvSpPr/>
          <p:nvPr/>
        </p:nvSpPr>
        <p:spPr bwMode="gray">
          <a:xfrm rot="9542627" flipH="1">
            <a:off x="4069699" y="2974176"/>
            <a:ext cx="897217" cy="124275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21895" tIns="60947" rIns="121895" bIns="60947"/>
          <a:lstStyle/>
          <a:p>
            <a:pPr>
              <a:defRPr/>
            </a:pPr>
            <a:endParaRPr lang="zh-CN" altLang="en-US" sz="1900"/>
          </a:p>
        </p:txBody>
      </p:sp>
      <p:sp>
        <p:nvSpPr>
          <p:cNvPr id="30" name="TextBox 29"/>
          <p:cNvSpPr txBox="1"/>
          <p:nvPr/>
        </p:nvSpPr>
        <p:spPr bwMode="auto">
          <a:xfrm>
            <a:off x="5502115" y="3637778"/>
            <a:ext cx="5007089" cy="6924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21895" tIns="60947" rIns="121895" bIns="60947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7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话中有话，话外有意。</a:t>
            </a:r>
            <a:endParaRPr lang="zh-CN" altLang="en-US" sz="37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标题 1"/>
          <p:cNvSpPr txBox="1"/>
          <p:nvPr/>
        </p:nvSpPr>
        <p:spPr bwMode="auto">
          <a:xfrm>
            <a:off x="489992" y="34647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047534" y="2781722"/>
            <a:ext cx="22243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86694" y="3285779"/>
            <a:ext cx="9361040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18" grpId="0" animBg="1"/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631" y="1701603"/>
            <a:ext cx="10382230" cy="3849916"/>
          </a:xfrm>
        </p:spPr>
        <p:txBody>
          <a:bodyPr/>
          <a:lstStyle/>
          <a:p>
            <a:r>
              <a:rPr lang="zh-CN" altLang="zh-CN"/>
              <a:t>默读课文，边读边思考：西门豹为什么不直接下令禁止给河伯娶亲？西门豹想了哪些计策分别惩治了巫婆、官绅头子和其他官绅的？用“</a:t>
            </a:r>
            <a:r>
              <a:rPr lang="en-US" altLang="zh-CN" u="sng"/>
              <a:t>    </a:t>
            </a:r>
            <a:r>
              <a:rPr lang="zh-CN" altLang="zh-CN"/>
              <a:t>”</a:t>
            </a:r>
            <a:r>
              <a:rPr lang="zh-CN" altLang="en-US"/>
              <a:t>在文中</a:t>
            </a:r>
            <a:r>
              <a:rPr lang="zh-CN" altLang="zh-CN"/>
              <a:t>画出有关内容。</a:t>
            </a:r>
            <a:endParaRPr lang="zh-CN" altLang="zh-CN"/>
          </a:p>
          <a:p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1" y="333450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学习提示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621" y="1125538"/>
            <a:ext cx="10382230" cy="3849916"/>
          </a:xfrm>
        </p:spPr>
        <p:txBody>
          <a:bodyPr/>
          <a:lstStyle/>
          <a:p>
            <a:r>
              <a:rPr lang="zh-CN" altLang="en-US"/>
              <a:t>西门豹面对着漳河站了很久。那些官绅都提心吊胆，大气儿也不敢出。西门豹回过头来，看着他们说：“怎么还不回来，请你们去催催吧！”说着又要叫卫士把他们扔下漳河去。</a:t>
            </a:r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807037" y="338026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8"/>
          <p:cNvGrpSpPr/>
          <p:nvPr/>
        </p:nvGrpSpPr>
        <p:grpSpPr>
          <a:xfrm>
            <a:off x="9119542" y="1557710"/>
            <a:ext cx="1676400" cy="584201"/>
            <a:chOff x="1776" y="1696"/>
            <a:chExt cx="1632" cy="736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77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230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278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321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1" name="双波形 10"/>
          <p:cNvSpPr/>
          <p:nvPr/>
        </p:nvSpPr>
        <p:spPr>
          <a:xfrm>
            <a:off x="1205200" y="4365899"/>
            <a:ext cx="9649072" cy="1808647"/>
          </a:xfrm>
          <a:prstGeom prst="double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67" tIns="34284" rIns="68567" bIns="34284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提心吊胆，形容＋分担心或害怕。文中是指官绅门知道河里哪有什么河神，投下河去只有死路一条。他们亲眼目睹了巫婆和官绅头子被投下河后的下场，害怕极了。</a:t>
            </a:r>
            <a:endParaRPr lang="zh-CN" altLang="en-US" sz="2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6614" y="2133650"/>
            <a:ext cx="10454238" cy="1368152"/>
          </a:xfrm>
        </p:spPr>
        <p:txBody>
          <a:bodyPr>
            <a:normAutofit/>
          </a:bodyPr>
          <a:lstStyle/>
          <a:p>
            <a:r>
              <a:rPr lang="zh-CN" altLang="zh-CN"/>
              <a:t>读准字音，看清字形，查字典理解词义。</a:t>
            </a:r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262558" y="333450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自读提示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cs typeface="楷体" panose="02010609060101010101" pitchFamily="49" charset="-122"/>
              </a:rPr>
              <a:t>官绅一个个吓得面如土色，跪下来磕头求饶，把头都磕破了，直淌血。</a:t>
            </a:r>
            <a:endParaRPr lang="zh-CN" altLang="en-US">
              <a:cs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766615" y="36467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8"/>
          <p:cNvGrpSpPr/>
          <p:nvPr/>
        </p:nvGrpSpPr>
        <p:grpSpPr>
          <a:xfrm>
            <a:off x="4583038" y="2565822"/>
            <a:ext cx="1676400" cy="584201"/>
            <a:chOff x="1776" y="1696"/>
            <a:chExt cx="1632" cy="736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77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230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278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321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7895406" y="2709838"/>
            <a:ext cx="1676400" cy="584201"/>
            <a:chOff x="1776" y="1696"/>
            <a:chExt cx="1632" cy="736"/>
          </a:xfrm>
        </p:grpSpPr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177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230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2784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3216" y="1696"/>
              <a:ext cx="192" cy="73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4006975" y="3861842"/>
            <a:ext cx="3068434" cy="5847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官绅丑态百出。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608" y="1577534"/>
            <a:ext cx="10441159" cy="1143265"/>
          </a:xfrm>
        </p:spPr>
        <p:txBody>
          <a:bodyPr>
            <a:normAutofit fontScale="90000"/>
          </a:bodyPr>
          <a:lstStyle/>
          <a:p>
            <a:r>
              <a:rPr lang="zh-CN" altLang="zh-CN" b="1" dirty="0">
                <a:latin typeface="+mn-ea"/>
                <a:ea typeface="+mn-ea"/>
              </a:rPr>
              <a:t>轻声读课文，思考</a:t>
            </a:r>
            <a:r>
              <a:rPr lang="zh-CN" altLang="en-US" b="1" dirty="0">
                <a:latin typeface="+mn-ea"/>
                <a:ea typeface="+mn-ea"/>
              </a:rPr>
              <a:t>：</a:t>
            </a:r>
            <a:r>
              <a:rPr lang="zh-CN" altLang="zh-CN" b="1" dirty="0">
                <a:latin typeface="+mn-ea"/>
                <a:ea typeface="+mn-ea"/>
              </a:rPr>
              <a:t>西门豹为什么会想出“投入河中”的方法来严惩恶人的？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631" y="2997746"/>
            <a:ext cx="10382230" cy="3489876"/>
          </a:xfrm>
        </p:spPr>
        <p:txBody>
          <a:bodyPr/>
          <a:lstStyle/>
          <a:p>
            <a:r>
              <a:rPr lang="zh-CN" altLang="zh-CN" dirty="0">
                <a:solidFill>
                  <a:srgbClr val="FF0000"/>
                </a:solidFill>
              </a:rPr>
              <a:t>西门豹巧妙地当众惩治了巫婆和官绅头子，不仅揭露了他们骗钱害人的阴谋，而且有力地用事实教育了被愚弄的群众</a:t>
            </a:r>
            <a:r>
              <a:rPr lang="zh-CN" altLang="en-US" dirty="0">
                <a:solidFill>
                  <a:srgbClr val="FF0000"/>
                </a:solidFill>
              </a:rPr>
              <a:t>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550590" y="33345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616" y="765498"/>
            <a:ext cx="10441159" cy="1143265"/>
          </a:xfrm>
        </p:spPr>
        <p:txBody>
          <a:bodyPr>
            <a:normAutofit/>
          </a:bodyPr>
          <a:lstStyle/>
          <a:p>
            <a:r>
              <a:rPr lang="zh-CN" altLang="zh-CN" dirty="0"/>
              <a:t>根据课文的内容用自己的话讲述</a:t>
            </a:r>
            <a:r>
              <a:rPr lang="zh-CN" altLang="en-US" dirty="0"/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4" name="文本框 14"/>
          <p:cNvSpPr txBox="1"/>
          <p:nvPr/>
        </p:nvSpPr>
        <p:spPr>
          <a:xfrm>
            <a:off x="601135" y="290405"/>
            <a:ext cx="1931349" cy="561680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991022" y="1773610"/>
            <a:ext cx="10382230" cy="4362356"/>
          </a:xfrm>
          <a:prstGeom prst="rect">
            <a:avLst/>
          </a:prstGeom>
        </p:spPr>
        <p:txBody>
          <a:bodyPr vert="horz" lIns="108830" tIns="54416" rIns="108830" bIns="54416" rtlCol="0">
            <a:normAutofit fontScale="85000" lnSpcReduction="10000"/>
          </a:bodyPr>
          <a:lstStyle/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看到西门豹带着卫士也来到漳河边，巫婆、官绅会怎么想？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西门豹是怎样将计就计分别惩办巫婆、官绅头子和官绅们的？恶人们当时的丑态是怎样的？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西门豹把巫婆和官绅头子投进漳河后，对着漳河站了很久，这时“娶亲”场所的气氛和人们的心情会变得怎样？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西门豹终于松了口，让官绅们回去，这时老百姓和官绅们会有怎样的不同表现。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91845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从此，谁也不敢再提给河神娶媳妇，漳河也没有发大水。</a:t>
            </a:r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750838" y="30554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15"/>
          <p:cNvGrpSpPr/>
          <p:nvPr/>
        </p:nvGrpSpPr>
        <p:grpSpPr>
          <a:xfrm>
            <a:off x="1774726" y="2781722"/>
            <a:ext cx="723474" cy="304800"/>
            <a:chOff x="1488" y="3744"/>
            <a:chExt cx="528" cy="144"/>
          </a:xfrm>
        </p:grpSpPr>
        <p:sp>
          <p:nvSpPr>
            <p:cNvPr id="7" name="Oval 13"/>
            <p:cNvSpPr>
              <a:spLocks noChangeArrowheads="1"/>
            </p:cNvSpPr>
            <p:nvPr/>
          </p:nvSpPr>
          <p:spPr bwMode="auto">
            <a:xfrm>
              <a:off x="1488" y="374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1872" y="374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" name="云形标注 8"/>
          <p:cNvSpPr/>
          <p:nvPr/>
        </p:nvSpPr>
        <p:spPr>
          <a:xfrm>
            <a:off x="2782838" y="3069754"/>
            <a:ext cx="4187502" cy="1584176"/>
          </a:xfrm>
          <a:prstGeom prst="cloudCallout">
            <a:avLst>
              <a:gd name="adj1" fmla="val -53452"/>
              <a:gd name="adj2" fmla="val -46712"/>
            </a:avLst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r>
              <a:rPr lang="zh-CN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“从此”是指西门豹破除迷信，惩治恶人以后。</a:t>
            </a:r>
            <a:endParaRPr lang="zh-CN" altLang="zh-CN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>
                <a:latin typeface="+mn-ea"/>
                <a:ea typeface="+mn-ea"/>
              </a:rPr>
              <a:t>思考</a:t>
            </a:r>
            <a:r>
              <a:rPr lang="en-US" altLang="zh-CN" b="1">
                <a:latin typeface="+mn-ea"/>
                <a:ea typeface="+mn-ea"/>
              </a:rPr>
              <a:t>:</a:t>
            </a:r>
            <a:r>
              <a:rPr lang="zh-CN" altLang="zh-CN" b="1">
                <a:latin typeface="+mn-ea"/>
                <a:ea typeface="+mn-ea"/>
              </a:rPr>
              <a:t>兴修水利与破除迷信有什么联系？</a:t>
            </a:r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/>
              <a:t>（</a:t>
            </a:r>
            <a:r>
              <a:rPr lang="en-US" altLang="zh-CN"/>
              <a:t>        </a:t>
            </a:r>
            <a:r>
              <a:rPr lang="zh-CN" altLang="zh-CN"/>
              <a:t>）禁绝河神娶媳妇，（</a:t>
            </a:r>
            <a:r>
              <a:rPr lang="en-US" altLang="zh-CN"/>
              <a:t>        </a:t>
            </a:r>
            <a:r>
              <a:rPr lang="zh-CN" altLang="zh-CN"/>
              <a:t>）能使老百姓安心地开凿渠道，发展生产，安居乐业。</a:t>
            </a:r>
            <a:endParaRPr lang="zh-CN" altLang="zh-CN"/>
          </a:p>
          <a:p>
            <a:r>
              <a:rPr lang="zh-CN" altLang="zh-CN"/>
              <a:t>（</a:t>
            </a:r>
            <a:r>
              <a:rPr lang="en-US" altLang="zh-CN"/>
              <a:t>        </a:t>
            </a:r>
            <a:r>
              <a:rPr lang="zh-CN" altLang="zh-CN"/>
              <a:t>）禁绝河神娶媳妇，（</a:t>
            </a:r>
            <a:r>
              <a:rPr lang="en-US" altLang="zh-CN"/>
              <a:t>        </a:t>
            </a:r>
            <a:r>
              <a:rPr lang="zh-CN" altLang="zh-CN"/>
              <a:t>）能使老百姓安心地开凿渠道，发展生产，安居乐业。</a:t>
            </a:r>
            <a:endParaRPr lang="zh-CN" altLang="zh-CN"/>
          </a:p>
          <a:p>
            <a:endParaRPr lang="zh-CN" altLang="en-US"/>
          </a:p>
        </p:txBody>
      </p:sp>
      <p:sp>
        <p:nvSpPr>
          <p:cNvPr id="4" name="标题 1"/>
          <p:cNvSpPr txBox="1"/>
          <p:nvPr/>
        </p:nvSpPr>
        <p:spPr bwMode="auto">
          <a:xfrm>
            <a:off x="622598" y="30713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2799" y="2205659"/>
            <a:ext cx="1080119" cy="584757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27455" y="2205659"/>
            <a:ext cx="1080119" cy="584757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4807" y="3789835"/>
            <a:ext cx="1080119" cy="584757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只要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83440" y="3789834"/>
            <a:ext cx="1080119" cy="584757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801386" y="1773611"/>
            <a:ext cx="2207958" cy="69247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121895" tIns="60947" rIns="121895" bIns="60947" rtlCol="0">
            <a:spAutoFit/>
          </a:bodyPr>
          <a:lstStyle/>
          <a:p>
            <a:r>
              <a:rPr lang="zh-CN" altLang="en-US" sz="3700">
                <a:latin typeface="黑体" panose="02010609060101010101" pitchFamily="49" charset="-122"/>
                <a:ea typeface="黑体" panose="02010609060101010101" pitchFamily="49" charset="-122"/>
              </a:rPr>
              <a:t>兴修水利</a:t>
            </a:r>
            <a:endParaRPr lang="zh-CN" altLang="en-US" sz="37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982639" y="2997747"/>
            <a:ext cx="9845452" cy="2208618"/>
          </a:xfrm>
          <a:prstGeom prst="wedgeRoundRectCallout">
            <a:avLst>
              <a:gd name="adj1" fmla="val 25910"/>
              <a:gd name="adj2" fmla="val 4871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5" tIns="60947" rIns="121895" bIns="60947" rtlCol="0" anchor="ctr"/>
          <a:lstStyle/>
          <a:p>
            <a:r>
              <a:rPr lang="en-US" altLang="zh-CN" sz="4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4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西门豹发动老百姓</a:t>
            </a:r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开凿了十二条渠道，把漳河的水引到田里</a:t>
            </a:r>
            <a:r>
              <a:rPr lang="zh-CN" altLang="en-US" sz="4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。庄稼得到灌溉，年年都获得好收成。</a:t>
            </a:r>
            <a:endParaRPr lang="zh-CN" altLang="en-US" sz="43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标题 1"/>
          <p:cNvSpPr txBox="1"/>
          <p:nvPr/>
        </p:nvSpPr>
        <p:spPr bwMode="auto">
          <a:xfrm>
            <a:off x="550590" y="333450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5396" y="1503307"/>
            <a:ext cx="10441159" cy="1143265"/>
          </a:xfrm>
        </p:spPr>
        <p:txBody>
          <a:bodyPr>
            <a:normAutofit/>
          </a:bodyPr>
          <a:lstStyle/>
          <a:p>
            <a:r>
              <a:rPr lang="zh-CN" altLang="zh-CN" b="1">
                <a:latin typeface="+mn-ea"/>
                <a:ea typeface="+mn-ea"/>
              </a:rPr>
              <a:t>学习了本文后，你知道西门豹是个怎样的人？</a:t>
            </a:r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5395" y="3141763"/>
            <a:ext cx="10382230" cy="3849916"/>
          </a:xfrm>
        </p:spPr>
        <p:txBody>
          <a:bodyPr/>
          <a:lstStyle/>
          <a:p>
            <a:r>
              <a:rPr lang="zh-CN" altLang="zh-CN">
                <a:solidFill>
                  <a:srgbClr val="FF0000"/>
                </a:solidFill>
              </a:rPr>
              <a:t>西门豹是一个为民除害的好官。西门豹爱护百姓、有勇有谋，怪不得直到今天，还被人们称颂。</a:t>
            </a:r>
            <a:endParaRPr lang="zh-CN" altLang="zh-CN">
              <a:solidFill>
                <a:srgbClr val="FF0000"/>
              </a:solidFill>
            </a:endParaRPr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14"/>
          <p:cNvSpPr txBox="1"/>
          <p:nvPr/>
        </p:nvSpPr>
        <p:spPr>
          <a:xfrm>
            <a:off x="694605" y="261442"/>
            <a:ext cx="1931349" cy="561680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发散思维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938831" y="1637833"/>
            <a:ext cx="10412959" cy="331017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    本文记述了西门豹在治理邺时，</a:t>
            </a:r>
            <a:r>
              <a:rPr lang="zh-CN" altLang="en-US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300" b="1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了河神娶媳妇的</a:t>
            </a:r>
            <a:r>
              <a:rPr lang="zh-CN" altLang="en-US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了巫婆及官绅，</a:t>
            </a:r>
            <a:r>
              <a:rPr lang="zh-CN" altLang="en-US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300" b="1" u="sng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的事。本文赞扬了西门豹有勇有谋、关心百姓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的品格</a:t>
            </a: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3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06774" y="3184931"/>
            <a:ext cx="2670039" cy="77711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>
              <a:lnSpc>
                <a:spcPts val="5065"/>
              </a:lnSpc>
            </a:pPr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兴修水利</a:t>
            </a:r>
            <a:endParaRPr lang="zh-CN" altLang="en-US" sz="4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39228" y="2406664"/>
            <a:ext cx="1469622" cy="784804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迷信</a:t>
            </a:r>
            <a:endParaRPr lang="zh-CN" altLang="en-US" sz="4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51186" y="2406666"/>
            <a:ext cx="1469622" cy="784804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惩治</a:t>
            </a:r>
            <a:endParaRPr lang="zh-CN" altLang="en-US" sz="4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874437" y="1650066"/>
            <a:ext cx="1469622" cy="777110"/>
          </a:xfrm>
          <a:prstGeom prst="rect">
            <a:avLst/>
          </a:prstGeom>
        </p:spPr>
        <p:txBody>
          <a:bodyPr wrap="square" lIns="121895" tIns="60947" rIns="121895" bIns="60947">
            <a:spAutoFit/>
          </a:bodyPr>
          <a:lstStyle/>
          <a:p>
            <a:pPr>
              <a:lnSpc>
                <a:spcPts val="5065"/>
              </a:lnSpc>
            </a:pPr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破除</a:t>
            </a:r>
            <a:endParaRPr lang="zh-CN" altLang="en-US" sz="4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标题 1"/>
          <p:cNvSpPr txBox="1"/>
          <p:nvPr/>
        </p:nvSpPr>
        <p:spPr bwMode="auto">
          <a:xfrm>
            <a:off x="190550" y="333450"/>
            <a:ext cx="2592288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4277" tIns="52138" rIns="104277" bIns="52138" rtlCol="0" anchor="ctr">
            <a:noAutofit/>
          </a:bodyPr>
          <a:lstStyle/>
          <a:p>
            <a:pPr algn="ctr" defTabSz="104267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归纳总结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10" grpId="0"/>
      <p:bldP spid="12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4605" y="1413571"/>
            <a:ext cx="10382230" cy="3849916"/>
          </a:xfrm>
        </p:spPr>
        <p:txBody>
          <a:bodyPr/>
          <a:lstStyle/>
          <a:p>
            <a:r>
              <a:rPr lang="zh-CN" altLang="en-US">
                <a:latin typeface="+mn-ea"/>
                <a:ea typeface="+mn-ea"/>
              </a:rPr>
              <a:t>（</a:t>
            </a:r>
            <a:r>
              <a:rPr lang="en-US" altLang="zh-CN">
                <a:latin typeface="+mn-ea"/>
                <a:ea typeface="+mn-ea"/>
              </a:rPr>
              <a:t>1</a:t>
            </a:r>
            <a:r>
              <a:rPr lang="zh-CN" altLang="en-US">
                <a:latin typeface="+mn-ea"/>
                <a:ea typeface="+mn-ea"/>
              </a:rPr>
              <a:t>）</a:t>
            </a:r>
            <a:r>
              <a:rPr lang="zh-CN" altLang="zh-CN">
                <a:latin typeface="+mn-ea"/>
                <a:ea typeface="+mn-ea"/>
              </a:rPr>
              <a:t>看拼音，写词语。</a:t>
            </a:r>
            <a:endParaRPr lang="zh-CN" altLang="zh-CN">
              <a:latin typeface="+mn-ea"/>
              <a:ea typeface="+mn-ea"/>
            </a:endParaRPr>
          </a:p>
          <a:p>
            <a:r>
              <a:rPr lang="en-US" altLang="zh-CN">
                <a:latin typeface="方正姚体" panose="02010601030101010101" pitchFamily="2" charset="-122"/>
                <a:ea typeface="方正姚体" panose="02010601030101010101" pitchFamily="2" charset="-122"/>
              </a:rPr>
              <a:t>     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ɡā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  h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à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        h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é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   q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ú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         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ɡ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u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à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 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ɡà</a:t>
            </a:r>
            <a:r>
              <a:rPr lang="en-US" altLang="zh-CN" b="0" err="1">
                <a:latin typeface="方正姚体" panose="02010601030101010101" pitchFamily="2" charset="-122"/>
                <a:ea typeface="方正姚体" panose="02010601030101010101" pitchFamily="2" charset="-122"/>
              </a:rPr>
              <a:t>i</a:t>
            </a:r>
            <a:endParaRPr lang="zh-CN" altLang="zh-CN" b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zh-CN"/>
              <a:t>（</a:t>
            </a:r>
            <a:r>
              <a:rPr lang="en-US" altLang="zh-CN"/>
              <a:t>          </a:t>
            </a:r>
            <a:r>
              <a:rPr lang="zh-CN" altLang="zh-CN"/>
              <a:t>） （</a:t>
            </a:r>
            <a:r>
              <a:rPr lang="en-US" altLang="zh-CN"/>
              <a:t>        </a:t>
            </a:r>
            <a:r>
              <a:rPr lang="zh-CN" altLang="zh-CN"/>
              <a:t>） （</a:t>
            </a:r>
            <a:r>
              <a:rPr lang="en-US" altLang="zh-CN"/>
              <a:t>         </a:t>
            </a:r>
            <a:r>
              <a:rPr lang="zh-CN" altLang="zh-CN"/>
              <a:t>）</a:t>
            </a:r>
            <a:endParaRPr lang="en-US" altLang="zh-CN"/>
          </a:p>
          <a:p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    r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é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y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ā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x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ī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 sh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ǎ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o              t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í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 x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ī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 di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à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o d</a:t>
            </a:r>
            <a:r>
              <a:rPr lang="zh-CN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ǎ</a:t>
            </a:r>
            <a:r>
              <a:rPr lang="en-US" altLang="zh-CN" b="0">
                <a:latin typeface="方正姚体" panose="02010601030101010101" pitchFamily="2" charset="-122"/>
                <a:ea typeface="方正姚体" panose="02010601030101010101" pitchFamily="2" charset="-122"/>
              </a:rPr>
              <a:t>n</a:t>
            </a:r>
            <a:endParaRPr lang="en-US" altLang="zh-CN" b="0">
              <a:ea typeface="方正姚体" panose="02010601030101010101" pitchFamily="2" charset="-122"/>
            </a:endParaRPr>
          </a:p>
          <a:p>
            <a:r>
              <a:rPr lang="zh-CN" altLang="zh-CN"/>
              <a:t>（</a:t>
            </a:r>
            <a:r>
              <a:rPr lang="en-US" altLang="zh-CN"/>
              <a:t>               </a:t>
            </a:r>
            <a:r>
              <a:rPr lang="zh-CN" altLang="zh-CN"/>
              <a:t>）</a:t>
            </a:r>
            <a:r>
              <a:rPr lang="en-US" altLang="zh-CN"/>
              <a:t>   </a:t>
            </a:r>
            <a:r>
              <a:rPr lang="zh-CN" altLang="zh-CN"/>
              <a:t>（</a:t>
            </a:r>
            <a:r>
              <a:rPr lang="en-US" altLang="zh-CN"/>
              <a:t>              </a:t>
            </a:r>
            <a:r>
              <a:rPr lang="zh-CN" altLang="zh-CN"/>
              <a:t>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5" name="标题 1"/>
          <p:cNvSpPr txBox="1"/>
          <p:nvPr/>
        </p:nvSpPr>
        <p:spPr bwMode="auto">
          <a:xfrm>
            <a:off x="838624" y="333450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50792" y="2853731"/>
            <a:ext cx="1215363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旱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231110" y="2925738"/>
            <a:ext cx="1422150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河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渠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967415" y="2853731"/>
            <a:ext cx="1215363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灌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溉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46516" y="4446052"/>
            <a:ext cx="2039307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人烟稀少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051137" y="4437906"/>
            <a:ext cx="1832519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pPr lvl="0"/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提心吊胆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631" y="1269555"/>
            <a:ext cx="10382230" cy="3849916"/>
          </a:xfrm>
        </p:spPr>
        <p:txBody>
          <a:bodyPr/>
          <a:lstStyle/>
          <a:p>
            <a:r>
              <a:rPr lang="zh-CN" altLang="en-US">
                <a:latin typeface="+mn-ea"/>
                <a:ea typeface="+mn-ea"/>
              </a:rPr>
              <a:t>（</a:t>
            </a:r>
            <a:r>
              <a:rPr lang="en-US" altLang="zh-CN">
                <a:latin typeface="+mn-ea"/>
                <a:ea typeface="+mn-ea"/>
              </a:rPr>
              <a:t>2</a:t>
            </a:r>
            <a:r>
              <a:rPr lang="zh-CN" altLang="en-US">
                <a:latin typeface="+mn-ea"/>
                <a:ea typeface="+mn-ea"/>
              </a:rPr>
              <a:t>）</a:t>
            </a:r>
            <a:r>
              <a:rPr lang="zh-CN" altLang="zh-CN">
                <a:latin typeface="+mn-ea"/>
                <a:ea typeface="+mn-ea"/>
              </a:rPr>
              <a:t>读句子，加上合适的标点符号。</a:t>
            </a:r>
            <a:endParaRPr lang="zh-CN" altLang="zh-CN">
              <a:latin typeface="+mn-ea"/>
              <a:ea typeface="+mn-ea"/>
            </a:endParaRPr>
          </a:p>
          <a:p>
            <a:r>
              <a:rPr lang="zh-CN" altLang="en-US"/>
              <a:t>①</a:t>
            </a:r>
            <a:r>
              <a:rPr lang="zh-CN" altLang="zh-CN"/>
              <a:t>西门豹问</a:t>
            </a:r>
            <a:r>
              <a:rPr lang="en-US" altLang="zh-CN"/>
              <a:t>    </a:t>
            </a:r>
            <a:r>
              <a:rPr lang="zh-CN" altLang="zh-CN"/>
              <a:t>这话是谁说的</a:t>
            </a:r>
            <a:endParaRPr lang="zh-CN" altLang="zh-CN"/>
          </a:p>
          <a:p>
            <a:r>
              <a:rPr lang="zh-CN" altLang="en-US"/>
              <a:t>②</a:t>
            </a:r>
            <a:r>
              <a:rPr lang="en-US" altLang="zh-CN"/>
              <a:t>  </a:t>
            </a:r>
            <a:r>
              <a:rPr lang="zh-CN" altLang="zh-CN"/>
              <a:t>都是河</a:t>
            </a:r>
            <a:r>
              <a:rPr lang="zh-CN" altLang="en-US"/>
              <a:t>神</a:t>
            </a:r>
            <a:r>
              <a:rPr lang="zh-CN" altLang="zh-CN"/>
              <a:t>娶媳妇闹的</a:t>
            </a:r>
            <a:r>
              <a:rPr lang="en-US" altLang="zh-CN"/>
              <a:t>   </a:t>
            </a:r>
            <a:r>
              <a:rPr lang="zh-CN" altLang="zh-CN"/>
              <a:t>老大爷说</a:t>
            </a:r>
            <a:endParaRPr lang="zh-CN" altLang="zh-CN"/>
          </a:p>
          <a:p>
            <a:r>
              <a:rPr lang="zh-CN" altLang="en-US"/>
              <a:t>③</a:t>
            </a:r>
            <a:r>
              <a:rPr lang="zh-CN" altLang="zh-CN"/>
              <a:t>那么漳河发过大水没有呢</a:t>
            </a:r>
            <a:endParaRPr lang="zh-CN" altLang="zh-CN"/>
          </a:p>
          <a:p>
            <a:endParaRPr lang="zh-CN" altLang="en-US"/>
          </a:p>
        </p:txBody>
      </p:sp>
      <p:sp>
        <p:nvSpPr>
          <p:cNvPr id="8" name="标题 1"/>
          <p:cNvSpPr txBox="1"/>
          <p:nvPr/>
        </p:nvSpPr>
        <p:spPr bwMode="auto">
          <a:xfrm>
            <a:off x="838624" y="333450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718942" y="2133660"/>
            <a:ext cx="1440161" cy="5847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23" tIns="45711" rIns="91423" bIns="45711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：“    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39387" y="3652342"/>
            <a:ext cx="596604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？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03906" y="2942822"/>
            <a:ext cx="596604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“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35083" y="2922326"/>
            <a:ext cx="1008575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。”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543479" y="2902124"/>
            <a:ext cx="596604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。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143692" y="2185669"/>
            <a:ext cx="1215363" cy="584757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？ ”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50589" y="333451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会认的字</a:t>
            </a:r>
            <a:endParaRPr lang="zh-CN" altLang="zh-CN" sz="36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98340" y="1963949"/>
            <a:ext cx="1053963" cy="853329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6000">
                <a:latin typeface="华文楷体" panose="02010600040101010101" pitchFamily="2" charset="-122"/>
                <a:ea typeface="华文楷体" panose="02010600040101010101" pitchFamily="2" charset="-122"/>
              </a:rPr>
              <a:t>巫</a:t>
            </a:r>
            <a:endParaRPr lang="zh-CN" altLang="en-US" sz="6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38382" y="1949802"/>
            <a:ext cx="1056502" cy="850789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6000">
                <a:latin typeface="华文楷体" panose="02010600040101010101" pitchFamily="2" charset="-122"/>
                <a:ea typeface="华文楷体" panose="02010600040101010101" pitchFamily="2" charset="-122"/>
              </a:rPr>
              <a:t>绅</a:t>
            </a:r>
            <a:endParaRPr lang="zh-CN" altLang="en-US" sz="6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64735" y="1949803"/>
            <a:ext cx="1055233" cy="853329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6000">
                <a:latin typeface="华文楷体" panose="02010600040101010101" pitchFamily="2" charset="-122"/>
                <a:ea typeface="华文楷体" panose="02010600040101010101" pitchFamily="2" charset="-122"/>
              </a:rPr>
              <a:t>吊</a:t>
            </a:r>
            <a:endParaRPr lang="zh-CN" altLang="en-US" sz="6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57738" y="4803108"/>
            <a:ext cx="1068566" cy="88190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6000">
                <a:latin typeface="华文楷体" panose="02010600040101010101" pitchFamily="2" charset="-122"/>
                <a:ea typeface="华文楷体" panose="02010600040101010101" pitchFamily="2" charset="-122"/>
              </a:rPr>
              <a:t>凿</a:t>
            </a:r>
            <a:endParaRPr lang="zh-CN" altLang="en-US" sz="6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5648860" y="961237"/>
            <a:ext cx="1780308" cy="83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4800" err="1"/>
              <a:t>shēn</a:t>
            </a:r>
            <a:r>
              <a:rPr lang="zh-CN" altLang="zh-CN" sz="4800"/>
              <a:t> </a:t>
            </a:r>
            <a:endParaRPr lang="en-US" altLang="zh-CN" sz="4800" b="1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7566945" y="3782603"/>
            <a:ext cx="1450151" cy="83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4800" err="1">
                <a:latin typeface="方正姚体" panose="02010601030101010101" pitchFamily="2" charset="-122"/>
                <a:ea typeface="方正姚体" panose="02010601030101010101" pitchFamily="2" charset="-122"/>
              </a:rPr>
              <a:t>záo</a:t>
            </a:r>
            <a:r>
              <a:rPr lang="en-US" altLang="zh-CN" sz="4800" b="1">
                <a:latin typeface="宋体" panose="02010600030101010101" pitchFamily="2" charset="-122"/>
              </a:rPr>
              <a:t> </a:t>
            </a:r>
            <a:endParaRPr lang="en-US" altLang="zh-CN" sz="4800" b="1">
              <a:latin typeface="宋体" panose="02010600030101010101" pitchFamily="2" charset="-122"/>
            </a:endParaRP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3394030" y="2976676"/>
            <a:ext cx="1910466" cy="7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latin typeface="华文楷体" panose="02010600040101010101" pitchFamily="2" charset="-122"/>
                <a:ea typeface="华文楷体" panose="02010600040101010101" pitchFamily="2" charset="-122"/>
              </a:rPr>
              <a:t>（巫师）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5351481" y="2995155"/>
            <a:ext cx="1925704" cy="7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latin typeface="华文楷体" panose="02010600040101010101" pitchFamily="2" charset="-122"/>
                <a:ea typeface="华文楷体" panose="02010600040101010101" pitchFamily="2" charset="-122"/>
              </a:rPr>
              <a:t>（官绅）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7365375" y="2993801"/>
            <a:ext cx="2072370" cy="7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latin typeface="华文楷体" panose="02010600040101010101" pitchFamily="2" charset="-122"/>
                <a:ea typeface="华文楷体" panose="02010600040101010101" pitchFamily="2" charset="-122"/>
              </a:rPr>
              <a:t>（吊起）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7184306" y="5833774"/>
            <a:ext cx="2048243" cy="7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latin typeface="华文楷体" panose="02010600040101010101" pitchFamily="2" charset="-122"/>
                <a:ea typeface="华文楷体" panose="02010600040101010101" pitchFamily="2" charset="-122"/>
              </a:rPr>
              <a:t>（确凿）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3517760" y="939993"/>
            <a:ext cx="1802529" cy="83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4800" err="1">
                <a:latin typeface="方正姚体" panose="02010601030101010101" pitchFamily="2" charset="-122"/>
                <a:ea typeface="方正姚体" panose="02010601030101010101" pitchFamily="2" charset="-122"/>
              </a:rPr>
              <a:t>wū</a:t>
            </a:r>
            <a:endParaRPr lang="en-US" altLang="zh-CN" sz="48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7319344" y="893085"/>
            <a:ext cx="2146021" cy="83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4800" err="1">
                <a:latin typeface="方正姚体" panose="02010601030101010101" pitchFamily="2" charset="-122"/>
                <a:ea typeface="方正姚体" panose="02010601030101010101" pitchFamily="2" charset="-122"/>
              </a:rPr>
              <a:t>diào</a:t>
            </a:r>
            <a:endParaRPr lang="en-US" sz="48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4005819" y="5864981"/>
            <a:ext cx="2285702" cy="70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latin typeface="华文楷体" panose="02010600040101010101" pitchFamily="2" charset="-122"/>
                <a:ea typeface="华文楷体" panose="02010600040101010101" pitchFamily="2" charset="-122"/>
              </a:rPr>
              <a:t>（磕碰）</a:t>
            </a:r>
            <a:endParaRPr lang="zh-CN" altLang="en-US" sz="4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06417" y="1963948"/>
            <a:ext cx="1805840" cy="3031602"/>
            <a:chOff x="593424" y="2189488"/>
            <a:chExt cx="2087563" cy="3284538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10"/>
              <a:ext cx="867613" cy="15672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4400" b="1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4400" b="1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4400" b="1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4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35888" y="4803743"/>
            <a:ext cx="996185" cy="88126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lIns="91423" tIns="45711" rIns="91423" bIns="45711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6000">
                <a:latin typeface="华文楷体" panose="02010600040101010101" pitchFamily="2" charset="-122"/>
                <a:ea typeface="华文楷体" panose="02010600040101010101" pitchFamily="2" charset="-122"/>
              </a:rPr>
              <a:t>磕</a:t>
            </a:r>
            <a:endParaRPr lang="zh-CN" altLang="en-US" sz="60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4025090" y="3831064"/>
            <a:ext cx="2088877" cy="83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4800" err="1">
                <a:latin typeface="方正姚体" panose="02010601030101010101" pitchFamily="2" charset="-122"/>
                <a:ea typeface="方正姚体" panose="02010601030101010101" pitchFamily="2" charset="-122"/>
              </a:rPr>
              <a:t>kē</a:t>
            </a:r>
            <a:endParaRPr lang="en-US" altLang="zh-CN" sz="48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8" grpId="0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6613" y="1413570"/>
            <a:ext cx="10382230" cy="4320480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>
                <a:latin typeface="+mn-ea"/>
                <a:ea typeface="+mn-ea"/>
              </a:rPr>
              <a:t>（</a:t>
            </a:r>
            <a:r>
              <a:rPr lang="en-US" altLang="zh-CN">
                <a:latin typeface="+mn-ea"/>
                <a:ea typeface="+mn-ea"/>
              </a:rPr>
              <a:t>3</a:t>
            </a:r>
            <a:r>
              <a:rPr lang="zh-CN" altLang="en-US">
                <a:latin typeface="+mn-ea"/>
                <a:ea typeface="+mn-ea"/>
              </a:rPr>
              <a:t>）</a:t>
            </a:r>
            <a:r>
              <a:rPr lang="zh-CN" altLang="zh-CN">
                <a:latin typeface="+mn-ea"/>
                <a:ea typeface="+mn-ea"/>
              </a:rPr>
              <a:t>为句子选择正确的解释，在正确的答案后面画“√”。</a:t>
            </a:r>
            <a:endParaRPr lang="zh-CN" altLang="zh-CN">
              <a:latin typeface="+mn-ea"/>
              <a:ea typeface="+mn-ea"/>
            </a:endParaRPr>
          </a:p>
          <a:p>
            <a:r>
              <a:rPr lang="en-US" altLang="zh-CN"/>
              <a:t>  </a:t>
            </a:r>
            <a:r>
              <a:rPr lang="zh-CN" altLang="zh-CN"/>
              <a:t>西门豹说：“这样说来，河伯还真灵啊。下一回他娶媳妇，请告诉我一声，我也去送送新娘。”</a:t>
            </a:r>
            <a:endParaRPr lang="zh-CN" altLang="zh-CN"/>
          </a:p>
          <a:p>
            <a:r>
              <a:rPr lang="en-US" altLang="zh-CN"/>
              <a:t>  </a:t>
            </a:r>
            <a:r>
              <a:rPr lang="zh-CN" altLang="zh-CN"/>
              <a:t>（</a:t>
            </a:r>
            <a:r>
              <a:rPr lang="en-US" altLang="zh-CN"/>
              <a:t>1</a:t>
            </a:r>
            <a:r>
              <a:rPr lang="zh-CN" altLang="zh-CN"/>
              <a:t>）西门豹认为给河伯娶媳妇可以消灾，对百姓有利，决定去送新娘。（</a:t>
            </a:r>
            <a:r>
              <a:rPr lang="en-US" altLang="zh-CN"/>
              <a:t>      </a:t>
            </a:r>
            <a:r>
              <a:rPr lang="zh-CN" altLang="zh-CN"/>
              <a:t>）</a:t>
            </a:r>
            <a:endParaRPr lang="zh-CN" altLang="zh-CN"/>
          </a:p>
          <a:p>
            <a:r>
              <a:rPr lang="en-US" altLang="zh-CN"/>
              <a:t>  </a:t>
            </a:r>
            <a:r>
              <a:rPr lang="zh-CN" altLang="zh-CN"/>
              <a:t>（</a:t>
            </a:r>
            <a:r>
              <a:rPr lang="en-US" altLang="zh-CN"/>
              <a:t>2</a:t>
            </a:r>
            <a:r>
              <a:rPr lang="zh-CN" altLang="zh-CN"/>
              <a:t>）西门豹想将计就计破除河伯娶媳妇的迷信，惩治巫婆官绅。（</a:t>
            </a:r>
            <a:r>
              <a:rPr lang="en-US" altLang="zh-CN"/>
              <a:t>      </a:t>
            </a:r>
            <a:r>
              <a:rPr lang="zh-CN" altLang="zh-CN"/>
              <a:t>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5" name="标题 1"/>
          <p:cNvSpPr txBox="1"/>
          <p:nvPr/>
        </p:nvSpPr>
        <p:spPr bwMode="auto">
          <a:xfrm>
            <a:off x="838624" y="333450"/>
            <a:ext cx="2306637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50790" y="4869954"/>
            <a:ext cx="699196" cy="707868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900">
              <a:solidFill>
                <a:srgbClr val="FF0000"/>
              </a:solidFill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37901" y="114173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559471" cy="132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：（豹子）（雪豹）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造句：豹子的速度非常快。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62559" y="1216195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bào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豹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885592" cy="132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：（指派）（做派）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造句：她被临时指派为班长。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62559" y="1077179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pài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派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885592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：（嫁娶）（娶妻）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造句：他已经到了可以娶妻的年纪了。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" y="1094038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qǔ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娶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885592" cy="193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：（媳妇）（儿媳）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造句：她的儿子儿媳今天回来看她了。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" y="1094038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xí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媳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84123" y="336357"/>
            <a:ext cx="2031736" cy="4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会写的字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5186278" y="3564012"/>
            <a:ext cx="6885592" cy="132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：（妇女）（夫妇）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4000" b="1">
                <a:solidFill>
                  <a:schemeClr val="tx2"/>
                </a:solidFill>
                <a:ea typeface="微软雅黑" panose="020B0503020204020204" pitchFamily="34" charset="-122"/>
              </a:rPr>
              <a:t>造句：妇女能顶半边天。</a:t>
            </a:r>
            <a:endParaRPr lang="en-US" sz="4000" b="1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" y="1094038"/>
            <a:ext cx="3602520" cy="156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3" tIns="45711" rIns="91423" bIns="4571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9600" err="1">
                <a:solidFill>
                  <a:schemeClr val="tx2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fù</a:t>
            </a:r>
            <a:endParaRPr lang="en-US" altLang="zh-CN" sz="9600">
              <a:solidFill>
                <a:schemeClr val="tx2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33" name="Group 3"/>
          <p:cNvGrpSpPr/>
          <p:nvPr/>
        </p:nvGrpSpPr>
        <p:grpSpPr>
          <a:xfrm>
            <a:off x="999162" y="2648538"/>
            <a:ext cx="3924896" cy="3687365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 flipH="1"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70671" y="2275649"/>
            <a:ext cx="3232999" cy="3770245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妇</a:t>
            </a:r>
            <a:endParaRPr lang="zh-CN" altLang="zh-CN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BiZDUwYmI5YzQ1MTZkMTlmMTkxNTY1MzQ1OWU1MTEifQ=="/>
  <p:tag name="KSO_WPP_MARK_KEY" val="cd2df670-bee4-4f0c-9b28-f28cbf5b8b08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2901</Words>
  <Application>WPS 演示</Application>
  <PresentationFormat>自定义</PresentationFormat>
  <Paragraphs>387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黑体</vt:lpstr>
      <vt:lpstr>楷体</vt:lpstr>
      <vt:lpstr>华文楷体</vt:lpstr>
      <vt:lpstr>方正姚体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西门豹去邺地时，邺地的情况：</vt:lpstr>
      <vt:lpstr>PowerPoint 演示文稿</vt:lpstr>
      <vt:lpstr>读老大爷回答的内容，以一句话概括出西门豹了解到的情况。</vt:lpstr>
      <vt:lpstr>从西门豹发现问题，到找老大爷来问明情况，这说明了什么？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轻声读课文，思考：西门豹为什么会想出“投入河中”的方法来严惩恶人的？</vt:lpstr>
      <vt:lpstr>根据课文的内容用自己的话讲述：</vt:lpstr>
      <vt:lpstr>PowerPoint 演示文稿</vt:lpstr>
      <vt:lpstr>思考:兴修水利与破除迷信有什么联系？</vt:lpstr>
      <vt:lpstr>PowerPoint 演示文稿</vt:lpstr>
      <vt:lpstr>学习了本文后，你知道西门豹是个怎样的人？</vt:lpstr>
      <vt:lpstr>PowerPoint 演示文稿</vt:lpstr>
      <vt:lpstr>PowerPoint 演示文稿</vt:lpstr>
      <vt:lpstr>PowerPoint 演示文稿</vt:lpstr>
      <vt:lpstr>PowerPoint 演示文稿</vt:lpstr>
    </vt:vector>
  </TitlesOfParts>
  <Company>《西门豹治邺》PPT课文课件下载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2022-11-02T07:06:00Z</cp:lastPrinted>
  <dcterms:created xsi:type="dcterms:W3CDTF">2022-11-02T07:06:00Z</dcterms:created>
  <dcterms:modified xsi:type="dcterms:W3CDTF">2023-10-22T07:50:24Z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B96C296349C34D599D69891A66DBF5E9_12</vt:lpwstr>
  </property>
  <property fmtid="{D5CDD505-2E9C-101B-9397-08002B2CF9AE}" pid="3" name="KSOProductBuildVer">
    <vt:lpwstr>2052-12.1.0.15712</vt:lpwstr>
  </property>
</Properties>
</file>