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523" r:id="rId3"/>
    <p:sldId id="264" r:id="rId4"/>
    <p:sldId id="760" r:id="rId5"/>
    <p:sldId id="679" r:id="rId6"/>
    <p:sldId id="260" r:id="rId8"/>
    <p:sldId id="271" r:id="rId9"/>
    <p:sldId id="277" r:id="rId10"/>
    <p:sldId id="549" r:id="rId11"/>
    <p:sldId id="278" r:id="rId12"/>
    <p:sldId id="525" r:id="rId13"/>
    <p:sldId id="323" r:id="rId14"/>
    <p:sldId id="337" r:id="rId15"/>
    <p:sldId id="594" r:id="rId16"/>
    <p:sldId id="338" r:id="rId17"/>
    <p:sldId id="326" r:id="rId18"/>
    <p:sldId id="369" r:id="rId19"/>
    <p:sldId id="327" r:id="rId20"/>
    <p:sldId id="328" r:id="rId21"/>
    <p:sldId id="329" r:id="rId22"/>
    <p:sldId id="394" r:id="rId23"/>
    <p:sldId id="395" r:id="rId24"/>
    <p:sldId id="647" r:id="rId25"/>
    <p:sldId id="397" r:id="rId26"/>
    <p:sldId id="481" r:id="rId27"/>
    <p:sldId id="396" r:id="rId28"/>
    <p:sldId id="648" r:id="rId29"/>
    <p:sldId id="398" r:id="rId30"/>
    <p:sldId id="404" r:id="rId31"/>
    <p:sldId id="332" r:id="rId32"/>
    <p:sldId id="333" r:id="rId33"/>
    <p:sldId id="258" r:id="rId34"/>
  </p:sldIdLst>
  <p:sldSz cx="9144000" cy="5143500" type="screen16x9"/>
  <p:notesSz cx="6858000" cy="9144000"/>
  <p:custDataLst>
    <p:tags r:id="rId3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w.xkb1.com" initials="w" lastIdx="3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C02FA"/>
    <a:srgbClr val="FCE8DB"/>
    <a:srgbClr val="E8FFEA"/>
    <a:srgbClr val="D1FED6"/>
    <a:srgbClr val="FAE1FA"/>
    <a:srgbClr val="CCFCFC"/>
    <a:srgbClr val="FCF9BF"/>
    <a:srgbClr val="FAF9AB"/>
    <a:srgbClr val="2B88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1944" y="-9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tags" Target="tags/tag3.xml"/><Relationship Id="rId38" Type="http://schemas.openxmlformats.org/officeDocument/2006/relationships/commentAuthors" Target="commentAuthors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1129F2A-DD1C-4DE6-A7B5-D99E9736544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tags" Target="../tags/tag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TEMPLATE" hidden="1"/>
          <p:cNvSpPr/>
          <p:nvPr userDrawn="1">
            <p:custDataLst>
              <p:tags r:id="rId2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1.jpeg"/><Relationship Id="rId1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2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4.png"/><Relationship Id="rId1" Type="http://schemas.openxmlformats.org/officeDocument/2006/relationships/image" Target="../media/image33.tiff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6.tiff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8.png"/><Relationship Id="rId1" Type="http://schemas.openxmlformats.org/officeDocument/2006/relationships/image" Target="../media/image37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0.png"/><Relationship Id="rId1" Type="http://schemas.openxmlformats.org/officeDocument/2006/relationships/image" Target="../media/image39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image" Target="../media/image2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4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5.tif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20.png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tiff"/><Relationship Id="rId1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6.tiff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8.tiff"/><Relationship Id="rId1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56951" y="1393618"/>
            <a:ext cx="4138613" cy="923449"/>
            <a:chOff x="5055" y="2178"/>
            <a:chExt cx="8690" cy="1939"/>
          </a:xfrm>
        </p:grpSpPr>
        <p:sp>
          <p:nvSpPr>
            <p:cNvPr id="5" name="椭圆 4"/>
            <p:cNvSpPr/>
            <p:nvPr/>
          </p:nvSpPr>
          <p:spPr>
            <a:xfrm>
              <a:off x="5238" y="2540"/>
              <a:ext cx="1711" cy="1275"/>
            </a:xfrm>
            <a:prstGeom prst="ellipse">
              <a:avLst/>
            </a:prstGeom>
            <a:solidFill>
              <a:srgbClr val="009F62">
                <a:alpha val="7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defRPr/>
              </a:pPr>
              <a:endParaRPr lang="zh-CN" altLang="en-US" noProof="1">
                <a:ln>
                  <a:solidFill>
                    <a:srgbClr val="009F62"/>
                  </a:solidFill>
                </a:ln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548" y="2178"/>
              <a:ext cx="6197" cy="1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5400" b="1" noProof="1">
                  <a:solidFill>
                    <a:prstClr val="black"/>
                  </a:solidFill>
                  <a:effectLst>
                    <a:glow rad="63500">
                      <a:schemeClr val="accent4">
                        <a:satMod val="175000"/>
                        <a:alpha val="40000"/>
                      </a:schemeClr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故事二则</a:t>
              </a:r>
              <a:endParaRPr lang="zh-CN" altLang="en-US" sz="5400" b="1" noProof="1">
                <a:solidFill>
                  <a:prstClr val="black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055" y="2385"/>
              <a:ext cx="2087" cy="1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4100" b="1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27</a:t>
              </a:r>
              <a:r>
                <a:rPr lang="zh-CN" altLang="en-US" sz="4100" b="1" baseline="300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  <a:sym typeface="+mn-ea"/>
                </a:rPr>
                <a:t>*</a:t>
              </a:r>
              <a:endParaRPr lang="en-US" altLang="zh-CN" sz="4500" b="1" baseline="300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4908838" y="2457688"/>
            <a:ext cx="1222129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第</a:t>
            </a:r>
            <a:r>
              <a:rPr lang="en-US" altLang="zh-CN" sz="2400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</a:t>
            </a:r>
            <a:r>
              <a:rPr lang="zh-CN" altLang="en-US" sz="2400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课时</a:t>
            </a:r>
            <a:endParaRPr lang="zh-CN" altLang="zh-CN" sz="2400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458559" y="1671504"/>
            <a:ext cx="5065329" cy="992579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>
              <a:defRPr/>
            </a:pPr>
            <a:r>
              <a:rPr lang="zh-CN" altLang="en-US" sz="6000" b="1" spc="375">
                <a:solidFill>
                  <a:prstClr val="black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《扁鹊治病》</a:t>
            </a:r>
            <a:endParaRPr lang="zh-CN" altLang="en-US" sz="6000" b="1" spc="375" dirty="0">
              <a:solidFill>
                <a:prstClr val="black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07368" y="1498171"/>
            <a:ext cx="2548123" cy="33250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9917" y="921716"/>
            <a:ext cx="8145117" cy="366950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149860" algn="just">
              <a:lnSpc>
                <a:spcPct val="130000"/>
              </a:lnSpc>
            </a:pPr>
            <a:r>
              <a:rPr lang="en-US" altLang="zh-CN" sz="30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30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扁鹊</a:t>
            </a:r>
            <a:r>
              <a:rPr lang="zh-CN" altLang="zh-CN" sz="30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3000" kern="1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秦氏，名</a:t>
            </a:r>
            <a:r>
              <a:rPr lang="en-US" altLang="zh-CN" sz="3000" kern="100" dirty="0" err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越人</a:t>
            </a:r>
            <a:r>
              <a:rPr lang="zh-CN" altLang="zh-CN" sz="3000" kern="1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（秦越人），又号</a:t>
            </a:r>
            <a:r>
              <a:rPr lang="en-US" altLang="zh-CN" sz="3000" kern="100" dirty="0" err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卢医</a:t>
            </a:r>
            <a:r>
              <a:rPr lang="zh-CN" altLang="en-US" sz="3000" kern="1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。</a:t>
            </a:r>
            <a:r>
              <a:rPr lang="zh-CN" altLang="zh-CN" sz="30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战国时期医学家，</a:t>
            </a:r>
            <a:r>
              <a:rPr lang="zh-CN" altLang="zh-CN" sz="3000" kern="1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是中国传统医学的鼻祖</a:t>
            </a:r>
            <a:r>
              <a:rPr lang="zh-CN" altLang="en-US" sz="30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30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善于运用四诊：</a:t>
            </a:r>
            <a:r>
              <a:rPr lang="zh-CN" altLang="zh-CN" sz="30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望闻问切</a:t>
            </a:r>
            <a:r>
              <a:rPr lang="zh-CN" altLang="zh-CN" sz="30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。尤其是脉诊和望诊来诊断疾病精于内、外、妇、儿、五官等科，应用砭刺、针灸、按摩、汤液、热熨等法治疗</a:t>
            </a:r>
            <a:r>
              <a:rPr lang="zh-CN" altLang="zh-CN" sz="3000" kern="1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疾病</a:t>
            </a:r>
            <a:r>
              <a:rPr lang="zh-CN" altLang="zh-CN" sz="30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，被尊为</a:t>
            </a:r>
            <a:r>
              <a:rPr lang="zh-CN" altLang="zh-CN" sz="30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医祖</a:t>
            </a:r>
            <a:r>
              <a:rPr lang="zh-CN" altLang="zh-CN" sz="30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0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矩形 2"/>
          <p:cNvSpPr/>
          <p:nvPr/>
        </p:nvSpPr>
        <p:spPr>
          <a:xfrm>
            <a:off x="716957" y="1295943"/>
            <a:ext cx="7762947" cy="242268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auto">
              <a:lnSpc>
                <a:spcPct val="170000"/>
              </a:lnSpc>
            </a:pPr>
            <a:r>
              <a:rPr lang="zh-CN" altLang="en-US" sz="3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用自己喜欢的方式自由读课文，要求：  </a:t>
            </a:r>
            <a:endParaRPr lang="zh-CN" altLang="en-US" sz="3000" b="1" noProof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fontAlgn="auto">
              <a:lnSpc>
                <a:spcPct val="170000"/>
              </a:lnSpc>
            </a:pPr>
            <a:r>
              <a:rPr lang="zh-CN" altLang="en-US" sz="30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        圈出文中的生字新词，注意读准字音，读通句子，遇到读不顺的地方可以多读几遍。</a:t>
            </a:r>
            <a:endParaRPr lang="zh-CN" altLang="en-US" sz="30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1215" y="233484"/>
            <a:ext cx="3387866" cy="638142"/>
            <a:chOff x="470" y="711"/>
            <a:chExt cx="7114" cy="1340"/>
          </a:xfrm>
        </p:grpSpPr>
        <p:grpSp>
          <p:nvGrpSpPr>
            <p:cNvPr id="2" name="组合 1"/>
            <p:cNvGrpSpPr/>
            <p:nvPr/>
          </p:nvGrpSpPr>
          <p:grpSpPr>
            <a:xfrm>
              <a:off x="470" y="711"/>
              <a:ext cx="7115" cy="1341"/>
              <a:chOff x="2430" y="8842"/>
              <a:chExt cx="7115" cy="1341"/>
            </a:xfrm>
          </p:grpSpPr>
          <p:pic>
            <p:nvPicPr>
              <p:cNvPr id="12" name="图片 11" descr="听范读"/>
              <p:cNvPicPr>
                <a:picLocks noChangeAspect="1"/>
              </p:cNvPicPr>
              <p:nvPr/>
            </p:nvPicPr>
            <p:blipFill>
              <a:blip r:embed="rId1" cstate="email"/>
              <a:srcRect r="76837" b="493"/>
              <a:stretch>
                <a:fillRect/>
              </a:stretch>
            </p:blipFill>
            <p:spPr>
              <a:xfrm>
                <a:off x="2430" y="8842"/>
                <a:ext cx="7115" cy="1341"/>
              </a:xfrm>
              <a:prstGeom prst="rect">
                <a:avLst/>
              </a:prstGeom>
            </p:spPr>
          </p:pic>
          <p:sp>
            <p:nvSpPr>
              <p:cNvPr id="22" name="文本框 21"/>
              <p:cNvSpPr txBox="1"/>
              <p:nvPr/>
            </p:nvSpPr>
            <p:spPr>
              <a:xfrm>
                <a:off x="4931" y="8936"/>
                <a:ext cx="3289" cy="1163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zh-CN" altLang="en-US" sz="3000" b="1" dirty="0">
                    <a:solidFill>
                      <a:srgbClr val="902AB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预 习 读</a:t>
                </a:r>
                <a:endParaRPr lang="zh-CN" altLang="en-US" sz="3000" b="1" dirty="0">
                  <a:solidFill>
                    <a:srgbClr val="902AB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</p:txBody>
          </p:sp>
        </p:grp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7F7F7">
                    <a:alpha val="100000"/>
                  </a:srgbClr>
                </a:clrFrom>
                <a:clrTo>
                  <a:srgbClr val="F7F7F7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6204" y="1081"/>
              <a:ext cx="736" cy="654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831056" y="1854041"/>
            <a:ext cx="6285548" cy="2807018"/>
          </a:xfrm>
          <a:prstGeom prst="rect">
            <a:avLst/>
          </a:prstGeom>
        </p:spPr>
        <p:txBody>
          <a:bodyPr lIns="68580" tIns="34290" rIns="68580" bIns="34290"/>
          <a:lstStyle/>
          <a:p>
            <a:pPr indent="762000">
              <a:lnSpc>
                <a:spcPct val="15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本文人物对话较多，同学们可以分角色朗读课文，用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傲慢无礼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的语气朗读</a:t>
            </a:r>
            <a:r>
              <a:rPr lang="zh-CN" altLang="en-US" sz="3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蔡桓侯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的话，用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和缓规劝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的语气朗读</a:t>
            </a:r>
            <a:r>
              <a:rPr lang="zh-CN" altLang="en-US" sz="3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扁鹊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的话。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725104" y="1"/>
            <a:ext cx="1310809" cy="130801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341471" y="223362"/>
            <a:ext cx="3425190" cy="637699"/>
            <a:chOff x="992" y="655"/>
            <a:chExt cx="7192" cy="1339"/>
          </a:xfrm>
        </p:grpSpPr>
        <p:pic>
          <p:nvPicPr>
            <p:cNvPr id="8" name="图片 7" descr="生字全解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92" y="655"/>
              <a:ext cx="7192" cy="1339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3278" y="768"/>
              <a:ext cx="4456" cy="116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l"/>
              <a:r>
                <a:rPr lang="zh-CN" altLang="en-US" sz="3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朗 读 指 导</a:t>
              </a:r>
              <a:endPara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87667" y="1854518"/>
            <a:ext cx="8268653" cy="306943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本文主要写古代名医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_____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拜见蔡桓侯，几次指出蔡桓侯病在何处，劝他赶快治疗。蔡桓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侯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坚信自己没有病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因而对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____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的态度由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______,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到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______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到最后的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______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,致使延误了病情,小病酿成了大病，无药可医。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11214" y="225865"/>
            <a:ext cx="3424535" cy="642904"/>
            <a:chOff x="2430" y="7027"/>
            <a:chExt cx="7191" cy="1350"/>
          </a:xfrm>
        </p:grpSpPr>
        <p:pic>
          <p:nvPicPr>
            <p:cNvPr id="11" name="图片 10" descr="探究读"/>
            <p:cNvPicPr>
              <a:picLocks noChangeAspect="1"/>
            </p:cNvPicPr>
            <p:nvPr/>
          </p:nvPicPr>
          <p:blipFill>
            <a:blip r:embed="rId1" cstate="email"/>
            <a:srcRect r="76584" b="-197"/>
            <a:stretch>
              <a:fillRect/>
            </a:stretch>
          </p:blipFill>
          <p:spPr>
            <a:xfrm>
              <a:off x="2430" y="7027"/>
              <a:ext cx="7191" cy="135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6F6F6">
                    <a:alpha val="100000"/>
                  </a:srgbClr>
                </a:clrFrom>
                <a:clrTo>
                  <a:srgbClr val="F6F6F6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8095" y="7318"/>
              <a:ext cx="746" cy="743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4825" y="7145"/>
              <a:ext cx="3289" cy="1163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30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探 究 读</a:t>
              </a:r>
              <a:endParaRPr lang="zh-CN" altLang="en-US" sz="3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79334" y="1235925"/>
            <a:ext cx="6646545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默读课文，概括课文内容，完成填空。</a:t>
            </a:r>
            <a:endParaRPr lang="en-US" altLang="zh-CN" dirty="0"/>
          </a:p>
        </p:txBody>
      </p:sp>
      <p:sp>
        <p:nvSpPr>
          <p:cNvPr id="5" name="文本框 4"/>
          <p:cNvSpPr txBox="1"/>
          <p:nvPr/>
        </p:nvSpPr>
        <p:spPr>
          <a:xfrm>
            <a:off x="4652010" y="1941672"/>
            <a:ext cx="902970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扁鹊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723221" y="3146108"/>
            <a:ext cx="1285875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不相信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7669" y="3729991"/>
            <a:ext cx="1285875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不理睬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79909" y="3729038"/>
            <a:ext cx="1285875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不高兴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98645" y="3145156"/>
            <a:ext cx="902970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扁鹊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414939" y="2228374"/>
            <a:ext cx="5415915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一见蔡桓侯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——</a:t>
            </a:r>
            <a:r>
              <a:rPr lang="zh-CN" altLang="en-US" sz="3000" b="1" dirty="0">
                <a:solidFill>
                  <a:srgbClr val="E9338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病在皮肤</a:t>
            </a:r>
            <a:endParaRPr lang="en-US" altLang="zh-CN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14939" y="790099"/>
            <a:ext cx="6669405" cy="126873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快速阅读课文，扁鹊一共见了蔡桓侯几次，蔡桓侯都病在哪里？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414939" y="2908936"/>
            <a:ext cx="5415915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二见蔡桓侯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——</a:t>
            </a:r>
            <a:r>
              <a:rPr lang="zh-CN" altLang="en-US" sz="3000" b="1" dirty="0">
                <a:solidFill>
                  <a:srgbClr val="E9338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病在皮肉</a:t>
            </a:r>
            <a:endParaRPr lang="en-US" altLang="zh-CN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414939" y="3596641"/>
            <a:ext cx="5415915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三见蔡桓侯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——</a:t>
            </a:r>
            <a:r>
              <a:rPr lang="zh-CN" altLang="en-US" sz="3000" b="1" dirty="0">
                <a:solidFill>
                  <a:srgbClr val="E9338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病在肠胃</a:t>
            </a:r>
            <a:endParaRPr lang="en-US" altLang="zh-CN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414939" y="4280536"/>
            <a:ext cx="5415915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四见蔡桓侯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——</a:t>
            </a:r>
            <a:r>
              <a:rPr lang="zh-CN" altLang="en-US" sz="3000" b="1" dirty="0">
                <a:solidFill>
                  <a:srgbClr val="E9338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病在骨髓</a:t>
            </a:r>
            <a:endParaRPr lang="en-US" altLang="zh-CN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983730" y="3310413"/>
            <a:ext cx="1100614" cy="1500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/>
      <p:bldP spid="22" grpId="0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40557" y="1230630"/>
            <a:ext cx="7862411" cy="186880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扁鹊在蔡桓侯身边站了一会儿，说：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“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据我看来，</a:t>
            </a:r>
            <a:r>
              <a:rPr lang="zh-CN" altLang="en-US" sz="3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您皮肤上有点小病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。要是不治，恐怕会向体内发展。”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0557" y="286227"/>
            <a:ext cx="2098834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/>
            <a:r>
              <a:rPr lang="zh-CN" altLang="en-US" sz="30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" panose="02010609060101010101" pitchFamily="49" charset="-122"/>
              </a:rPr>
              <a:t>一见蔡桓侯</a:t>
            </a:r>
            <a:endParaRPr lang="zh-CN" altLang="en-US" sz="3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467225" y="1341597"/>
            <a:ext cx="2051685" cy="53006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站了一会儿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4" name="线形标注 1 3"/>
          <p:cNvSpPr/>
          <p:nvPr/>
        </p:nvSpPr>
        <p:spPr>
          <a:xfrm>
            <a:off x="2183607" y="3190399"/>
            <a:ext cx="6319361" cy="1193959"/>
          </a:xfrm>
          <a:prstGeom prst="borderCallout1">
            <a:avLst>
              <a:gd name="adj1" fmla="val -4906"/>
              <a:gd name="adj2" fmla="val 69357"/>
              <a:gd name="adj3" fmla="val -111687"/>
              <a:gd name="adj4" fmla="val 53251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indent="762000">
              <a:lnSpc>
                <a:spcPct val="130000"/>
              </a:lnSpc>
            </a:pPr>
            <a:r>
              <a:rPr lang="zh-CN" altLang="en-US" sz="3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只站着看了一会，就可以知道他皮肤上有病，说明他医术高明。</a:t>
            </a:r>
            <a:endParaRPr lang="zh-CN" altLang="en-US" sz="30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68179" y="930116"/>
            <a:ext cx="7807643" cy="246888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2" charset="-122"/>
                <a:sym typeface="楷体" panose="02010609060101010101" pitchFamily="49" charset="-122"/>
              </a:rPr>
              <a:t>蔡桓侯说：“我的身体很好，什么病也没有。”扁鹊走后，蔡桓侯对左右的人说：“这些做医生的，总喜欢给没有病的人治病。医治没有病的人，才容易显示自己的高明！”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2" charset="-122"/>
              <a:sym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68179" y="236221"/>
            <a:ext cx="1083469" cy="53006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>
              <a:spcBef>
                <a:spcPts val="1350"/>
              </a:spcBef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结果：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8179" y="4125278"/>
            <a:ext cx="6663690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蔡桓侯是个</a:t>
            </a:r>
            <a:r>
              <a:rPr lang="en-US" altLang="zh-CN" sz="3000" b="1" u="sng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的人。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772377" y="1524477"/>
            <a:ext cx="4629626" cy="476"/>
          </a:xfrm>
          <a:prstGeom prst="line">
            <a:avLst/>
          </a:prstGeom>
          <a:ln w="2540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948137" y="2153603"/>
            <a:ext cx="527209" cy="190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696754" y="2719388"/>
            <a:ext cx="7728585" cy="714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96754" y="3332322"/>
            <a:ext cx="6193155" cy="238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2670334" y="4103847"/>
            <a:ext cx="1668780" cy="53006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傲慢固执</a:t>
            </a:r>
            <a:endParaRPr lang="zh-CN" altLang="en-US" sz="3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424363" y="4103847"/>
            <a:ext cx="1668780" cy="53006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自以为是</a:t>
            </a:r>
            <a:endParaRPr lang="zh-CN" altLang="en-US" sz="3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696754" y="2155508"/>
            <a:ext cx="468154" cy="142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圆角矩形标注 17"/>
          <p:cNvSpPr/>
          <p:nvPr/>
        </p:nvSpPr>
        <p:spPr>
          <a:xfrm>
            <a:off x="5561171" y="389096"/>
            <a:ext cx="1920240" cy="541020"/>
          </a:xfrm>
          <a:prstGeom prst="wedgeRoundRectCallout">
            <a:avLst>
              <a:gd name="adj1" fmla="val -28174"/>
              <a:gd name="adj2" fmla="val 74823"/>
              <a:gd name="adj3" fmla="val 16667"/>
            </a:avLst>
          </a:prstGeom>
          <a:solidFill>
            <a:srgbClr val="FCF9BF"/>
          </a:solidFill>
          <a:ln>
            <a:solidFill>
              <a:srgbClr val="ED33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不以为然</a:t>
            </a:r>
            <a:endParaRPr lang="zh-CN" altLang="en-US" sz="30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圆角矩形标注 18"/>
          <p:cNvSpPr/>
          <p:nvPr/>
        </p:nvSpPr>
        <p:spPr>
          <a:xfrm>
            <a:off x="6324124" y="3462814"/>
            <a:ext cx="2208371" cy="541020"/>
          </a:xfrm>
          <a:prstGeom prst="wedgeRoundRectCallout">
            <a:avLst>
              <a:gd name="adj1" fmla="val -59790"/>
              <a:gd name="adj2" fmla="val -58010"/>
              <a:gd name="adj3" fmla="val 16667"/>
            </a:avLst>
          </a:prstGeom>
          <a:solidFill>
            <a:srgbClr val="CCFCFC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讥讽、不满</a:t>
            </a:r>
            <a:endParaRPr lang="zh-CN" altLang="en-US" sz="30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5" grpId="0"/>
      <p:bldP spid="16" grpId="0"/>
      <p:bldP spid="18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1466" y="1076325"/>
            <a:ext cx="8561546" cy="126873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lnSpc>
                <a:spcPct val="130000"/>
              </a:lnSpc>
              <a:spcBef>
                <a:spcPts val="900"/>
              </a:spcBef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过了十天，扁鹊又来拜见蔡桓侯，说道：“您的病已经</a:t>
            </a:r>
            <a:r>
              <a:rPr lang="zh-CN" altLang="en-US" sz="3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发展到皮肉之间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了，要不治还会加深。”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1482" y="3412264"/>
            <a:ext cx="1285875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>
              <a:spcBef>
                <a:spcPts val="1350"/>
              </a:spcBef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结果：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73433" y="3412252"/>
            <a:ext cx="6263640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蔡桓侯听了很不高兴，没有理睬他。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91236" y="206058"/>
            <a:ext cx="2042160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0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" panose="02010609060101010101" pitchFamily="49" charset="-122"/>
              </a:rPr>
              <a:t>二见蔡桓侯</a:t>
            </a:r>
            <a:endParaRPr lang="zh-CN" altLang="en-US" sz="3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828574" y="1223486"/>
            <a:ext cx="375761" cy="45339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3444240" y="3450908"/>
            <a:ext cx="1584960" cy="45339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5373529" y="3447574"/>
            <a:ext cx="1553528" cy="45720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线形标注 1 13"/>
          <p:cNvSpPr/>
          <p:nvPr/>
        </p:nvSpPr>
        <p:spPr>
          <a:xfrm>
            <a:off x="3585686" y="2541746"/>
            <a:ext cx="5267325" cy="548640"/>
          </a:xfrm>
          <a:prstGeom prst="borderCallout1">
            <a:avLst>
              <a:gd name="adj1" fmla="val -7031"/>
              <a:gd name="adj2" fmla="val 16292"/>
              <a:gd name="adj3" fmla="val -147048"/>
              <a:gd name="adj4" fmla="val 8119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说明扁鹊记挂着蔡桓侯的病情</a:t>
            </a:r>
            <a:endParaRPr lang="zh-CN" altLang="en-US" sz="3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" name="线形标注 2 14"/>
          <p:cNvSpPr/>
          <p:nvPr/>
        </p:nvSpPr>
        <p:spPr>
          <a:xfrm>
            <a:off x="4516279" y="4302919"/>
            <a:ext cx="1497806" cy="481965"/>
          </a:xfrm>
          <a:prstGeom prst="borderCallout2">
            <a:avLst>
              <a:gd name="adj1" fmla="val -70553"/>
              <a:gd name="adj2" fmla="val 84260"/>
              <a:gd name="adj3" fmla="val -4347"/>
              <a:gd name="adj4" fmla="val 41271"/>
              <a:gd name="adj5" fmla="val -73616"/>
              <a:gd name="adj6" fmla="val 3306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>
                <a:solidFill>
                  <a:srgbClr val="FC02F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不耐烦</a:t>
            </a:r>
            <a:endParaRPr lang="zh-CN" altLang="en-US" sz="3000" b="1">
              <a:solidFill>
                <a:srgbClr val="FC02FA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3" grpId="0" bldLvl="0" animBg="1"/>
      <p:bldP spid="5" grpId="0" bldLvl="0" animBg="1"/>
      <p:bldP spid="6" grpId="0" bldLvl="0" animBg="1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7217" y="1100614"/>
            <a:ext cx="7970044" cy="173021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lnSpc>
                <a:spcPct val="120000"/>
              </a:lnSpc>
              <a:spcBef>
                <a:spcPts val="900"/>
              </a:spcBef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十天后，扁鹊再一次来拜访，对蔡桓侯说：“您的病已经</a:t>
            </a:r>
            <a:r>
              <a:rPr lang="zh-CN" altLang="en-US" sz="3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发展到肠胃里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，再不治会更加严重。”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87216" y="3450371"/>
            <a:ext cx="1285875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>
              <a:spcBef>
                <a:spcPts val="1350"/>
              </a:spcBef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结果：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00120" y="3450359"/>
            <a:ext cx="4349115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蔡桓公听了非常不高兴。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86987" y="318453"/>
            <a:ext cx="2042160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0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" panose="02010609060101010101" pitchFamily="49" charset="-122"/>
              </a:rPr>
              <a:t>三见蔡桓侯</a:t>
            </a:r>
            <a:endParaRPr lang="zh-CN" altLang="en-US" sz="3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646170" y="1181101"/>
            <a:ext cx="1285875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再一次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11892" y="3450432"/>
            <a:ext cx="2051685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非常不高兴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15" name="线形标注 1 14"/>
          <p:cNvSpPr/>
          <p:nvPr/>
        </p:nvSpPr>
        <p:spPr>
          <a:xfrm>
            <a:off x="2941320" y="2522220"/>
            <a:ext cx="5615940" cy="548640"/>
          </a:xfrm>
          <a:prstGeom prst="borderCallout1">
            <a:avLst>
              <a:gd name="adj1" fmla="val -5729"/>
              <a:gd name="adj2" fmla="val 40061"/>
              <a:gd name="adj3" fmla="val -167361"/>
              <a:gd name="adj4" fmla="val 23168"/>
            </a:avLst>
          </a:prstGeom>
          <a:solidFill>
            <a:srgbClr val="FAE1FA"/>
          </a:solidFill>
          <a:ln>
            <a:solidFill>
              <a:srgbClr val="FC02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表现出扁鹊对蔡桓侯病情的担忧</a:t>
            </a:r>
            <a:endParaRPr lang="zh-CN" altLang="en-US" sz="3000" b="1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7" name="线形标注 1 16"/>
          <p:cNvSpPr/>
          <p:nvPr/>
        </p:nvSpPr>
        <p:spPr>
          <a:xfrm>
            <a:off x="3566637" y="4146233"/>
            <a:ext cx="2582704" cy="548640"/>
          </a:xfrm>
          <a:prstGeom prst="borderCallout1">
            <a:avLst>
              <a:gd name="adj1" fmla="val -1736"/>
              <a:gd name="adj2" fmla="val 12797"/>
              <a:gd name="adj3" fmla="val -40277"/>
              <a:gd name="adj4" fmla="val 32933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态度更加恶劣</a:t>
            </a:r>
            <a:endParaRPr lang="zh-CN" altLang="en-US" sz="3000" b="1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12" grpId="0"/>
      <p:bldP spid="14" grpId="0"/>
      <p:bldP spid="15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581417" y="1826419"/>
            <a:ext cx="7327453" cy="17312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20000"/>
              </a:lnSpc>
            </a:pPr>
            <a:r>
              <a:rPr lang="zh-CN" altLang="en-US" sz="3000" b="1" dirty="0">
                <a:effectLst>
                  <a:glow rad="635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你喜欢听故事吗</a:t>
            </a:r>
            <a:r>
              <a:rPr lang="en-US" altLang="zh-CN" sz="3000" b="1" dirty="0">
                <a:effectLst>
                  <a:glow rad="635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?</a:t>
            </a:r>
            <a:r>
              <a:rPr lang="zh-CN" altLang="en-US" sz="3000" b="1" dirty="0">
                <a:effectLst>
                  <a:glow rad="635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好的故事能让人</a:t>
            </a:r>
            <a:r>
              <a:rPr lang="zh-CN" altLang="en-US" sz="3000" b="1" dirty="0">
                <a:effectLst>
                  <a:glow rad="635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从中领悟到很多的道理。朗读本课两则故事，看看你能有什么新的收获。 </a:t>
            </a:r>
            <a:endParaRPr lang="en-US" altLang="zh-CN" sz="3000" b="1" dirty="0">
              <a:effectLst>
                <a:glow rad="63500">
                  <a:schemeClr val="bg1"/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33412" y="492919"/>
            <a:ext cx="7878128" cy="18688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3000" b="1">
                <a:latin typeface="宋体" panose="02010600030101010101" pitchFamily="2" charset="-122"/>
                <a:ea typeface="宋体" panose="02010600030101010101" pitchFamily="2" charset="-122"/>
              </a:rPr>
              <a:t>即使蔡桓侯冷言相对，扁鹊仍然一而再，再而三的来拜访，从这里你能看出扁鹊是怎样的人？</a:t>
            </a:r>
            <a:endParaRPr lang="zh-CN" altLang="en-US" sz="3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33413" y="2457926"/>
            <a:ext cx="7877651" cy="18688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尽管蔡桓侯两次不理不睬，但扁鹊依旧没有放弃。多次拜访表现了扁鹊对蔡桓侯病情的担忧，说明扁鹊</a:t>
            </a:r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医德高尚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，对病人</a:t>
            </a:r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高度负责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1523" y="711518"/>
            <a:ext cx="7640479" cy="126873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3000" b="1"/>
              <a:t>扁鹊多次好言相劝，蔡桓侯却不以为然，从这里你能看出蔡桓侯是怎样的人？</a:t>
            </a:r>
            <a:endParaRPr lang="zh-CN" altLang="en-US" sz="3000" b="1"/>
          </a:p>
        </p:txBody>
      </p:sp>
      <p:sp>
        <p:nvSpPr>
          <p:cNvPr id="3" name="文本框 2"/>
          <p:cNvSpPr txBox="1"/>
          <p:nvPr/>
        </p:nvSpPr>
        <p:spPr>
          <a:xfrm>
            <a:off x="751999" y="2329339"/>
            <a:ext cx="4566761" cy="18688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从蔡桓侯多次不听劝告中可以看出他的</a:t>
            </a:r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自大傲慢、讳疾忌医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89345" y="2059782"/>
            <a:ext cx="1524953" cy="2408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545077" y="479425"/>
            <a:ext cx="2042160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0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" panose="02010609060101010101" pitchFamily="49" charset="-122"/>
              </a:rPr>
              <a:t>四见蔡桓侯</a:t>
            </a:r>
            <a:endParaRPr lang="zh-CN" altLang="en-US" sz="3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5783" y="1223963"/>
            <a:ext cx="8196739" cy="126873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又过了十天，扁鹊老远望见蔡桓侯，只看了几眼，就掉头跑了。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78166" y="1338739"/>
            <a:ext cx="1668780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老远望见</a:t>
            </a:r>
            <a:endParaRPr lang="zh-CN" altLang="en-US" sz="3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75974" y="1934052"/>
            <a:ext cx="1668780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掉头跑了</a:t>
            </a:r>
            <a:endParaRPr lang="zh-CN" altLang="en-US" sz="3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线形标注 2 6"/>
          <p:cNvSpPr/>
          <p:nvPr/>
        </p:nvSpPr>
        <p:spPr>
          <a:xfrm>
            <a:off x="2446973" y="2705577"/>
            <a:ext cx="6295549" cy="1674971"/>
          </a:xfrm>
          <a:prstGeom prst="borderCallout2">
            <a:avLst>
              <a:gd name="adj1" fmla="val -51663"/>
              <a:gd name="adj2" fmla="val 43142"/>
              <a:gd name="adj3" fmla="val -1620"/>
              <a:gd name="adj4" fmla="val 40585"/>
              <a:gd name="adj5" fmla="val -16747"/>
              <a:gd name="adj6" fmla="val 11317"/>
            </a:avLst>
          </a:prstGeom>
          <a:solidFill>
            <a:srgbClr val="E8FFEA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indent="762000">
              <a:lnSpc>
                <a:spcPct val="120000"/>
              </a:lnSpc>
            </a:pPr>
            <a:r>
              <a:rPr lang="zh-CN" altLang="en-US" sz="3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蔡桓侯的病已经无法医治，扁鹊也无能为力，同时也反映出扁鹊医术高明。</a:t>
            </a:r>
            <a:endParaRPr lang="zh-CN" altLang="en-US" sz="30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1934" y="3130867"/>
            <a:ext cx="1292066" cy="201263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82918" y="292417"/>
            <a:ext cx="8178641" cy="353091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50000"/>
              </a:lnSpc>
            </a:pPr>
            <a:r>
              <a:rPr lang="en-US" altLang="zh-CN" sz="3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病在皮肤上，用热敷就能够治好；发展到皮肉之间，用扎针的方法可以治好；即使发展到肠胃里，服几剂汤药也还能治好；一旦深入骨髓，只能等死，医生再也无能为力了。现在大王的病</a:t>
            </a:r>
            <a:r>
              <a:rPr lang="zh-CN" altLang="en-US" sz="30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已经深入骨髓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，所以我不再请求给他医治！”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2917" y="4084321"/>
            <a:ext cx="6754178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/>
            <a:r>
              <a:rPr lang="zh-CN" altLang="en-US" sz="3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从这一段话中，你可以看出什么？</a:t>
            </a:r>
            <a:endParaRPr lang="zh-CN" altLang="en-US" sz="3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5250" y="748665"/>
            <a:ext cx="5539264" cy="422338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lnSpc>
                <a:spcPct val="15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扁鹊对蔡桓侯的病情了如指掌，足见其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医术高明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。而在很长的一段时间里，不管蔡桓侯的态度怎样，扁鹊都来提醒蔡桓侯注意病情，劝诫他及时治病，足见其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高尚的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医德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9583" y="198120"/>
            <a:ext cx="8204835" cy="126873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lnSpc>
                <a:spcPct val="130000"/>
              </a:lnSpc>
              <a:spcBef>
                <a:spcPts val="1350"/>
              </a:spcBef>
            </a:pP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  <a:sym typeface="楷体" panose="02010609060101010101" pitchFamily="49" charset="-122"/>
              </a:rPr>
              <a:t>结果真的如扁鹊所说的那样吗？蔡桓侯的态度有了怎样的转变？他的结局如何？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  <a:sym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9583" y="2119313"/>
            <a:ext cx="8204835" cy="186880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lnSpc>
                <a:spcPct val="130000"/>
              </a:lnSpc>
              <a:spcBef>
                <a:spcPts val="900"/>
              </a:spcBef>
            </a:pP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2" charset="-122"/>
                <a:sym typeface="楷体" panose="02010609060101010101" pitchFamily="49" charset="-122"/>
              </a:rPr>
              <a:t>五天之后，蔡桓侯浑身疼痛，派人去请扁鹊给他治病。扁鹊早知道蔡桓侯要来请他，几天前就跑到秦国去了。不久，蔡桓侯病死了。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2" charset="-122"/>
              <a:sym typeface="楷体" panose="02010609060101010101" pitchFamily="49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7412832" y="2262187"/>
            <a:ext cx="412909" cy="43529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4372927" y="2262187"/>
            <a:ext cx="1540193" cy="43529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5898832" y="3468529"/>
            <a:ext cx="806768" cy="43100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781176" y="4166236"/>
            <a:ext cx="5582126" cy="530066"/>
          </a:xfrm>
          <a:prstGeom prst="rect">
            <a:avLst/>
          </a:prstGeom>
          <a:noFill/>
          <a:ln w="19050">
            <a:solidFill>
              <a:srgbClr val="00B0F0"/>
            </a:solidFill>
            <a:prstDash val="lgDashDot"/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不听劝告、追悔莫及、自食恶果</a:t>
            </a:r>
            <a:endParaRPr lang="zh-CN" altLang="en-US" sz="3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9582" y="1573946"/>
            <a:ext cx="1285875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>
              <a:spcBef>
                <a:spcPts val="1350"/>
              </a:spcBef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结果：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8" name="线形标注 1 7"/>
          <p:cNvSpPr/>
          <p:nvPr/>
        </p:nvSpPr>
        <p:spPr>
          <a:xfrm>
            <a:off x="6917055" y="1385411"/>
            <a:ext cx="1757363" cy="548640"/>
          </a:xfrm>
          <a:prstGeom prst="borderCallout1">
            <a:avLst>
              <a:gd name="adj1" fmla="val 109375"/>
              <a:gd name="adj2" fmla="val 17425"/>
              <a:gd name="adj3" fmla="val 154427"/>
              <a:gd name="adj4" fmla="val 38048"/>
            </a:avLst>
          </a:prstGeom>
          <a:solidFill>
            <a:srgbClr val="FCE8DB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>
                <a:solidFill>
                  <a:srgbClr val="FC02F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相信扁鹊</a:t>
            </a:r>
            <a:endParaRPr lang="zh-CN" altLang="en-US" sz="3000" b="1">
              <a:solidFill>
                <a:srgbClr val="FC02FA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2" grpId="0" bldLvl="0" animBg="1"/>
      <p:bldP spid="5" grpId="0" bldLvl="0" animBg="1"/>
      <p:bldP spid="6" grpId="0" bldLvl="0" animBg="1"/>
      <p:bldP spid="7" grpId="0" bldLvl="0" animBg="1"/>
      <p:bldP spid="4" grpId="0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197644" y="159068"/>
          <a:ext cx="8749190" cy="47247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9215"/>
                <a:gridCol w="1643063"/>
                <a:gridCol w="2050733"/>
                <a:gridCol w="1702118"/>
                <a:gridCol w="2014061"/>
              </a:tblGrid>
              <a:tr h="525780">
                <a:tc gridSpan="5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000" dirty="0">
                          <a:solidFill>
                            <a:srgbClr val="1F2DA8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扁鹊诊断蔡桓公病症便笺</a:t>
                      </a:r>
                      <a:endParaRPr lang="zh-CN" altLang="en-US" sz="3000" dirty="0">
                        <a:solidFill>
                          <a:srgbClr val="1F2DA8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sym typeface="+mn-ea"/>
                      </a:endParaRPr>
                    </a:p>
                  </a:txBody>
                  <a:tcPr marL="68580" marR="68580" marT="34290" marB="34290" anchor="ctr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5257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000" b="1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诊次</a:t>
                      </a:r>
                      <a:endParaRPr lang="zh-CN" altLang="en-US" sz="3000" b="1" dirty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sym typeface="+mn-ea"/>
                      </a:endParaRPr>
                    </a:p>
                  </a:txBody>
                  <a:tcPr marL="68580" marR="68580" marT="34290" marB="34290" anchor="ctr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000" b="1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日期</a:t>
                      </a:r>
                      <a:endParaRPr lang="zh-CN" altLang="en-US" sz="3000" b="1" dirty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sym typeface="+mn-ea"/>
                      </a:endParaRPr>
                    </a:p>
                  </a:txBody>
                  <a:tcPr marL="68580" marR="68580" marT="34290" marB="34290" anchor="ctr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000" b="1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病状</a:t>
                      </a:r>
                      <a:endParaRPr lang="zh-CN" altLang="en-US" sz="3000" b="1" dirty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sym typeface="+mn-ea"/>
                      </a:endParaRPr>
                    </a:p>
                  </a:txBody>
                  <a:tcPr marL="68580" marR="68580" marT="34290" marB="34290" anchor="ctr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000" b="1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治疗建议</a:t>
                      </a:r>
                      <a:endParaRPr lang="zh-CN" altLang="en-US" sz="3000" b="1" dirty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sym typeface="+mn-ea"/>
                      </a:endParaRPr>
                    </a:p>
                  </a:txBody>
                  <a:tcPr marL="68580" marR="68580" marT="34290" marB="34290" anchor="ctr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000" b="1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患者表现</a:t>
                      </a:r>
                      <a:endParaRPr lang="zh-CN" altLang="en-US" sz="3000" b="1" dirty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sym typeface="+mn-ea"/>
                      </a:endParaRPr>
                    </a:p>
                  </a:txBody>
                  <a:tcPr marL="68580" marR="68580" marT="34290" marB="34290" anchor="ctr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916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0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第一次</a:t>
                      </a:r>
                      <a:endParaRPr lang="zh-CN" altLang="en-US" sz="3000" b="1" dirty="0">
                        <a:solidFill>
                          <a:srgbClr val="CC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sym typeface="+mn-ea"/>
                      </a:endParaRPr>
                    </a:p>
                  </a:txBody>
                  <a:tcPr marL="68580" marR="68580" marT="34290" marB="34290" anchor="ctr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000"/>
                    </a:p>
                  </a:txBody>
                  <a:tcPr marL="68580" marR="68580" marT="34290" marB="34290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000"/>
                    </a:p>
                  </a:txBody>
                  <a:tcPr marL="68580" marR="68580" marT="34290" marB="34290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000"/>
                    </a:p>
                  </a:txBody>
                  <a:tcPr marL="68580" marR="68580" marT="34290" marB="34290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000"/>
                    </a:p>
                  </a:txBody>
                  <a:tcPr marL="68580" marR="68580" marT="34290" marB="34290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8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0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第二次</a:t>
                      </a:r>
                      <a:endParaRPr lang="zh-CN" altLang="en-US" sz="3000" b="1" dirty="0">
                        <a:solidFill>
                          <a:srgbClr val="CC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sym typeface="+mn-ea"/>
                      </a:endParaRPr>
                    </a:p>
                  </a:txBody>
                  <a:tcPr marL="68580" marR="68580" marT="34290" marB="34290" anchor="ctr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000"/>
                    </a:p>
                  </a:txBody>
                  <a:tcPr marL="68580" marR="68580" marT="34290" marB="34290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000"/>
                    </a:p>
                  </a:txBody>
                  <a:tcPr marL="68580" marR="68580" marT="34290" marB="34290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000"/>
                    </a:p>
                  </a:txBody>
                  <a:tcPr marL="68580" marR="68580" marT="34290" marB="34290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000"/>
                    </a:p>
                  </a:txBody>
                  <a:tcPr marL="68580" marR="68580" marT="34290" marB="34290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8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0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第三次</a:t>
                      </a:r>
                      <a:endParaRPr lang="zh-CN" altLang="en-US" sz="3000" b="1" dirty="0">
                        <a:solidFill>
                          <a:srgbClr val="CC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sym typeface="+mn-ea"/>
                      </a:endParaRPr>
                    </a:p>
                  </a:txBody>
                  <a:tcPr marL="68580" marR="68580" marT="34290" marB="34290" anchor="ctr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000"/>
                    </a:p>
                  </a:txBody>
                  <a:tcPr marL="68580" marR="68580" marT="34290" marB="34290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000"/>
                    </a:p>
                  </a:txBody>
                  <a:tcPr marL="68580" marR="68580" marT="34290" marB="34290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000"/>
                    </a:p>
                  </a:txBody>
                  <a:tcPr marL="68580" marR="68580" marT="34290" marB="34290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000"/>
                    </a:p>
                  </a:txBody>
                  <a:tcPr marL="68580" marR="68580" marT="34290" marB="34290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8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000" b="1" dirty="0">
                          <a:solidFill>
                            <a:srgbClr val="CC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第四次</a:t>
                      </a:r>
                      <a:endParaRPr lang="zh-CN" altLang="en-US" sz="3000" b="1" dirty="0">
                        <a:solidFill>
                          <a:srgbClr val="CC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sym typeface="+mn-ea"/>
                      </a:endParaRPr>
                    </a:p>
                  </a:txBody>
                  <a:tcPr marL="68580" marR="68580" marT="34290" marB="34290" anchor="ctr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000"/>
                    </a:p>
                  </a:txBody>
                  <a:tcPr marL="68580" marR="68580" marT="34290" marB="34290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000"/>
                    </a:p>
                  </a:txBody>
                  <a:tcPr marL="68580" marR="68580" marT="34290" marB="34290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000"/>
                    </a:p>
                  </a:txBody>
                  <a:tcPr marL="68580" marR="68580" marT="34290" marB="34290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000"/>
                    </a:p>
                  </a:txBody>
                  <a:tcPr marL="68580" marR="68580" marT="34290" marB="34290"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1715929" y="1410653"/>
            <a:ext cx="1220527" cy="50013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有一天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71851" y="1172527"/>
            <a:ext cx="1714976" cy="9310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皮肤上有点小病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651183" y="1410653"/>
            <a:ext cx="859851" cy="50013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热敷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16918" y="1410653"/>
            <a:ext cx="1220527" cy="50013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不相信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24476" y="2335530"/>
            <a:ext cx="1581202" cy="50013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过了十天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71851" y="2105025"/>
            <a:ext cx="1714976" cy="9310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病在皮肉之间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672742" y="2306479"/>
            <a:ext cx="859851" cy="50013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扎针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092791" y="2306479"/>
            <a:ext cx="1581202" cy="50013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很不高兴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15929" y="3269933"/>
            <a:ext cx="1220527" cy="50013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十天后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438975" y="3269933"/>
            <a:ext cx="1581202" cy="50013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病在肠胃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459730" y="3269933"/>
            <a:ext cx="1220527" cy="50013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服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汤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药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915626" y="3269933"/>
            <a:ext cx="1941878" cy="50013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非常不高兴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575171" y="3948112"/>
            <a:ext cx="1581202" cy="93102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又过了十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天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395186" y="3948112"/>
            <a:ext cx="1740218" cy="9310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病已深入骨髓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268278" y="4179094"/>
            <a:ext cx="1581202" cy="50013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只能等死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977673" y="3948112"/>
            <a:ext cx="1941878" cy="93102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浑身疼痛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不久病死了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5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6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2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3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2916" y="482918"/>
            <a:ext cx="8198168" cy="18688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3000" b="1" dirty="0"/>
              <a:t>前后不过月余，蔡桓侯的病就发展到了无可救药的地步。从他悲惨的结局中，你们悟出了什么道理？</a:t>
            </a:r>
            <a:endParaRPr lang="zh-CN" altLang="en-US" sz="30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472917" y="2551748"/>
            <a:ext cx="8197691" cy="18688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他悲惨的结局警示人们：不能</a:t>
            </a:r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讳疾忌医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，要</a:t>
            </a:r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防微杜渐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善于听取别人正确的意见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，否则后果将不堪设想。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49605" y="1230630"/>
            <a:ext cx="7844790" cy="186880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lnSpc>
                <a:spcPct val="130000"/>
              </a:lnSpc>
            </a:pPr>
            <a:r>
              <a:rPr lang="zh-CN" altLang="en-US" sz="30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  <a:sym typeface="宋体" panose="02010600030101010101" pitchFamily="2" charset="-122"/>
              </a:rPr>
              <a:t>前面老师已经对这篇课文进行了详细的讲解，接下来请同学们开启你的智慧之门，探究以下问题。</a:t>
            </a:r>
            <a:endParaRPr lang="zh-CN" altLang="en-US" sz="3000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  <a:cs typeface="+mn-ea"/>
              <a:sym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9605" y="3420904"/>
            <a:ext cx="694705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762000"/>
            <a:r>
              <a:rPr lang="zh-CN" altLang="en-US" sz="3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楷体" panose="02010609060101010101" pitchFamily="49" charset="-122"/>
              </a:rPr>
              <a:t>总结一下扁鹊和蔡桓侯的性格特点。</a:t>
            </a:r>
            <a:endParaRPr lang="zh-CN" altLang="en-US" sz="3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39672" y="2272714"/>
            <a:ext cx="5497830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扁鹊：医德高尚、对病人负责。</a:t>
            </a:r>
            <a:endParaRPr lang="zh-CN" altLang="en-US" sz="30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39642" y="3103246"/>
            <a:ext cx="7264241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蔡桓侯：傲慢固执、自以为是、讳疾忌医。</a:t>
            </a:r>
            <a:endParaRPr lang="zh-CN" altLang="en-US" sz="30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39642" y="1112997"/>
            <a:ext cx="608599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楷体" panose="02010609060101010101" pitchFamily="49" charset="-122"/>
              </a:rPr>
              <a:t>总结一下扁鹊和蔡桓侯的性格特点。</a:t>
            </a:r>
            <a:endParaRPr lang="zh-CN" altLang="en-US" sz="3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94119" y="949101"/>
            <a:ext cx="6298859" cy="33009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149860" algn="just">
              <a:lnSpc>
                <a:spcPct val="120000"/>
              </a:lnSpc>
              <a:defRPr/>
            </a:pPr>
            <a:r>
              <a:rPr lang="en-US" altLang="zh-CN" sz="30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29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扁鹊</a:t>
            </a:r>
            <a:r>
              <a:rPr lang="zh-CN" altLang="zh-CN" sz="2900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900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</a:t>
            </a:r>
            <a:r>
              <a:rPr lang="en-US" altLang="zh-CN" sz="2900" kern="1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卢医</a:t>
            </a:r>
            <a:r>
              <a:rPr lang="zh-CN" altLang="en-US" sz="2900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。</a:t>
            </a:r>
            <a:r>
              <a:rPr lang="zh-CN" altLang="zh-CN" sz="2900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战国时期医学家，</a:t>
            </a:r>
            <a:r>
              <a:rPr lang="zh-CN" altLang="zh-CN" sz="2900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是中国传统医学的鼻祖</a:t>
            </a:r>
            <a:r>
              <a:rPr lang="zh-CN" altLang="en-US" sz="2900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900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善于运用四诊：</a:t>
            </a:r>
            <a:r>
              <a:rPr lang="zh-CN" altLang="zh-CN" sz="29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望闻问切</a:t>
            </a:r>
            <a:r>
              <a:rPr lang="zh-CN" altLang="zh-CN" sz="2900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。尤其是脉诊和望诊来诊断疾病精于内、外、妇、儿、五官等科，应用砭刺、针灸、按摩、汤液、热熨等法治疗</a:t>
            </a:r>
            <a:r>
              <a:rPr lang="zh-CN" altLang="zh-CN" sz="2900" kern="100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疾病</a:t>
            </a:r>
            <a:r>
              <a:rPr lang="zh-CN" altLang="zh-CN" sz="2900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，被尊为</a:t>
            </a:r>
            <a:r>
              <a:rPr lang="zh-CN" altLang="zh-CN" sz="29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医祖</a:t>
            </a:r>
            <a:r>
              <a:rPr lang="zh-CN" altLang="zh-CN" sz="2900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900" kern="1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514864" y="1473542"/>
            <a:ext cx="1914525" cy="22222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5781" y="1617822"/>
            <a:ext cx="7816215" cy="200739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indent="762000">
              <a:lnSpc>
                <a:spcPct val="14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《扁鹊治病》通过讲述蔡桓侯因讳疾忌医而死的故事，告诫我们要                 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62000">
              <a:lnSpc>
                <a:spcPct val="14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  ，善于听取别人的正确意见。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98219" y="2922270"/>
            <a:ext cx="343090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580549" y="3560445"/>
            <a:ext cx="121205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4737259" y="2426494"/>
            <a:ext cx="3583305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防微杜渐，正视自己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3400" y="3057049"/>
            <a:ext cx="1285875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的缺点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11468" y="1491615"/>
            <a:ext cx="8271986" cy="2424113"/>
          </a:xfrm>
          <a:prstGeom prst="roundRect">
            <a:avLst/>
          </a:prstGeom>
          <a:noFill/>
          <a:ln>
            <a:solidFill>
              <a:schemeClr val="bg1"/>
            </a:solidFill>
          </a:ln>
          <a:effectLst>
            <a:glow rad="63500">
              <a:schemeClr val="bg1"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096" y="1753553"/>
            <a:ext cx="559118" cy="191500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扁鹊治病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05326" y="1157764"/>
            <a:ext cx="5080635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小病不治</a:t>
            </a:r>
            <a:r>
              <a:rPr lang="en-US" altLang="zh-CN" sz="30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皮肤→热敷</a:t>
            </a:r>
            <a:endParaRPr lang="zh-CN" altLang="en-US" sz="3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5327" y="2475548"/>
            <a:ext cx="1747361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病情发展</a:t>
            </a:r>
            <a:endParaRPr lang="zh-CN" altLang="en-US" sz="30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87454" y="1986916"/>
            <a:ext cx="4512945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皮肉间（十天）→扎针</a:t>
            </a:r>
            <a:endParaRPr lang="zh-CN" altLang="en-US" sz="3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487454" y="2455546"/>
            <a:ext cx="4154329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肠胃（十天后）→吃药</a:t>
            </a:r>
            <a:endParaRPr lang="zh-CN" altLang="en-US" sz="3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87454" y="2937511"/>
            <a:ext cx="4826318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骨髓（又十天）→无药可救</a:t>
            </a:r>
            <a:endParaRPr lang="zh-CN" altLang="en-US" sz="3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01377" y="2247900"/>
            <a:ext cx="989171" cy="99155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讳疾</a:t>
            </a:r>
            <a:endParaRPr lang="zh-CN" altLang="en-US" sz="30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忌医</a:t>
            </a:r>
            <a:endParaRPr lang="zh-CN" altLang="en-US" sz="30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5327" y="3835718"/>
            <a:ext cx="3974306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病发致死</a:t>
            </a:r>
            <a:r>
              <a:rPr lang="en-US" altLang="zh-CN" sz="30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五天后</a:t>
            </a:r>
            <a:endParaRPr lang="zh-CN" altLang="en-US" sz="3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136940" y="1459707"/>
            <a:ext cx="1061829" cy="3181826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3000" b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三番五次拒忠言</a:t>
            </a:r>
            <a:endParaRPr lang="zh-CN" altLang="en-US" sz="3000" b="1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000" b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自以为是食苦果</a:t>
            </a:r>
            <a:endParaRPr lang="zh-CN" altLang="en-US" sz="3000" b="1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3" name="左大括号 12"/>
          <p:cNvSpPr/>
          <p:nvPr/>
        </p:nvSpPr>
        <p:spPr>
          <a:xfrm>
            <a:off x="601028" y="1108234"/>
            <a:ext cx="169545" cy="3211354"/>
          </a:xfrm>
          <a:prstGeom prst="leftBrace">
            <a:avLst>
              <a:gd name="adj1" fmla="val 29213"/>
              <a:gd name="adj2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3000"/>
          </a:p>
        </p:txBody>
      </p:sp>
      <p:sp>
        <p:nvSpPr>
          <p:cNvPr id="14" name="左大括号 13"/>
          <p:cNvSpPr/>
          <p:nvPr/>
        </p:nvSpPr>
        <p:spPr>
          <a:xfrm>
            <a:off x="2397919" y="2013585"/>
            <a:ext cx="169545" cy="1407795"/>
          </a:xfrm>
          <a:prstGeom prst="leftBrace">
            <a:avLst>
              <a:gd name="adj1" fmla="val 29213"/>
              <a:gd name="adj2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3000"/>
          </a:p>
        </p:txBody>
      </p:sp>
      <p:sp>
        <p:nvSpPr>
          <p:cNvPr id="15" name="左大括号 14"/>
          <p:cNvSpPr/>
          <p:nvPr/>
        </p:nvSpPr>
        <p:spPr>
          <a:xfrm flipH="1">
            <a:off x="7145179" y="2013585"/>
            <a:ext cx="170498" cy="1407795"/>
          </a:xfrm>
          <a:prstGeom prst="leftBrace">
            <a:avLst>
              <a:gd name="adj1" fmla="val 29213"/>
              <a:gd name="adj2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3000"/>
          </a:p>
        </p:txBody>
      </p:sp>
      <p:sp>
        <p:nvSpPr>
          <p:cNvPr id="16" name="左大括号 15"/>
          <p:cNvSpPr/>
          <p:nvPr/>
        </p:nvSpPr>
        <p:spPr>
          <a:xfrm flipH="1">
            <a:off x="8016240" y="1112044"/>
            <a:ext cx="174308" cy="3211354"/>
          </a:xfrm>
          <a:prstGeom prst="leftBrace">
            <a:avLst>
              <a:gd name="adj1" fmla="val 29213"/>
              <a:gd name="adj2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3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1" grpId="0"/>
      <p:bldP spid="13" grpId="0" bldLvl="0" animBg="1"/>
      <p:bldP spid="14" grpId="0" bldLvl="0" animBg="1"/>
      <p:bldP spid="15" grpId="0" bldLvl="0" animBg="1"/>
      <p:bldP spid="16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86292" y="1267939"/>
            <a:ext cx="8371417" cy="241758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marL="557530" indent="-459105">
              <a:lnSpc>
                <a:spcPct val="110000"/>
              </a:lnSpc>
              <a:spcBef>
                <a:spcPts val="1500"/>
              </a:spcBef>
              <a:buFont typeface="+mj-lt"/>
              <a:buAutoNum type="arabicPeriod"/>
              <a:defRPr/>
            </a:pP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认识“拜、侯”等</a:t>
            </a:r>
            <a:r>
              <a:rPr lang="en-US" altLang="zh-CN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个生字，读准多音字“纪”。</a:t>
            </a:r>
            <a:endParaRPr lang="zh-CN" altLang="en-US" sz="29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557530" indent="-459105">
              <a:lnSpc>
                <a:spcPct val="110000"/>
              </a:lnSpc>
              <a:spcBef>
                <a:spcPts val="1500"/>
              </a:spcBef>
              <a:buFont typeface="+mj-lt"/>
              <a:buAutoNum type="arabicPeriod"/>
              <a:defRPr/>
            </a:pP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能抓住表示故事发展先后顺序的词句，简要复述故事。</a:t>
            </a:r>
            <a:endParaRPr lang="zh-CN" altLang="en-US" sz="29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557530" indent="-459105">
              <a:lnSpc>
                <a:spcPct val="110000"/>
              </a:lnSpc>
              <a:spcBef>
                <a:spcPts val="1500"/>
              </a:spcBef>
              <a:buFont typeface="+mj-lt"/>
              <a:buAutoNum type="arabicPeriod"/>
              <a:defRPr/>
            </a:pP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能和同学交流从故事中明白的道理。</a:t>
            </a:r>
            <a:endParaRPr lang="zh-CN" altLang="en-US" sz="29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53415" y="1638612"/>
            <a:ext cx="1280160" cy="622459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拜 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见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856168" y="3200061"/>
            <a:ext cx="1965960" cy="622459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蔡 桓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侯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06362" y="1686462"/>
            <a:ext cx="1280160" cy="622459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药 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剂</a:t>
            </a:r>
            <a:endParaRPr lang="zh-CN" altLang="en-US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53415" y="1216654"/>
            <a:ext cx="642938" cy="47148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07890" y="1264504"/>
            <a:ext cx="385763" cy="45005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816542" y="1638612"/>
            <a:ext cx="1280160" cy="622459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皮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肤</a:t>
            </a:r>
            <a:endParaRPr lang="zh-CN" altLang="en-US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784324" y="3144772"/>
            <a:ext cx="1280160" cy="622459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目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标</a:t>
            </a:r>
            <a:endParaRPr lang="zh-CN" altLang="en-US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39967" y="1216654"/>
            <a:ext cx="478631" cy="442913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2489" y="2730435"/>
            <a:ext cx="785813" cy="43576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257772" y="2742860"/>
            <a:ext cx="692944" cy="457200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7232310" y="1637604"/>
            <a:ext cx="1280160" cy="622459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骨 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髓</a:t>
            </a:r>
            <a:endParaRPr lang="zh-CN" altLang="en-US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23578" y="3144772"/>
            <a:ext cx="1280160" cy="622459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纪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 昌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12395" y="1223266"/>
            <a:ext cx="600075" cy="414338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0261" y="2694715"/>
            <a:ext cx="335756" cy="485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图片 45" descr="8db7f47a6548c05e543058183b8f8d3f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3811" y="2759869"/>
            <a:ext cx="9142571" cy="2407920"/>
          </a:xfrm>
          <a:prstGeom prst="rect">
            <a:avLst/>
          </a:prstGeom>
        </p:spPr>
      </p:pic>
      <p:pic>
        <p:nvPicPr>
          <p:cNvPr id="3" name="图片 2" descr="未标题-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-35242" y="100965"/>
            <a:ext cx="2900839" cy="700564"/>
          </a:xfrm>
          <a:prstGeom prst="rect">
            <a:avLst/>
          </a:prstGeom>
        </p:spPr>
      </p:pic>
      <p:pic>
        <p:nvPicPr>
          <p:cNvPr id="14337" name="图片 1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670685" y="108585"/>
            <a:ext cx="5832634" cy="491632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40556" y="1839040"/>
            <a:ext cx="585788" cy="55602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" name="组合 6"/>
          <p:cNvGrpSpPr/>
          <p:nvPr/>
        </p:nvGrpSpPr>
        <p:grpSpPr>
          <a:xfrm>
            <a:off x="2529841" y="1864043"/>
            <a:ext cx="594122" cy="551260"/>
            <a:chOff x="1415478" y="2595863"/>
            <a:chExt cx="792089" cy="735661"/>
          </a:xfrm>
        </p:grpSpPr>
        <p:pic>
          <p:nvPicPr>
            <p:cNvPr id="14340" name="图片 1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415478" y="2595863"/>
              <a:ext cx="792089" cy="7356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1" name="文本框 3"/>
            <p:cNvSpPr txBox="1"/>
            <p:nvPr/>
          </p:nvSpPr>
          <p:spPr>
            <a:xfrm>
              <a:off x="1586145" y="2675580"/>
              <a:ext cx="432048" cy="61609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eaLnBrk="0" hangingPunct="0"/>
              <a:r>
                <a:rPr lang="zh-CN" altLang="en-US" sz="2400" dirty="0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剂</a:t>
              </a:r>
              <a:endParaRPr lang="zh-CN" altLang="en-US" sz="24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287554" y="1907382"/>
            <a:ext cx="584597" cy="55602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2" name="组合 11"/>
          <p:cNvGrpSpPr/>
          <p:nvPr/>
        </p:nvGrpSpPr>
        <p:grpSpPr>
          <a:xfrm>
            <a:off x="3276838" y="1932385"/>
            <a:ext cx="594122" cy="551259"/>
            <a:chOff x="1415478" y="2595863"/>
            <a:chExt cx="792089" cy="735661"/>
          </a:xfrm>
        </p:grpSpPr>
        <p:pic>
          <p:nvPicPr>
            <p:cNvPr id="14344" name="图片 22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415478" y="2595863"/>
              <a:ext cx="792089" cy="7356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5" name="文本框 23"/>
            <p:cNvSpPr txBox="1"/>
            <p:nvPr/>
          </p:nvSpPr>
          <p:spPr>
            <a:xfrm>
              <a:off x="1586779" y="2685749"/>
              <a:ext cx="432048" cy="61609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eaLnBrk="0" hangingPunct="0"/>
              <a:r>
                <a:rPr lang="zh-CN" altLang="en-US" sz="2400" dirty="0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髓</a:t>
              </a:r>
              <a:endParaRPr lang="zh-CN" altLang="en-US" sz="24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387328" y="1020367"/>
            <a:ext cx="584597" cy="554831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7" name="组合 26"/>
          <p:cNvGrpSpPr/>
          <p:nvPr/>
        </p:nvGrpSpPr>
        <p:grpSpPr>
          <a:xfrm>
            <a:off x="3376613" y="1045369"/>
            <a:ext cx="594122" cy="551260"/>
            <a:chOff x="1415478" y="2595863"/>
            <a:chExt cx="792089" cy="735661"/>
          </a:xfrm>
        </p:grpSpPr>
        <p:pic>
          <p:nvPicPr>
            <p:cNvPr id="14352" name="图片 30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415478" y="2595863"/>
              <a:ext cx="792089" cy="7356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53" name="文本框 31"/>
            <p:cNvSpPr txBox="1"/>
            <p:nvPr/>
          </p:nvSpPr>
          <p:spPr>
            <a:xfrm>
              <a:off x="1586145" y="2672402"/>
              <a:ext cx="432048" cy="61609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eaLnBrk="0" hangingPunct="0"/>
              <a:r>
                <a:rPr lang="zh-CN" altLang="en-US" sz="2400" dirty="0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拜</a:t>
              </a:r>
              <a:endParaRPr lang="zh-CN" altLang="en-US" sz="24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65" name="图片 6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476875" y="2151460"/>
            <a:ext cx="585788" cy="55602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6" name="组合 65"/>
          <p:cNvGrpSpPr/>
          <p:nvPr/>
        </p:nvGrpSpPr>
        <p:grpSpPr>
          <a:xfrm>
            <a:off x="5444966" y="2176463"/>
            <a:ext cx="648653" cy="551974"/>
            <a:chOff x="1415478" y="2595863"/>
            <a:chExt cx="792089" cy="735661"/>
          </a:xfrm>
        </p:grpSpPr>
        <p:pic>
          <p:nvPicPr>
            <p:cNvPr id="14376" name="图片 66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1415478" y="2595863"/>
              <a:ext cx="792089" cy="7356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77" name="文本框 67"/>
            <p:cNvSpPr txBox="1"/>
            <p:nvPr/>
          </p:nvSpPr>
          <p:spPr>
            <a:xfrm>
              <a:off x="1603847" y="2682011"/>
              <a:ext cx="432048" cy="61529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eaLnBrk="0" hangingPunct="0"/>
              <a:r>
                <a:rPr lang="zh-CN" altLang="en-US" sz="2400" dirty="0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肤</a:t>
              </a:r>
              <a:endParaRPr lang="zh-CN" altLang="en-US" sz="24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883105" y="2151936"/>
            <a:ext cx="585788" cy="55602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" name="组合 4"/>
          <p:cNvGrpSpPr/>
          <p:nvPr/>
        </p:nvGrpSpPr>
        <p:grpSpPr>
          <a:xfrm>
            <a:off x="3872389" y="2176939"/>
            <a:ext cx="594122" cy="551260"/>
            <a:chOff x="1415478" y="2595863"/>
            <a:chExt cx="792089" cy="735661"/>
          </a:xfrm>
        </p:grpSpPr>
        <p:pic>
          <p:nvPicPr>
            <p:cNvPr id="6" name="图片 1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415478" y="2595863"/>
              <a:ext cx="792089" cy="7356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" name="文本框 3"/>
            <p:cNvSpPr txBox="1"/>
            <p:nvPr/>
          </p:nvSpPr>
          <p:spPr>
            <a:xfrm>
              <a:off x="1586145" y="2675580"/>
              <a:ext cx="432048" cy="61609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eaLnBrk="0" hangingPunct="0"/>
              <a:r>
                <a:rPr lang="zh-CN" altLang="en-US" sz="2400" dirty="0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纪</a:t>
              </a:r>
              <a:endParaRPr lang="zh-CN" altLang="en-US" sz="24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226731" y="2036683"/>
            <a:ext cx="585788" cy="55602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" name="组合 9"/>
          <p:cNvGrpSpPr/>
          <p:nvPr/>
        </p:nvGrpSpPr>
        <p:grpSpPr>
          <a:xfrm>
            <a:off x="6216016" y="2061687"/>
            <a:ext cx="594122" cy="551260"/>
            <a:chOff x="1415478" y="2595863"/>
            <a:chExt cx="792089" cy="735661"/>
          </a:xfrm>
        </p:grpSpPr>
        <p:pic>
          <p:nvPicPr>
            <p:cNvPr id="13" name="图片 1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415478" y="2595863"/>
              <a:ext cx="792089" cy="7356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" name="文本框 3"/>
            <p:cNvSpPr txBox="1"/>
            <p:nvPr/>
          </p:nvSpPr>
          <p:spPr>
            <a:xfrm>
              <a:off x="1586145" y="2675580"/>
              <a:ext cx="432048" cy="61609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eaLnBrk="0" hangingPunct="0"/>
              <a:r>
                <a:rPr lang="zh-CN" altLang="en-US" sz="2400" dirty="0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标</a:t>
              </a:r>
              <a:endParaRPr lang="zh-CN" altLang="en-US" sz="24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893356" y="1192768"/>
            <a:ext cx="585788" cy="55602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5" name="组合 24"/>
          <p:cNvGrpSpPr/>
          <p:nvPr/>
        </p:nvGrpSpPr>
        <p:grpSpPr>
          <a:xfrm>
            <a:off x="5882641" y="1217772"/>
            <a:ext cx="594122" cy="551260"/>
            <a:chOff x="1415478" y="2595863"/>
            <a:chExt cx="792089" cy="735661"/>
          </a:xfrm>
        </p:grpSpPr>
        <p:pic>
          <p:nvPicPr>
            <p:cNvPr id="26" name="图片 1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415478" y="2595863"/>
              <a:ext cx="792089" cy="7356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9" name="文本框 3"/>
            <p:cNvSpPr txBox="1"/>
            <p:nvPr/>
          </p:nvSpPr>
          <p:spPr>
            <a:xfrm>
              <a:off x="1586145" y="2675580"/>
              <a:ext cx="432048" cy="61609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eaLnBrk="0" hangingPunct="0"/>
              <a:r>
                <a:rPr lang="zh-CN" altLang="en-US" sz="2400" dirty="0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侯</a:t>
              </a:r>
              <a:endParaRPr lang="zh-CN" altLang="en-US" sz="24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4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4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41008" y="3072289"/>
            <a:ext cx="7548086" cy="1705451"/>
            <a:chOff x="1019" y="2058"/>
            <a:chExt cx="15849" cy="3581"/>
          </a:xfrm>
        </p:grpSpPr>
        <p:sp>
          <p:nvSpPr>
            <p:cNvPr id="17" name="圆角矩形 16"/>
            <p:cNvSpPr/>
            <p:nvPr/>
          </p:nvSpPr>
          <p:spPr>
            <a:xfrm>
              <a:off x="1019" y="2791"/>
              <a:ext cx="15849" cy="2848"/>
            </a:xfrm>
            <a:prstGeom prst="roundRect">
              <a:avLst/>
            </a:prstGeom>
            <a:solidFill>
              <a:srgbClr val="FFD966"/>
            </a:solidFill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流程图: 可选过程 17"/>
            <p:cNvSpPr/>
            <p:nvPr/>
          </p:nvSpPr>
          <p:spPr>
            <a:xfrm>
              <a:off x="1802" y="2058"/>
              <a:ext cx="3756" cy="1066"/>
            </a:xfrm>
            <a:prstGeom prst="flowChartAlternateProcess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rgbClr val="7030A0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700" b="1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挑战一下</a:t>
              </a:r>
              <a:endParaRPr lang="zh-CN" altLang="en-US" sz="27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813911" y="3675698"/>
            <a:ext cx="5962650" cy="102822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小狗见到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骨</a:t>
            </a:r>
            <a:r>
              <a:rPr lang="zh-CN" altLang="en-US" sz="240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头一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骨</a:t>
            </a:r>
            <a:r>
              <a:rPr lang="zh-CN" altLang="en-US" sz="240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碌爬起来，叼起来就跑了。</a:t>
            </a:r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6727508" y="3313272"/>
            <a:ext cx="1758315" cy="1653064"/>
            <a:chOff x="15400" y="2513"/>
            <a:chExt cx="3692" cy="3471"/>
          </a:xfrm>
        </p:grpSpPr>
        <p:pic>
          <p:nvPicPr>
            <p:cNvPr id="23" name="图片 22" descr="6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17482" y="4253"/>
              <a:ext cx="1610" cy="1731"/>
            </a:xfrm>
            <a:prstGeom prst="rect">
              <a:avLst/>
            </a:prstGeom>
          </p:spPr>
        </p:pic>
        <p:sp>
          <p:nvSpPr>
            <p:cNvPr id="24" name="云形标注 23"/>
            <p:cNvSpPr/>
            <p:nvPr/>
          </p:nvSpPr>
          <p:spPr>
            <a:xfrm>
              <a:off x="15400" y="2513"/>
              <a:ext cx="3073" cy="1581"/>
            </a:xfrm>
            <a:prstGeom prst="cloudCallout">
              <a:avLst>
                <a:gd name="adj1" fmla="val 31627"/>
                <a:gd name="adj2" fmla="val 59614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注意红色字的读音</a:t>
              </a:r>
              <a:endParaRPr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702844" y="816293"/>
            <a:ext cx="4813459" cy="1764506"/>
            <a:chOff x="7775" y="1714"/>
            <a:chExt cx="10107" cy="3705"/>
          </a:xfrm>
        </p:grpSpPr>
        <p:sp>
          <p:nvSpPr>
            <p:cNvPr id="42" name="矩形 41"/>
            <p:cNvSpPr/>
            <p:nvPr/>
          </p:nvSpPr>
          <p:spPr>
            <a:xfrm>
              <a:off x="7775" y="2228"/>
              <a:ext cx="10107" cy="3191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prstDash val="lgDashDotDot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单圆角矩形 42"/>
            <p:cNvSpPr/>
            <p:nvPr/>
          </p:nvSpPr>
          <p:spPr>
            <a:xfrm>
              <a:off x="9553" y="1714"/>
              <a:ext cx="3207" cy="846"/>
            </a:xfrm>
            <a:prstGeom prst="round1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原文示例</a:t>
              </a:r>
              <a:endParaRPr lang="zh-CN" altLang="en-US"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40055" y="1334928"/>
            <a:ext cx="2803208" cy="1102518"/>
            <a:chOff x="2230" y="5600"/>
            <a:chExt cx="5886" cy="2315"/>
          </a:xfrm>
        </p:grpSpPr>
        <p:grpSp>
          <p:nvGrpSpPr>
            <p:cNvPr id="6" name="组合 5"/>
            <p:cNvGrpSpPr/>
            <p:nvPr/>
          </p:nvGrpSpPr>
          <p:grpSpPr>
            <a:xfrm>
              <a:off x="2230" y="5600"/>
              <a:ext cx="5886" cy="2315"/>
              <a:chOff x="2514" y="4472"/>
              <a:chExt cx="5886" cy="2315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2514" y="4949"/>
                <a:ext cx="999" cy="1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000" b="1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骨</a:t>
                </a:r>
                <a:endParaRPr lang="zh-CN" altLang="en-US" sz="30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5308" y="4472"/>
                <a:ext cx="3092" cy="1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00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楷体" panose="02010609060101010101" pitchFamily="49" charset="-122"/>
                  </a:rPr>
                  <a:t>（骨头）</a:t>
                </a:r>
                <a:endParaRPr lang="zh-CN" altLang="en-US" sz="3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5287" y="5624"/>
                <a:ext cx="3048" cy="1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00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楷体" panose="02010609060101010101" pitchFamily="49" charset="-122"/>
                    <a:sym typeface="+mn-ea"/>
                  </a:rPr>
                  <a:t>（骨碌）</a:t>
                </a:r>
                <a:endParaRPr lang="zh-CN" altLang="en-US" sz="3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endParaRPr>
              </a:p>
            </p:txBody>
          </p:sp>
          <p:sp>
            <p:nvSpPr>
              <p:cNvPr id="13" name="左大括号 12"/>
              <p:cNvSpPr/>
              <p:nvPr/>
            </p:nvSpPr>
            <p:spPr>
              <a:xfrm>
                <a:off x="3794" y="4719"/>
                <a:ext cx="300" cy="1787"/>
              </a:xfrm>
              <a:prstGeom prst="leftBrace">
                <a:avLst>
                  <a:gd name="adj1" fmla="val 61666"/>
                  <a:gd name="adj2" fmla="val 50000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>
                    <a:latin typeface="楷体" panose="02010609060101010101" pitchFamily="49" charset="-122"/>
                    <a:ea typeface="楷体" panose="02010609060101010101" pitchFamily="49" charset="-122"/>
                  </a:rPr>
                  <a:t>  </a:t>
                </a:r>
                <a:endParaRPr lang="en-US" altLang="zh-CN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129" y="5600"/>
              <a:ext cx="1005" cy="1035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4129" y="6866"/>
              <a:ext cx="1035" cy="915"/>
            </a:xfrm>
            <a:prstGeom prst="rect">
              <a:avLst/>
            </a:prstGeom>
          </p:spPr>
        </p:pic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3718" y="3813810"/>
            <a:ext cx="342900" cy="28575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6753" y="3816192"/>
            <a:ext cx="314325" cy="307181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3659029" y="1311117"/>
            <a:ext cx="4919663" cy="1126332"/>
            <a:chOff x="7571" y="2753"/>
            <a:chExt cx="10330" cy="2365"/>
          </a:xfrm>
        </p:grpSpPr>
        <p:sp>
          <p:nvSpPr>
            <p:cNvPr id="44" name="文本框 43"/>
            <p:cNvSpPr txBox="1"/>
            <p:nvPr/>
          </p:nvSpPr>
          <p:spPr>
            <a:xfrm>
              <a:off x="7571" y="2753"/>
              <a:ext cx="10330" cy="2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·现在蔡桓侯的病已经深入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骨（  ）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髓，所以我不再请求给他医治！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663" y="3112"/>
              <a:ext cx="720" cy="600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330041" y="187643"/>
            <a:ext cx="3377565" cy="628650"/>
            <a:chOff x="2480" y="7042"/>
            <a:chExt cx="7092" cy="1320"/>
          </a:xfrm>
        </p:grpSpPr>
        <p:pic>
          <p:nvPicPr>
            <p:cNvPr id="5" name="图片 4" descr="C:\Users\Administrator\Desktop\语文教材详解标\生字全解.tif生字全解"/>
            <p:cNvPicPr>
              <a:picLocks noChangeAspect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>
            <a:xfrm>
              <a:off x="2480" y="7042"/>
              <a:ext cx="7092" cy="1320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5239" y="7145"/>
              <a:ext cx="3289" cy="1163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30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多 音 字</a:t>
              </a:r>
              <a:endParaRPr lang="zh-CN" altLang="en-US" sz="3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4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744028" y="1134904"/>
            <a:ext cx="4884420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满足  </a:t>
            </a:r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≈  满意</a:t>
            </a:r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0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↔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失望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45456" y="2822734"/>
            <a:ext cx="5094923" cy="8991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让顾客高兴而来，</a:t>
            </a:r>
            <a:r>
              <a:rPr lang="zh-CN" altLang="en-US" sz="27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满意</a:t>
            </a:r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而去，是经营者的追求。</a:t>
            </a:r>
            <a:endParaRPr lang="zh-CN" altLang="en-US" sz="27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44028" y="1863566"/>
            <a:ext cx="5096351" cy="8991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让顾客高兴而来，</a:t>
            </a:r>
            <a:r>
              <a:rPr lang="zh-CN" altLang="en-US" sz="27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满足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而去，是经营者的追求。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45456" y="3781901"/>
            <a:ext cx="5094923" cy="8991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我一定好好学习，不叫爸爸妈妈</a:t>
            </a:r>
            <a:r>
              <a:rPr lang="zh-CN" altLang="en-US" sz="27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失望</a:t>
            </a:r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7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云形 12"/>
          <p:cNvSpPr/>
          <p:nvPr/>
        </p:nvSpPr>
        <p:spPr>
          <a:xfrm>
            <a:off x="313848" y="2995613"/>
            <a:ext cx="1191578" cy="552926"/>
          </a:xfrm>
          <a:prstGeom prst="cloud">
            <a:avLst/>
          </a:prstGeom>
          <a:solidFill>
            <a:schemeClr val="accent4"/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满意</a:t>
            </a:r>
            <a:endParaRPr lang="zh-CN" altLang="en-US" sz="21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云形 13"/>
          <p:cNvSpPr/>
          <p:nvPr/>
        </p:nvSpPr>
        <p:spPr>
          <a:xfrm>
            <a:off x="313848" y="2036922"/>
            <a:ext cx="1191578" cy="552926"/>
          </a:xfrm>
          <a:prstGeom prst="cloud">
            <a:avLst/>
          </a:prstGeom>
          <a:solidFill>
            <a:schemeClr val="accent4"/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满足</a:t>
            </a:r>
            <a:endParaRPr lang="zh-CN" altLang="en-US" sz="21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云形 17"/>
          <p:cNvSpPr/>
          <p:nvPr/>
        </p:nvSpPr>
        <p:spPr>
          <a:xfrm>
            <a:off x="313848" y="3955257"/>
            <a:ext cx="1191578" cy="552926"/>
          </a:xfrm>
          <a:prstGeom prst="cloud">
            <a:avLst/>
          </a:prstGeom>
          <a:solidFill>
            <a:schemeClr val="accent4"/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失望</a:t>
            </a:r>
            <a:endParaRPr lang="zh-CN" altLang="en-US" sz="21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93883" y="1077278"/>
            <a:ext cx="631508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☞</a:t>
            </a:r>
            <a:endParaRPr lang="zh-CN" altLang="en-US" sz="3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070408" y="2063591"/>
            <a:ext cx="1750695" cy="2312670"/>
            <a:chOff x="14846" y="4501"/>
            <a:chExt cx="3676" cy="4856"/>
          </a:xfrm>
        </p:grpSpPr>
        <p:pic>
          <p:nvPicPr>
            <p:cNvPr id="25" name="图片 24" descr="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5418" y="6165"/>
              <a:ext cx="2797" cy="3193"/>
            </a:xfrm>
            <a:prstGeom prst="rect">
              <a:avLst/>
            </a:prstGeom>
          </p:spPr>
        </p:pic>
        <p:sp>
          <p:nvSpPr>
            <p:cNvPr id="26" name="椭圆形标注 25"/>
            <p:cNvSpPr/>
            <p:nvPr/>
          </p:nvSpPr>
          <p:spPr>
            <a:xfrm>
              <a:off x="14846" y="4501"/>
              <a:ext cx="3677" cy="1235"/>
            </a:xfrm>
            <a:prstGeom prst="wedgeEllipseCallout">
              <a:avLst>
                <a:gd name="adj1" fmla="val -12768"/>
                <a:gd name="adj2" fmla="val 75748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700" b="1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一起读一读</a:t>
              </a:r>
              <a:endParaRPr lang="zh-CN" altLang="en-US" sz="17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23374" y="214789"/>
            <a:ext cx="3377565" cy="641033"/>
            <a:chOff x="2480" y="7029"/>
            <a:chExt cx="7092" cy="1346"/>
          </a:xfrm>
        </p:grpSpPr>
        <p:pic>
          <p:nvPicPr>
            <p:cNvPr id="2" name="图片 1" descr="C:\Users\Administrator\Desktop\语文教材详解标\日积月累.tif日积月累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2480" y="7029"/>
              <a:ext cx="7092" cy="1346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4779" y="7145"/>
              <a:ext cx="4336" cy="1163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3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近</a:t>
              </a:r>
              <a:r>
                <a:rPr lang="zh-CN" altLang="en-US" sz="30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 </a:t>
              </a:r>
              <a:r>
                <a:rPr lang="zh-CN" altLang="en-US" sz="3000" b="1" dirty="0">
                  <a:solidFill>
                    <a:srgbClr val="7030A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反</a:t>
              </a:r>
              <a:r>
                <a:rPr lang="zh-CN" altLang="en-US" sz="30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 义 词</a:t>
              </a:r>
              <a:endParaRPr lang="zh-CN" altLang="en-US" sz="3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bldLvl="0" animBg="1"/>
      <p:bldP spid="9" grpId="0" bldLvl="0" animBg="1"/>
      <p:bldP spid="10" grpId="0" bldLvl="0" animBg="1"/>
      <p:bldP spid="13" grpId="0" bldLvl="0" animBg="1"/>
      <p:bldP spid="14" grpId="0" bldLvl="0" animBg="1"/>
      <p:bldP spid="18" grpId="0" bldLvl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20178" y="991553"/>
            <a:ext cx="5966460" cy="483870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sz="27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用热的湿毛巾等放在身体局部来治病。</a:t>
            </a:r>
            <a:endParaRPr sz="27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20178" y="1521619"/>
            <a:ext cx="6309360" cy="483870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熟练掌握某种技能或擅长某项工作的人。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99749" y="2051685"/>
            <a:ext cx="6887528" cy="89916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为了达到某个目的而花费很多的时间和很大的精力。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85035" y="3088958"/>
            <a:ext cx="4250055" cy="48387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defTabSz="514350" fontAlgn="base"/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集中精神；集中注意力。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85035" y="3607594"/>
            <a:ext cx="5966460" cy="483870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27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用不上力量；没有能力或能力达不到。</a:t>
            </a:r>
            <a:endParaRPr lang="zh-CN" altLang="en-US" sz="2700" dirty="0">
              <a:solidFill>
                <a:sysClr val="windowText" lastClr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9098" y="991553"/>
            <a:ext cx="1089660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/>
            <a:r>
              <a:rPr lang="zh-CN" altLang="en-US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热敷</a:t>
            </a:r>
            <a:r>
              <a:rPr lang="en-US" altLang="zh-CN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:</a:t>
            </a:r>
            <a:endParaRPr lang="zh-CN" altLang="en-US" sz="3000"/>
          </a:p>
        </p:txBody>
      </p:sp>
      <p:sp>
        <p:nvSpPr>
          <p:cNvPr id="9" name="文本框 8"/>
          <p:cNvSpPr txBox="1"/>
          <p:nvPr/>
        </p:nvSpPr>
        <p:spPr>
          <a:xfrm>
            <a:off x="399098" y="1521619"/>
            <a:ext cx="1280160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/>
            <a:r>
              <a:rPr lang="zh-CN" altLang="en-US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能手：</a:t>
            </a:r>
            <a:endParaRPr lang="zh-CN" altLang="en-US" sz="3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99098" y="2051686"/>
            <a:ext cx="1661160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/>
            <a:r>
              <a:rPr lang="zh-CN" altLang="en-US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下功夫：</a:t>
            </a:r>
            <a:endParaRPr lang="zh-CN" altLang="en-US" sz="3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9098" y="3043238"/>
            <a:ext cx="2042160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/>
            <a:r>
              <a:rPr lang="en-US" altLang="zh-CN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聚精会神</a:t>
            </a:r>
            <a:r>
              <a:rPr lang="zh-CN" altLang="en-US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endParaRPr lang="zh-CN" altLang="en-US" sz="3000"/>
          </a:p>
        </p:txBody>
      </p:sp>
      <p:sp>
        <p:nvSpPr>
          <p:cNvPr id="12" name="文本框 11"/>
          <p:cNvSpPr txBox="1"/>
          <p:nvPr/>
        </p:nvSpPr>
        <p:spPr>
          <a:xfrm>
            <a:off x="399098" y="3573304"/>
            <a:ext cx="2042160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/>
            <a:r>
              <a:rPr lang="zh-CN" altLang="en-US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无能为力：</a:t>
            </a:r>
            <a:endParaRPr lang="zh-CN" altLang="en-US" sz="3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85035" y="4137660"/>
            <a:ext cx="6719888" cy="48387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27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每次都命中目标，形容射箭或射击非常准。</a:t>
            </a:r>
            <a:endParaRPr lang="zh-CN" altLang="en-US" sz="2700" dirty="0">
              <a:solidFill>
                <a:sysClr val="windowText" lastClr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99098" y="4103371"/>
            <a:ext cx="2042160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/>
            <a:r>
              <a:rPr lang="zh-CN" altLang="en-US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百发百中：</a:t>
            </a:r>
            <a:endParaRPr lang="zh-CN" altLang="en-US" sz="3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46710" y="225742"/>
            <a:ext cx="3377565" cy="642938"/>
            <a:chOff x="2480" y="7027"/>
            <a:chExt cx="7092" cy="1350"/>
          </a:xfrm>
        </p:grpSpPr>
        <p:pic>
          <p:nvPicPr>
            <p:cNvPr id="20" name="图片 19" descr="C:\Users\Administrator\Desktop\语文教材详解标\课文精讲.tif课文精讲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2480" y="7027"/>
              <a:ext cx="7092" cy="1350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779" y="7145"/>
              <a:ext cx="4336" cy="1163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l"/>
              <a:r>
                <a:rPr lang="zh-CN" altLang="en-US" sz="3000" b="1" dirty="0">
                  <a:solidFill>
                    <a:srgbClr val="7030A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词 语 解 释</a:t>
              </a:r>
              <a:endParaRPr lang="zh-CN" altLang="en-US" sz="30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2" grpId="0"/>
      <p:bldP spid="13" grpId="0"/>
    </p:bldLst>
  </p:timing>
</p:sld>
</file>

<file path=ppt/tags/tag1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2.xml><?xml version="1.0" encoding="utf-8"?>
<p:tagLst xmlns:p="http://schemas.openxmlformats.org/presentationml/2006/main">
  <p:tag name="KSO_WM_UNIT_TABLE_BEAUTIFY" val="smartTable{27970d1b-af4e-48c5-9102-e42f2abe6c90}"/>
</p:tagLst>
</file>

<file path=ppt/tags/tag3.xml><?xml version="1.0" encoding="utf-8"?>
<p:tagLst xmlns:p="http://schemas.openxmlformats.org/presentationml/2006/main">
  <p:tag name="KSO_WM_DOC_GUID" val="{71b44c0c-fe00-4e88-9dd7-84195041253e}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2453</Words>
  <Application>WPS 演示</Application>
  <PresentationFormat>全屏显示(16:9)</PresentationFormat>
  <Paragraphs>334</Paragraphs>
  <Slides>31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3" baseType="lpstr">
      <vt:lpstr>Arial</vt:lpstr>
      <vt:lpstr>宋体</vt:lpstr>
      <vt:lpstr>Wingdings</vt:lpstr>
      <vt:lpstr>楷体</vt:lpstr>
      <vt:lpstr>微软雅黑</vt:lpstr>
      <vt:lpstr>Times New Roman</vt:lpstr>
      <vt:lpstr>等线</vt:lpstr>
      <vt:lpstr>Arial Unicode MS</vt:lpstr>
      <vt:lpstr>Calibri</vt:lpstr>
      <vt:lpstr>黑体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82</cp:revision>
  <dcterms:created xsi:type="dcterms:W3CDTF">2019-02-22T07:20:00Z</dcterms:created>
  <dcterms:modified xsi:type="dcterms:W3CDTF">2023-10-22T07:51:21Z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1EE22E72C84D47B18EEE062BCF2BD3D9_12</vt:lpwstr>
  </property>
</Properties>
</file>