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23"/>
  </p:notesMasterIdLst>
  <p:sldIdLst>
    <p:sldId id="762" r:id="rId4"/>
    <p:sldId id="761" r:id="rId5"/>
    <p:sldId id="646" r:id="rId6"/>
    <p:sldId id="596" r:id="rId7"/>
    <p:sldId id="597" r:id="rId8"/>
    <p:sldId id="339" r:id="rId9"/>
    <p:sldId id="340" r:id="rId10"/>
    <p:sldId id="402" r:id="rId11"/>
    <p:sldId id="341" r:id="rId12"/>
    <p:sldId id="343" r:id="rId13"/>
    <p:sldId id="344" r:id="rId14"/>
    <p:sldId id="345" r:id="rId15"/>
    <p:sldId id="346" r:id="rId16"/>
    <p:sldId id="403" r:id="rId17"/>
    <p:sldId id="405" r:id="rId18"/>
    <p:sldId id="347" r:id="rId19"/>
    <p:sldId id="273" r:id="rId20"/>
    <p:sldId id="272" r:id="rId21"/>
    <p:sldId id="261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.xkb1.com" initials="w" lastIdx="3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C02FA"/>
    <a:srgbClr val="FCE8DB"/>
    <a:srgbClr val="E8FFEA"/>
    <a:srgbClr val="D1FED6"/>
    <a:srgbClr val="FAE1FA"/>
    <a:srgbClr val="CCFCFC"/>
    <a:srgbClr val="FCF9BF"/>
    <a:srgbClr val="FAF9AB"/>
    <a:srgbClr val="2B8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3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77" tIns="34289" rIns="68577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263DB197-84B0-484E-9C0F-88358ECCB79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 lIns="68577" tIns="34289" rIns="68577" bIns="34289"/>
          <a:lstStyle/>
          <a:p>
            <a:pPr defTabSz="68580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 lIns="68577" tIns="34289" rIns="68577" bIns="34289"/>
          <a:lstStyle/>
          <a:p>
            <a:pPr defTabSz="685800"/>
            <a:fld id="{E077DA78-E013-4A8C-AD75-63A150561B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2" Type="http://schemas.openxmlformats.org/officeDocument/2006/relationships/theme" Target="../theme/theme2.xml"/><Relationship Id="rId21" Type="http://schemas.openxmlformats.org/officeDocument/2006/relationships/tags" Target="../tags/tag2.xml"/><Relationship Id="rId20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6954" y="1393621"/>
            <a:ext cx="4138613" cy="923449"/>
            <a:chOff x="5055" y="2178"/>
            <a:chExt cx="8690" cy="1939"/>
          </a:xfrm>
        </p:grpSpPr>
        <p:sp>
          <p:nvSpPr>
            <p:cNvPr id="5" name="椭圆 4"/>
            <p:cNvSpPr/>
            <p:nvPr/>
          </p:nvSpPr>
          <p:spPr>
            <a:xfrm>
              <a:off x="5238" y="2540"/>
              <a:ext cx="1711" cy="1275"/>
            </a:xfrm>
            <a:prstGeom prst="ellipse">
              <a:avLst/>
            </a:prstGeom>
            <a:solidFill>
              <a:srgbClr val="009F62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defRPr/>
              </a:pPr>
              <a:endParaRPr lang="zh-CN" altLang="en-US" noProof="1">
                <a:ln>
                  <a:solidFill>
                    <a:srgbClr val="009F62"/>
                  </a:solidFill>
                </a:ln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48" y="2178"/>
              <a:ext cx="6197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5400" b="1" noProof="1">
                  <a:solidFill>
                    <a:prstClr val="black"/>
                  </a:solidFill>
                  <a:effectLst>
                    <a:glow rad="63500">
                      <a:srgbClr val="FFC000">
                        <a:satMod val="175000"/>
                        <a:alpha val="40000"/>
                      </a:srgb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故事二则</a:t>
              </a:r>
              <a:endParaRPr lang="zh-CN" altLang="en-US" sz="5400" b="1" noProof="1">
                <a:solidFill>
                  <a:prstClr val="black"/>
                </a:solidFill>
                <a:effectLst>
                  <a:glow rad="63500">
                    <a:srgbClr val="FFC000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55" y="2385"/>
              <a:ext cx="2087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altLang="zh-CN" sz="41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27</a:t>
              </a:r>
              <a:r>
                <a:rPr lang="zh-CN" altLang="en-US" sz="4100" b="1" baseline="300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*</a:t>
              </a:r>
              <a:endParaRPr lang="en-US" altLang="zh-CN" sz="4500" b="1" baseline="300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908841" y="2457688"/>
            <a:ext cx="1222129" cy="438582"/>
          </a:xfrm>
          <a:prstGeom prst="rect">
            <a:avLst/>
          </a:prstGeom>
          <a:noFill/>
        </p:spPr>
        <p:txBody>
          <a:bodyPr wrap="none" lIns="68576" tIns="34289" rIns="68576" bIns="34289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00"/>
                </a:solidFill>
                <a:effectLst>
                  <a:glow rad="63500">
                    <a:srgbClr val="ED7D31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400" b="1" dirty="0">
                <a:solidFill>
                  <a:srgbClr val="000000"/>
                </a:solidFill>
                <a:effectLst>
                  <a:glow rad="63500">
                    <a:srgbClr val="ED7D31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effectLst>
                  <a:glow rad="63500">
                    <a:srgbClr val="ED7D31">
                      <a:satMod val="175000"/>
                      <a:alpha val="4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课时</a:t>
            </a:r>
            <a:endParaRPr lang="zh-CN" altLang="zh-CN" sz="2400" b="1" dirty="0">
              <a:solidFill>
                <a:srgbClr val="000000"/>
              </a:solidFill>
              <a:effectLst>
                <a:glow rad="63500">
                  <a:srgbClr val="ED7D31">
                    <a:satMod val="175000"/>
                    <a:alpha val="4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3393" y="780574"/>
            <a:ext cx="8197215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两年以后，纪昌的本领练得相当到家了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——就是锋利的锥尖要刺到眼角了，他的眼睛也能不眨一下。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393" y="184309"/>
            <a:ext cx="108156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结果：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7298" y="890112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两年以后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3393" y="2000250"/>
            <a:ext cx="8121491" cy="3334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3393" y="2574132"/>
            <a:ext cx="1261586" cy="476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58641" y="2795112"/>
            <a:ext cx="8026718" cy="179403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C02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表明纪昌练眼力用的时间长、程度深。其学习之苦可想而知，这说明纪昌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有决心、有恒心、有毅力</a:t>
            </a:r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。</a:t>
            </a:r>
            <a:endParaRPr lang="zh-CN" alt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247" y="1966913"/>
            <a:ext cx="8251984" cy="246888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飞卫对他说：“虽然你已经取得了不小的成绩，但你的眼力还不够。你要练到把极小的东西看得很大，把模糊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难辨的东西看得很清楚，那时候再来见我。”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246" y="366236"/>
            <a:ext cx="8251508" cy="126873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pitchFamily="49" charset="-122"/>
              </a:rPr>
              <a:t>纪昌对自己的成绩感到满意，可是飞卫是怎样认为的？这一次，飞卫又提出了怎样的要求？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24676" y="2673668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还不够</a:t>
            </a:r>
            <a:endParaRPr lang="zh-CN" altLang="en-US" sz="30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88393" y="2673668"/>
            <a:ext cx="243459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把极小的东西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675" y="3267552"/>
            <a:ext cx="702945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看得很大，把模糊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难辨的东西看得很清楚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910263" y="4028122"/>
            <a:ext cx="2068830" cy="511493"/>
          </a:xfrm>
          <a:prstGeom prst="borderCallout1">
            <a:avLst>
              <a:gd name="adj1" fmla="val 30210"/>
              <a:gd name="adj2" fmla="val -2601"/>
              <a:gd name="adj3" fmla="val -49627"/>
              <a:gd name="adj4" fmla="val -23296"/>
            </a:avLst>
          </a:prstGeom>
          <a:solidFill>
            <a:srgbClr val="FCE8DB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第二个要求</a:t>
            </a:r>
            <a:endParaRPr lang="zh-CN" altLang="en-US" sz="30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2" grpId="0"/>
      <p:bldP spid="13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3416" y="970598"/>
            <a:ext cx="6189821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pitchFamily="49" charset="-122"/>
              </a:rPr>
              <a:t>第二次，他又是怎样练习的呢？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415" y="1954054"/>
            <a:ext cx="7836694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4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他用一根牛尾毛拴住一只虱子，把它吊在窗口，然后每天站在虱子旁边，聚精会神地盯着它。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1750" y="2742724"/>
            <a:ext cx="90297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每天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8848" y="2742724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聚精会神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2420" y="2742724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盯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020000">
            <a:off x="8081486" y="649129"/>
            <a:ext cx="656273" cy="621983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1740694" y="3835241"/>
            <a:ext cx="2002631" cy="519113"/>
          </a:xfrm>
          <a:prstGeom prst="wedgeRoundRectCallout">
            <a:avLst>
              <a:gd name="adj1" fmla="val 11783"/>
              <a:gd name="adj2" fmla="val -160458"/>
              <a:gd name="adj3" fmla="val 16667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持之以恒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6018848" y="3835242"/>
            <a:ext cx="2032159" cy="519589"/>
          </a:xfrm>
          <a:prstGeom prst="borderCallout2">
            <a:avLst>
              <a:gd name="adj1" fmla="val -122456"/>
              <a:gd name="adj2" fmla="val 101124"/>
              <a:gd name="adj3" fmla="val -6966"/>
              <a:gd name="adj4" fmla="val 62526"/>
              <a:gd name="adj5" fmla="val -111640"/>
              <a:gd name="adj6" fmla="val 4312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勤奋 认真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364" y="816769"/>
            <a:ext cx="7895749" cy="136112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那只小虱子，在纪昌的眼里一天天大起来，练到后来，大得竟然像车轮一样。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7413" y="966788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小虱子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4126" y="1608773"/>
            <a:ext cx="358330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大得竟然像车轮一样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364" y="232411"/>
            <a:ext cx="108156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结果：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185" y="1866900"/>
            <a:ext cx="1222534" cy="12225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5665470" y="2235994"/>
            <a:ext cx="510540" cy="483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12243" y="2062163"/>
            <a:ext cx="474821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888" y="3216116"/>
            <a:ext cx="7896225" cy="1361123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Dot"/>
          </a:ln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40000"/>
              </a:lnSpc>
            </a:pPr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夸张：突出了纪昌眼力的巨大进步，可见他付出了非常大的努力。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0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111111">
                  <a:alpha val="100000"/>
                </a:srgbClr>
              </a:clrFrom>
              <a:clrTo>
                <a:srgbClr val="111111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31844" y="3285649"/>
            <a:ext cx="1552575" cy="1348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6721" y="404336"/>
            <a:ext cx="8224838" cy="312705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  <a:spcBef>
                <a:spcPts val="45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取得了这样大的进步，纪昌赶紧跑到飞卫那里，报告了这个好消息。飞卫高兴地说：“你就要成功了！”于是，飞卫开始教他怎样开弓，怎样放箭。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indent="762000">
              <a:lnSpc>
                <a:spcPct val="130000"/>
              </a:lnSpc>
              <a:spcBef>
                <a:spcPts val="45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后来，纪昌成了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百发百中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的射箭能手。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582" y="3823812"/>
            <a:ext cx="6438424" cy="530066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ot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飞卫的话说明了练好基本功的重要性。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8657" y="985838"/>
            <a:ext cx="7786211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宋体" panose="02010600030101010101" pitchFamily="2" charset="-122"/>
              </a:rPr>
              <a:t>前面老师已经对这篇课文进行了详细的讲解，接下来请同学们开启你的智慧之门，探究以下问题。</a:t>
            </a:r>
            <a:endParaRPr lang="zh-CN" altLang="en-US" sz="3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657" y="3083243"/>
            <a:ext cx="7786211" cy="1268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pitchFamily="49" charset="-122"/>
              </a:rPr>
              <a:t>想一想纪昌为什么会成为百发百中的射箭能手？</a:t>
            </a:r>
            <a:endParaRPr lang="zh-CN" altLang="en-US" sz="3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539" y="1974056"/>
            <a:ext cx="7689056" cy="223837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9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扎实的基本功，这是成为射箭能手的关键。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9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有飞卫这样的好老师的指点与培养。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9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3.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纪昌在学习上有恒心和毅力。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539" y="1000602"/>
            <a:ext cx="8143399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pitchFamily="49" charset="-122"/>
              </a:rPr>
              <a:t>想一想纪昌为什么会成为百发百中的射箭能手？</a:t>
            </a:r>
            <a:endParaRPr lang="zh-CN" altLang="en-US" sz="3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596" y="1299210"/>
            <a:ext cx="8595836" cy="265366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《纪昌学射》讲的是纪昌在名师飞卫的指导下，经过坚持不懈的努力，终于成为射箭高手的故事，告诉我们只有                          ，才能成功。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87454" y="3189711"/>
            <a:ext cx="49972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508409" y="2667618"/>
            <a:ext cx="5114925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练好基本功，有恒心，有毅力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728" y="1712119"/>
            <a:ext cx="509111" cy="191500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纪昌学射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729" y="1046798"/>
            <a:ext cx="4191953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求教射箭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虚心请教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681" y="2427923"/>
            <a:ext cx="175641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练习眼力</a:t>
            </a:r>
            <a:endParaRPr lang="zh-CN" altLang="en-US" sz="3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3254" y="1893094"/>
            <a:ext cx="243459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睁大眼睛注视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3254" y="2428399"/>
            <a:ext cx="243459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针刺眼皮不眨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3254" y="2976563"/>
            <a:ext cx="2817495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小虱子→大车轮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2671" y="2226468"/>
            <a:ext cx="1308735" cy="99155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有恒心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有毅力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8729" y="3809524"/>
            <a:ext cx="4138136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射箭能手</a:t>
            </a:r>
            <a:r>
              <a:rPr lang="en-US" altLang="zh-CN" sz="3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百发百中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87824" y="1335882"/>
            <a:ext cx="1061829" cy="330850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持之以恒练基本</a:t>
            </a:r>
            <a:endParaRPr lang="zh-CN" altLang="en-US" sz="3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百发百中集大成</a:t>
            </a:r>
            <a:endParaRPr lang="zh-CN" altLang="en-US" sz="3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130142" y="1046798"/>
            <a:ext cx="170974" cy="3246596"/>
          </a:xfrm>
          <a:prstGeom prst="leftBrace">
            <a:avLst>
              <a:gd name="adj1" fmla="val 33147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000"/>
          </a:p>
        </p:txBody>
      </p:sp>
      <p:sp>
        <p:nvSpPr>
          <p:cNvPr id="13" name="左大括号 12"/>
          <p:cNvSpPr/>
          <p:nvPr/>
        </p:nvSpPr>
        <p:spPr>
          <a:xfrm>
            <a:off x="3002280" y="1943100"/>
            <a:ext cx="170974" cy="1453515"/>
          </a:xfrm>
          <a:prstGeom prst="leftBrace">
            <a:avLst>
              <a:gd name="adj1" fmla="val 33147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000"/>
          </a:p>
        </p:txBody>
      </p:sp>
      <p:sp>
        <p:nvSpPr>
          <p:cNvPr id="14" name="左大括号 13"/>
          <p:cNvSpPr/>
          <p:nvPr/>
        </p:nvSpPr>
        <p:spPr>
          <a:xfrm flipH="1">
            <a:off x="5977891" y="1943576"/>
            <a:ext cx="154781" cy="1453515"/>
          </a:xfrm>
          <a:prstGeom prst="leftBrace">
            <a:avLst>
              <a:gd name="adj1" fmla="val 33147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000"/>
          </a:p>
        </p:txBody>
      </p:sp>
      <p:sp>
        <p:nvSpPr>
          <p:cNvPr id="15" name="左大括号 14"/>
          <p:cNvSpPr/>
          <p:nvPr/>
        </p:nvSpPr>
        <p:spPr>
          <a:xfrm flipH="1">
            <a:off x="7396163" y="1046322"/>
            <a:ext cx="161925" cy="3246596"/>
          </a:xfrm>
          <a:prstGeom prst="leftBrace">
            <a:avLst>
              <a:gd name="adj1" fmla="val 33147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784" y="662940"/>
            <a:ext cx="8794433" cy="420338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明年再不偷鸡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这么一个人，他每天都要偷邻居家的鸡。邻居后来知道了是他偷的鸡，对这个人的意见特别大。有人去劝告这个偷鸡的人说：“偷盗行为是可耻的。你这样每天偷别人家的鸡是不道德的行为，应该及早改正。从现在起，你再不要偷别人家的鸡了。”这个偷鸡的人听到后却回答说：“好吧，我也知道这不好。这样吧，请允许我少偷一点，原来每天偷，以后改为每月偷一次，而且只偷一只鸡，到了明年，我再不偷就是了。”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如果知道了偷盗是不合乎礼义的事，就应该迅速停止偷窃，痛改前非，为什么非要等到明年呢？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这篇寓言故事讽刺了那些明知道自己错了，却故意拖延时间，不肯及时改正的人。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9556" y="2914650"/>
            <a:ext cx="2868351" cy="222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10200" y="-957263"/>
            <a:ext cx="3971925" cy="3971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9233" y="2176761"/>
            <a:ext cx="2094519" cy="2966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17669" y="1579171"/>
            <a:ext cx="4363279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effectLst>
                  <a:glow rad="63500">
                    <a:srgbClr val="FFC000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000" b="1" dirty="0">
                <a:effectLst>
                  <a:glow rad="63500">
                    <a:srgbClr val="FFC000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纪昌学射</a:t>
            </a:r>
            <a:r>
              <a:rPr lang="en-US" altLang="zh-CN" sz="6000" b="1" dirty="0">
                <a:effectLst>
                  <a:glow rad="63500">
                    <a:srgbClr val="FFC000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6000" b="1" dirty="0">
              <a:effectLst>
                <a:glow rad="63500">
                  <a:srgbClr val="FFC000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2"/>
          <p:cNvSpPr/>
          <p:nvPr/>
        </p:nvSpPr>
        <p:spPr>
          <a:xfrm>
            <a:off x="716957" y="1295943"/>
            <a:ext cx="7762947" cy="2422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用自己喜欢的方式自由读课文，要求：  </a:t>
            </a:r>
            <a:endParaRPr lang="zh-CN" altLang="en-US" sz="3000" b="1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7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圈出文中的生字新词，注意读准字音，读通句子，遇到读不顺的地方可以多读几遍。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215" y="233484"/>
            <a:ext cx="3387866" cy="638142"/>
            <a:chOff x="470" y="711"/>
            <a:chExt cx="7114" cy="1340"/>
          </a:xfrm>
        </p:grpSpPr>
        <p:grpSp>
          <p:nvGrpSpPr>
            <p:cNvPr id="2" name="组合 1"/>
            <p:cNvGrpSpPr/>
            <p:nvPr/>
          </p:nvGrpSpPr>
          <p:grpSpPr>
            <a:xfrm>
              <a:off x="470" y="711"/>
              <a:ext cx="7115" cy="1341"/>
              <a:chOff x="2430" y="8842"/>
              <a:chExt cx="7115" cy="1341"/>
            </a:xfrm>
          </p:grpSpPr>
          <p:pic>
            <p:nvPicPr>
              <p:cNvPr id="12" name="图片 11" descr="听范读"/>
              <p:cNvPicPr>
                <a:picLocks noChangeAspect="1"/>
              </p:cNvPicPr>
              <p:nvPr/>
            </p:nvPicPr>
            <p:blipFill>
              <a:blip r:embed="rId1" cstate="email"/>
              <a:srcRect r="76837" b="493"/>
              <a:stretch>
                <a:fillRect/>
              </a:stretch>
            </p:blipFill>
            <p:spPr>
              <a:xfrm>
                <a:off x="2430" y="8842"/>
                <a:ext cx="7115" cy="1341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4931" y="8936"/>
                <a:ext cx="3289" cy="1163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sz="3000" b="1" dirty="0">
                    <a:solidFill>
                      <a:srgbClr val="902A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预 习 读</a:t>
                </a:r>
                <a:endParaRPr lang="zh-CN" altLang="en-US" sz="3000" b="1" dirty="0">
                  <a:solidFill>
                    <a:srgbClr val="902A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7F7F7">
                    <a:alpha val="100000"/>
                  </a:srgbClr>
                </a:clrFrom>
                <a:clrTo>
                  <a:srgbClr val="F7F7F7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204" y="1081"/>
              <a:ext cx="736" cy="6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84885" y="1853565"/>
            <a:ext cx="5979795" cy="2734628"/>
          </a:xfrm>
          <a:prstGeom prst="rect">
            <a:avLst/>
          </a:prstGeom>
        </p:spPr>
        <p:txBody>
          <a:bodyPr lIns="68580" tIns="34290" rIns="68580" bIns="34290"/>
          <a:lstStyle/>
          <a:p>
            <a:pPr indent="7620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本文用简洁的语言为我们塑造了鲜明的人物形象，</a:t>
            </a: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好学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的纪昌，</a:t>
            </a: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堪称名师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的飞卫。请大家带着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敬佩感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默读课文。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471" y="223362"/>
            <a:ext cx="3425190" cy="637699"/>
            <a:chOff x="992" y="655"/>
            <a:chExt cx="7192" cy="1339"/>
          </a:xfrm>
        </p:grpSpPr>
        <p:pic>
          <p:nvPicPr>
            <p:cNvPr id="8" name="图片 7" descr="生字全解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2" y="655"/>
              <a:ext cx="7192" cy="133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78" y="768"/>
              <a:ext cx="4456" cy="11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默 读 指 导</a:t>
              </a:r>
              <a:endPara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7667" y="2218849"/>
            <a:ext cx="8268653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本文主要讲的是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在名师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的指导下，从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开始，经过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的努力，终于成为了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1214" y="225865"/>
            <a:ext cx="3424535" cy="642904"/>
            <a:chOff x="2430" y="7027"/>
            <a:chExt cx="7191" cy="1350"/>
          </a:xfrm>
        </p:grpSpPr>
        <p:pic>
          <p:nvPicPr>
            <p:cNvPr id="11" name="图片 10" descr="探究读"/>
            <p:cNvPicPr>
              <a:picLocks noChangeAspect="1"/>
            </p:cNvPicPr>
            <p:nvPr/>
          </p:nvPicPr>
          <p:blipFill>
            <a:blip r:embed="rId1" cstate="email"/>
            <a:srcRect r="76584" b="-197"/>
            <a:stretch>
              <a:fillRect/>
            </a:stretch>
          </p:blipFill>
          <p:spPr>
            <a:xfrm>
              <a:off x="2430" y="7027"/>
              <a:ext cx="7191" cy="13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095" y="7318"/>
              <a:ext cx="746" cy="74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4825" y="7145"/>
              <a:ext cx="3289" cy="116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探 究 读</a:t>
              </a:r>
              <a:endParaRPr lang="zh-CN" altLang="en-US" sz="3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79334" y="1235925"/>
            <a:ext cx="6646545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默读课文，概括课文内容，完成填空。</a:t>
            </a:r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3825716" y="2310289"/>
            <a:ext cx="90297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纪昌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9355" y="3439002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射箭高手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6880" y="2863216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练习眼力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76863" y="2840356"/>
            <a:ext cx="166878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坚持不懈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1709" y="2317433"/>
            <a:ext cx="902970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飞卫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3904" y="1099661"/>
            <a:ext cx="7636193" cy="1268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solidFill>
                  <a:srgbClr val="FC02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飞卫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是一名射箭能手。有个叫</a:t>
            </a:r>
            <a:r>
              <a:rPr lang="zh-CN" altLang="en-US" sz="3000" b="1" dirty="0">
                <a:solidFill>
                  <a:srgbClr val="FC02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纪昌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的人，想学习射箭，就去向飞卫请教。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386" y="2697003"/>
            <a:ext cx="5806440" cy="13611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飞卫：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纪昌：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______________________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7870" y="2820353"/>
            <a:ext cx="1893094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射箭能手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07871" y="3454718"/>
            <a:ext cx="363140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向飞卫请教学习射箭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111111">
                  <a:alpha val="100000"/>
                </a:srgbClr>
              </a:clrFrom>
              <a:clrTo>
                <a:srgbClr val="11111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9834" y="2368391"/>
            <a:ext cx="2100263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986" y="1877378"/>
            <a:ext cx="7840028" cy="2007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开始练习的时候，飞卫对纪昌说：“你要想学会射箭，首先应该下功夫练眼力。你要牢牢地盯住一个目标，不能眨眼！”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986" y="456724"/>
            <a:ext cx="7840028" cy="1268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/>
              <a:t>纪昌向飞卫学习时，飞卫让纪昌先练习什么？他对纪昌提出了怎样的要求？</a:t>
            </a:r>
            <a:endParaRPr lang="zh-CN" altLang="en-US" sz="3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7159467" y="2673192"/>
            <a:ext cx="1291114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你要牢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986" y="3312796"/>
            <a:ext cx="511492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牢地盯住一个目标，不能眨眼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72614" y="3169444"/>
            <a:ext cx="1179195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线形标注 1 7"/>
          <p:cNvSpPr/>
          <p:nvPr/>
        </p:nvSpPr>
        <p:spPr>
          <a:xfrm>
            <a:off x="6107430" y="3957161"/>
            <a:ext cx="2068830" cy="511493"/>
          </a:xfrm>
          <a:prstGeom prst="borderCallout1">
            <a:avLst>
              <a:gd name="adj1" fmla="val 30210"/>
              <a:gd name="adj2" fmla="val -2601"/>
              <a:gd name="adj3" fmla="val -29329"/>
              <a:gd name="adj4" fmla="val -31537"/>
            </a:avLst>
          </a:prstGeom>
          <a:solidFill>
            <a:srgbClr val="FCE8DB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第一个要求</a:t>
            </a:r>
            <a:endParaRPr lang="zh-CN" altLang="en-US" sz="30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68051" y="3699510"/>
            <a:ext cx="1424940" cy="1123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2916" y="1604962"/>
            <a:ext cx="8230076" cy="28384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solidFill>
                  <a:srgbClr val="A6147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飞卫提出的“练眼力”的要求是对学射箭基本功的要求，但要求很严，要练到眼睛牢牢地盯住一个目标，不能眨一眨的程度。可以体会到飞卫深谙学射箭从基本功入手之理。</a:t>
            </a:r>
            <a:endParaRPr lang="zh-CN" altLang="en-US" sz="3000" b="1" dirty="0">
              <a:solidFill>
                <a:srgbClr val="A6147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533" y="246221"/>
            <a:ext cx="8242935" cy="1268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/>
              <a:t>飞卫为什么不直接教纪昌学习射箭，而是让他下功夫练眼力。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0081" y="1663065"/>
            <a:ext cx="7843838" cy="18688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 eaLnBrk="0" hangingPunct="0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纪昌回家之后，就开始练习起来。妻子织布的时候，他躺在织布机下面，睁大眼睛，死死盯住织布机的踏板。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924" y="794385"/>
            <a:ext cx="8254365" cy="66865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762000"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pitchFamily="49" charset="-122"/>
              </a:rPr>
              <a:t>纪昌面对师傅的严格要求，又是怎样做的呢？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0845" y="2373154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躺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7895" y="2373154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睁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081" y="2962752"/>
            <a:ext cx="52006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盯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605" y="3858102"/>
            <a:ext cx="7843838" cy="530066"/>
          </a:xfrm>
          <a:prstGeom prst="rect">
            <a:avLst/>
          </a:prstGeom>
          <a:noFill/>
          <a:ln w="19050">
            <a:solidFill>
              <a:srgbClr val="FC02FA"/>
            </a:solidFill>
            <a:prstDash val="lgDashDotDot"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动作描写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:</a:t>
            </a:r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楷体" panose="02010609060101010101" pitchFamily="49" charset="-122"/>
              </a:rPr>
              <a:t>表现了纪昌虚心、认真的学习态度。</a:t>
            </a:r>
            <a:endParaRPr lang="zh-CN" alt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4" grpId="0"/>
      <p:bldP spid="8" grpId="0"/>
      <p:bldP spid="5" grpId="0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KSO_WM_DOC_GUID" val="{71b44c0c-fe00-4e88-9dd7-84195041253e}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 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全屏显示(16:9)</PresentationFormat>
  <Paragraphs>158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楷体</vt:lpstr>
      <vt:lpstr>微软雅黑</vt:lpstr>
      <vt:lpstr>Times New Roman</vt:lpstr>
      <vt:lpstr>黑体</vt:lpstr>
      <vt:lpstr>Arial Unicode MS</vt:lpstr>
      <vt:lpstr>Calibri</vt:lpstr>
      <vt:lpstr>Arial</vt:lpstr>
      <vt:lpstr>第一PPT模板网-WWW.1PPT.COM 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罗</cp:lastModifiedBy>
  <cp:revision>82</cp:revision>
  <dcterms:created xsi:type="dcterms:W3CDTF">2019-02-22T07:20:00Z</dcterms:created>
  <dcterms:modified xsi:type="dcterms:W3CDTF">2023-10-22T07:52:31Z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0691955552804510A3ECA4BFC4C021DA_12</vt:lpwstr>
  </property>
</Properties>
</file>