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74" r:id="rId3"/>
    <p:sldId id="450" r:id="rId5"/>
    <p:sldId id="528" r:id="rId6"/>
    <p:sldId id="472" r:id="rId7"/>
    <p:sldId id="529" r:id="rId8"/>
    <p:sldId id="480" r:id="rId9"/>
    <p:sldId id="517" r:id="rId10"/>
    <p:sldId id="521" r:id="rId11"/>
    <p:sldId id="519" r:id="rId12"/>
    <p:sldId id="520" r:id="rId13"/>
    <p:sldId id="530" r:id="rId14"/>
    <p:sldId id="507" r:id="rId15"/>
    <p:sldId id="484" r:id="rId16"/>
    <p:sldId id="508" r:id="rId17"/>
    <p:sldId id="501" r:id="rId18"/>
    <p:sldId id="516" r:id="rId19"/>
    <p:sldId id="513" r:id="rId20"/>
    <p:sldId id="514" r:id="rId21"/>
    <p:sldId id="515" r:id="rId22"/>
    <p:sldId id="511" r:id="rId23"/>
    <p:sldId id="531" r:id="rId24"/>
    <p:sldId id="48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64"/>
    <a:srgbClr val="ED7E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397" autoAdjust="0"/>
    <p:restoredTop sz="94660"/>
  </p:normalViewPr>
  <p:slideViewPr>
    <p:cSldViewPr snapToGrid="0">
      <p:cViewPr>
        <p:scale>
          <a:sx n="100" d="100"/>
          <a:sy n="100" d="100"/>
        </p:scale>
        <p:origin x="-74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917F-C049-46BB-A072-44C9C5E9F8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ECAF4-E402-42C4-AB56-89746B4D39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3C33F-C448-4DFB-B21A-936CB90CE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20743892">
            <a:off x="-292798" y="-932937"/>
            <a:ext cx="3219075" cy="3219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1878941"/>
            <a:ext cx="12192000" cy="49790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1755648"/>
            <a:ext cx="12192000" cy="5102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530353"/>
            <a:ext cx="12192000" cy="6327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77952"/>
            <a:ext cx="12192000" cy="6480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CA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3735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3735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3735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3735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609600" algn="l" rtl="0" eaLnBrk="0" fontAlgn="base" hangingPunct="0">
        <a:spcBef>
          <a:spcPct val="20000"/>
        </a:spcBef>
        <a:spcAft>
          <a:spcPct val="0"/>
        </a:spcAft>
        <a:defRPr sz="2665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rtl="0" eaLnBrk="0" fontAlgn="base" hangingPunct="0">
        <a:spcBef>
          <a:spcPct val="20000"/>
        </a:spcBef>
        <a:spcAft>
          <a:spcPct val="0"/>
        </a:spcAft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rtl="0" eaLnBrk="0" fontAlgn="base" hangingPunct="0">
        <a:spcBef>
          <a:spcPct val="20000"/>
        </a:spcBef>
        <a:spcAft>
          <a:spcPct val="0"/>
        </a:spcAft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8270" y="-2674620"/>
            <a:ext cx="6871335" cy="12207240"/>
          </a:xfrm>
          <a:prstGeom prst="rect">
            <a:avLst/>
          </a:prstGeom>
        </p:spPr>
      </p:pic>
      <p:pic>
        <p:nvPicPr>
          <p:cNvPr id="5" name="图片 4" descr="hb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" y="4243070"/>
            <a:ext cx="3884930" cy="2614295"/>
          </a:xfrm>
          <a:prstGeom prst="rect">
            <a:avLst/>
          </a:prstGeom>
        </p:spPr>
      </p:pic>
      <p:pic>
        <p:nvPicPr>
          <p:cNvPr id="6" name="图片 5" descr="hb (1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8185" y="3865245"/>
            <a:ext cx="3869690" cy="2992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2477" y="1592333"/>
            <a:ext cx="3869690" cy="3869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95681" y="1825613"/>
            <a:ext cx="6255038" cy="160338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42205" y="3404858"/>
            <a:ext cx="576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580874" y="4302768"/>
            <a:ext cx="4127500" cy="573221"/>
          </a:xfrm>
          <a:prstGeom prst="roundRect">
            <a:avLst/>
          </a:prstGeom>
          <a:solidFill>
            <a:srgbClr val="ED7E1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7462" y="4408523"/>
            <a:ext cx="46355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部编版小学四年级语文上册课件 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4251" y="1123951"/>
            <a:ext cx="10223500" cy="2582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第四步：方法  写清楚事情的经过，运用歇后语、成语、夸张手法等细致地描写当时的心情，可以用课本上给出的写心情的词句。</a:t>
            </a:r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8270" y="-2674620"/>
            <a:ext cx="6871335" cy="12207240"/>
          </a:xfrm>
          <a:prstGeom prst="rect">
            <a:avLst/>
          </a:prstGeom>
        </p:spPr>
      </p:pic>
      <p:pic>
        <p:nvPicPr>
          <p:cNvPr id="5" name="图片 4" descr="hb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" y="4243070"/>
            <a:ext cx="3884930" cy="2614295"/>
          </a:xfrm>
          <a:prstGeom prst="rect">
            <a:avLst/>
          </a:prstGeom>
        </p:spPr>
      </p:pic>
      <p:pic>
        <p:nvPicPr>
          <p:cNvPr id="6" name="图片 5" descr="hb (1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8185" y="3865245"/>
            <a:ext cx="3869690" cy="2992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2477" y="1592333"/>
            <a:ext cx="3869690" cy="38696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42205" y="4141458"/>
            <a:ext cx="576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66585" y="1575429"/>
            <a:ext cx="1206500" cy="1155700"/>
          </a:xfrm>
          <a:prstGeom prst="ellipse">
            <a:avLst/>
          </a:prstGeom>
          <a:solidFill>
            <a:srgbClr val="ED7E1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3937" y="2960320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习作欣赏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3937" y="1639755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2" name="组合 5"/>
          <p:cNvGrpSpPr/>
          <p:nvPr/>
        </p:nvGrpSpPr>
        <p:grpSpPr bwMode="auto">
          <a:xfrm>
            <a:off x="3615334" y="356659"/>
            <a:ext cx="753533" cy="948267"/>
            <a:chOff x="4278403" y="1563638"/>
            <a:chExt cx="1055059" cy="1325305"/>
          </a:xfrm>
          <a:solidFill>
            <a:srgbClr val="FFC000"/>
          </a:solidFill>
        </p:grpSpPr>
        <p:sp>
          <p:nvSpPr>
            <p:cNvPr id="7" name="椭圆 6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grpFill/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52587" y="2173042"/>
              <a:ext cx="115581" cy="1183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2795" name="组合 8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  <a:grpFill/>
          </p:grpSpPr>
          <p:sp>
            <p:nvSpPr>
              <p:cNvPr id="19" name="等腰三角形 18"/>
              <p:cNvSpPr/>
              <p:nvPr/>
            </p:nvSpPr>
            <p:spPr>
              <a:xfrm rot="10800000" flipH="1">
                <a:off x="8244535" y="3053135"/>
                <a:ext cx="44453" cy="67152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flipH="1">
                <a:off x="8244535" y="2399358"/>
                <a:ext cx="44453" cy="67152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96" name="组合 9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  <a:grpFill/>
          </p:grpSpPr>
          <p:sp>
            <p:nvSpPr>
              <p:cNvPr id="17" name="等腰三角形 16"/>
              <p:cNvSpPr/>
              <p:nvPr/>
            </p:nvSpPr>
            <p:spPr>
              <a:xfrm rot="5400000" flipH="1">
                <a:off x="8432785" y="1810046"/>
                <a:ext cx="47333" cy="48900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16200000">
                <a:off x="7942302" y="1808564"/>
                <a:ext cx="47333" cy="49196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97" name="组合 10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  <a:grpFill/>
          </p:grpSpPr>
          <p:sp>
            <p:nvSpPr>
              <p:cNvPr id="15" name="等腰三角形 14"/>
              <p:cNvSpPr/>
              <p:nvPr/>
            </p:nvSpPr>
            <p:spPr>
              <a:xfrm rot="12715935" flipH="1">
                <a:off x="4557912" y="2060687"/>
                <a:ext cx="45738" cy="43996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955480">
                <a:off x="4782452" y="1699588"/>
                <a:ext cx="45738" cy="43996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98" name="组合 11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  <a:grpFill/>
          </p:grpSpPr>
          <p:sp>
            <p:nvSpPr>
              <p:cNvPr id="13" name="等腰三角形 12"/>
              <p:cNvSpPr/>
              <p:nvPr/>
            </p:nvSpPr>
            <p:spPr>
              <a:xfrm rot="7386253" flipH="1">
                <a:off x="5253455" y="2243997"/>
                <a:ext cx="44216" cy="43853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8163868" flipH="1">
                <a:off x="4872503" y="1991965"/>
                <a:ext cx="44216" cy="43853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773" name="组合 24"/>
          <p:cNvGrpSpPr/>
          <p:nvPr/>
        </p:nvGrpSpPr>
        <p:grpSpPr bwMode="auto">
          <a:xfrm>
            <a:off x="623392" y="356659"/>
            <a:ext cx="753533" cy="948267"/>
            <a:chOff x="4278403" y="1563638"/>
            <a:chExt cx="1055059" cy="1325305"/>
          </a:xfrm>
          <a:solidFill>
            <a:srgbClr val="FFC000"/>
          </a:solidFill>
        </p:grpSpPr>
        <p:sp>
          <p:nvSpPr>
            <p:cNvPr id="22" name="椭圆 21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grpFill/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52587" y="2175999"/>
              <a:ext cx="115583" cy="11537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2779" name="组合 27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  <a:grpFill/>
          </p:grpSpPr>
          <p:sp>
            <p:nvSpPr>
              <p:cNvPr id="34" name="等腰三角形 33"/>
              <p:cNvSpPr/>
              <p:nvPr/>
            </p:nvSpPr>
            <p:spPr>
              <a:xfrm rot="10800000" flipH="1">
                <a:off x="8244535" y="3056094"/>
                <a:ext cx="44455" cy="66856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flipH="1">
                <a:off x="8244535" y="2399358"/>
                <a:ext cx="44455" cy="66856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80" name="组合 28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  <a:grpFill/>
          </p:grpSpPr>
          <p:sp>
            <p:nvSpPr>
              <p:cNvPr id="32" name="等腰三角形 31"/>
              <p:cNvSpPr/>
              <p:nvPr/>
            </p:nvSpPr>
            <p:spPr>
              <a:xfrm rot="5400000" flipH="1">
                <a:off x="8432787" y="1810046"/>
                <a:ext cx="47333" cy="48900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6200000">
                <a:off x="7942304" y="1808564"/>
                <a:ext cx="47333" cy="49196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81" name="组合 29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  <a:grpFill/>
          </p:grpSpPr>
          <p:sp>
            <p:nvSpPr>
              <p:cNvPr id="30" name="等腰三角形 29"/>
              <p:cNvSpPr/>
              <p:nvPr/>
            </p:nvSpPr>
            <p:spPr>
              <a:xfrm rot="12715935" flipH="1">
                <a:off x="4557912" y="2060687"/>
                <a:ext cx="45741" cy="43996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955480">
                <a:off x="4782452" y="1699588"/>
                <a:ext cx="45741" cy="43996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782" name="组合 30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  <a:grpFill/>
          </p:grpSpPr>
          <p:sp>
            <p:nvSpPr>
              <p:cNvPr id="28" name="等腰三角形 27"/>
              <p:cNvSpPr/>
              <p:nvPr/>
            </p:nvSpPr>
            <p:spPr>
              <a:xfrm rot="7386253" flipH="1">
                <a:off x="5253457" y="2243994"/>
                <a:ext cx="44216" cy="4385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163868" flipH="1">
                <a:off x="4872506" y="1991962"/>
                <a:ext cx="44216" cy="4385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327060" y="52570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习作欣赏</a:t>
            </a:r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104967" y="2205568"/>
            <a:ext cx="65278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独自走夜路</a:t>
            </a:r>
            <a:endParaRPr lang="en-US" altLang="zh-CN" sz="32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我这个人平时胆子很大，捉毛毛虫，踩蟑螂</a:t>
            </a:r>
            <a:r>
              <a:rPr lang="en-US" altLang="zh-CN" sz="32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32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这些都不怕，但唯独不敢一个人走夜路。</a:t>
            </a:r>
            <a:endParaRPr lang="en-US" altLang="zh-CN" sz="32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113185" y="2468034"/>
            <a:ext cx="3814233" cy="210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①运用对比，突出自己对独自走夜路的害怕。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920567" y="1123951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965451" y="4868333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0" y="6750278"/>
            <a:ext cx="360000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cs typeface="+mn-ea"/>
                <a:sym typeface="+mn-lt"/>
              </a:rPr>
              <a:t>docerID:4610637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198033" y="1699684"/>
            <a:ext cx="9795934" cy="257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cs typeface="+mn-ea"/>
                <a:sym typeface="+mn-lt"/>
              </a:rPr>
              <a:t>记得去年暑假的一天，我随妈妈回到老家</a:t>
            </a:r>
            <a:r>
              <a:rPr lang="en-US" altLang="zh-CN" sz="28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cs typeface="+mn-ea"/>
                <a:sym typeface="+mn-lt"/>
              </a:rPr>
              <a:t>锦西。正巧这天晚上姑姑家的表弟过生日，邀请我们去吃晚饭。很快就到了晚上，妈妈对我说：“你爷爷还有一些事没有做完，我要帮你爷爷快点做完。到你姑姑家的路不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1102783" y="1826685"/>
            <a:ext cx="6527800" cy="228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远，也很安全，你一个人先过去吧。到了跟姑姑说一声，说我们等会儿就过去。”我只好一个人壮着胆子朝姑姑家走去。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303684" y="2372784"/>
            <a:ext cx="2785533" cy="210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②交代自己独自走夜路的原因。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44367" y="1028700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矩形 4"/>
          <p:cNvSpPr>
            <a:spLocks noChangeArrowheads="1"/>
          </p:cNvSpPr>
          <p:nvPr/>
        </p:nvSpPr>
        <p:spPr bwMode="auto">
          <a:xfrm>
            <a:off x="2311401" y="3630085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1159934" y="1670051"/>
            <a:ext cx="10075333" cy="196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走在乡间路的小路上，我的恐惧心理又开始作怪了。抬眼望去，只见月光朦朦胧胧，大地一片昏暗。一阵风刮过，路旁的树叶发出“沙沙”的声音，就像有人躲在树上随时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1295401" y="1123952"/>
            <a:ext cx="6625167" cy="282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准备袭击我。农家的灯光星星点点，远远望去，就像书中描写的“鬼火”一样。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我胆战心惊地向前走着。突然，听见身后隐约传来脚步声，我鼓起勇气猛一回头，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221133" y="2084917"/>
            <a:ext cx="3251200" cy="27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③环境描写生动、形象，渲染出了“我”内心的害怕。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015817" y="1316567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矩形 1"/>
          <p:cNvSpPr>
            <a:spLocks noChangeArrowheads="1"/>
          </p:cNvSpPr>
          <p:nvPr/>
        </p:nvSpPr>
        <p:spPr bwMode="auto">
          <a:xfrm>
            <a:off x="6282267" y="1715585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1295401" y="1221317"/>
            <a:ext cx="9793817" cy="282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惊恐地发现远远地有一个黑影在移动。我吓得汗毛都竖起来了，赶紧加快脚步，可是怎么也甩不掉这条“尾巴”。走着走着，我又看见前方有一个“庞然大物”，我的心顿时怦怦直跳，鼓足勇气慢慢走近。哦，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896528" y="1877484"/>
            <a:ext cx="6432549" cy="228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原来是一辆大卡车，真是把我吓得不轻！快到姑姑家了，天地间似乎更静了，为了壮胆，我大声唱起了歌，“鬼”没来，我的歌声却像“鬼”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42767" y="1983318"/>
            <a:ext cx="3634317" cy="27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④心理描写细致，写出了“我”一个人走夜路时的害怕。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40084" y="1221317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6720300" y="1692818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④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"/>
          <p:cNvSpPr>
            <a:spLocks noChangeArrowheads="1"/>
          </p:cNvSpPr>
          <p:nvPr/>
        </p:nvSpPr>
        <p:spPr bwMode="auto">
          <a:xfrm>
            <a:off x="814916" y="1487991"/>
            <a:ext cx="6720417" cy="228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在惨叫。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到了姑姑家门口，我才长长地舒了一口气。不一会儿，那条“尾巴”也来了，原来是妈妈。我把路上的事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27951" y="2565400"/>
            <a:ext cx="3937000" cy="210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⑤写自己的歌声，语言幽默，让人忍俊不禁。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35333" y="1028700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矩形 1"/>
          <p:cNvSpPr>
            <a:spLocks noChangeArrowheads="1"/>
          </p:cNvSpPr>
          <p:nvPr/>
        </p:nvSpPr>
        <p:spPr bwMode="auto">
          <a:xfrm>
            <a:off x="2118784" y="1681666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0015" y="-2674620"/>
            <a:ext cx="6871335" cy="122072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11162" y="2120096"/>
            <a:ext cx="1292662" cy="25324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铸字童年体W" panose="00020600040101010101" pitchFamily="18" charset="-122"/>
                <a:ea typeface="汉仪铸字童年体W" panose="00020600040101010101"/>
              </a:defRPr>
            </a:lvl1pPr>
          </a:lstStyle>
          <a:p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03080" y="2655993"/>
            <a:ext cx="3667978" cy="693216"/>
            <a:chOff x="413450" y="400407"/>
            <a:chExt cx="4890639" cy="924286"/>
          </a:xfrm>
        </p:grpSpPr>
        <p:sp>
          <p:nvSpPr>
            <p:cNvPr id="12" name="文本框 11"/>
            <p:cNvSpPr txBox="1"/>
            <p:nvPr/>
          </p:nvSpPr>
          <p:spPr>
            <a:xfrm>
              <a:off x="413450" y="400407"/>
              <a:ext cx="1485878" cy="60537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写法指导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7727" y="851829"/>
              <a:ext cx="4886362" cy="472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1000"/>
                </a:spcAft>
              </a:pP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consectetuer</a:t>
              </a:r>
              <a:endParaRPr lang="en-US" altLang="zh-CN" sz="1000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99509" y="1682391"/>
            <a:ext cx="3667978" cy="693216"/>
            <a:chOff x="413450" y="400407"/>
            <a:chExt cx="4890639" cy="924286"/>
          </a:xfrm>
        </p:grpSpPr>
        <p:sp>
          <p:nvSpPr>
            <p:cNvPr id="15" name="文本框 14"/>
            <p:cNvSpPr txBox="1"/>
            <p:nvPr/>
          </p:nvSpPr>
          <p:spPr>
            <a:xfrm>
              <a:off x="413450" y="400407"/>
              <a:ext cx="1485878" cy="60537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习作内容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7727" y="851829"/>
              <a:ext cx="4886362" cy="472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1000"/>
                </a:spcAft>
              </a:pP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consectetuer</a:t>
              </a:r>
              <a:endParaRPr lang="en-US" altLang="zh-CN" sz="1000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03079" y="3629595"/>
            <a:ext cx="3667978" cy="693216"/>
            <a:chOff x="413450" y="400407"/>
            <a:chExt cx="4890639" cy="924286"/>
          </a:xfrm>
        </p:grpSpPr>
        <p:sp>
          <p:nvSpPr>
            <p:cNvPr id="18" name="文本框 17"/>
            <p:cNvSpPr txBox="1"/>
            <p:nvPr/>
          </p:nvSpPr>
          <p:spPr>
            <a:xfrm>
              <a:off x="413450" y="400407"/>
              <a:ext cx="1485878" cy="60537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习作欣赏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7727" y="851829"/>
              <a:ext cx="4886362" cy="472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1000"/>
                </a:spcAft>
              </a:pP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consectetuer</a:t>
              </a:r>
              <a:endParaRPr lang="en-US" altLang="zh-CN" sz="1000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99511" y="4603478"/>
            <a:ext cx="3667977" cy="693216"/>
            <a:chOff x="413451" y="400407"/>
            <a:chExt cx="4890638" cy="924286"/>
          </a:xfrm>
        </p:grpSpPr>
        <p:sp>
          <p:nvSpPr>
            <p:cNvPr id="21" name="文本框 20"/>
            <p:cNvSpPr txBox="1"/>
            <p:nvPr/>
          </p:nvSpPr>
          <p:spPr>
            <a:xfrm>
              <a:off x="413451" y="400407"/>
              <a:ext cx="1485878" cy="60537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习作点评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17727" y="851829"/>
              <a:ext cx="4886362" cy="472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1000"/>
                </a:spcAft>
              </a:pP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00" kern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consectetuer</a:t>
              </a:r>
              <a:endParaRPr lang="en-US" altLang="zh-CN" sz="1000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摄图网_4013726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41445" y="1782445"/>
            <a:ext cx="655955" cy="655955"/>
          </a:xfrm>
          <a:prstGeom prst="rect">
            <a:avLst/>
          </a:prstGeom>
        </p:spPr>
      </p:pic>
      <p:pic>
        <p:nvPicPr>
          <p:cNvPr id="6" name="图片 5" descr="摄图网_4013726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41445" y="2693670"/>
            <a:ext cx="655955" cy="655955"/>
          </a:xfrm>
          <a:prstGeom prst="rect">
            <a:avLst/>
          </a:prstGeom>
        </p:spPr>
      </p:pic>
      <p:pic>
        <p:nvPicPr>
          <p:cNvPr id="8" name="图片 7" descr="摄图网_4013726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41445" y="3667125"/>
            <a:ext cx="655955" cy="655955"/>
          </a:xfrm>
          <a:prstGeom prst="rect">
            <a:avLst/>
          </a:prstGeom>
        </p:spPr>
      </p:pic>
      <p:pic>
        <p:nvPicPr>
          <p:cNvPr id="9" name="图片 8" descr="摄图网_4013726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41445" y="4723765"/>
            <a:ext cx="655955" cy="655955"/>
          </a:xfrm>
          <a:prstGeom prst="rect">
            <a:avLst/>
          </a:prstGeom>
        </p:spPr>
      </p:pic>
      <p:pic>
        <p:nvPicPr>
          <p:cNvPr id="27" name="图片 26" descr="摄图网_401566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70420" y="2021205"/>
            <a:ext cx="5146040" cy="4572000"/>
          </a:xfrm>
          <a:prstGeom prst="rect">
            <a:avLst/>
          </a:prstGeom>
        </p:spPr>
      </p:pic>
      <p:pic>
        <p:nvPicPr>
          <p:cNvPr id="28" name="图片 27" descr="摄图网_40132972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7620" y="4723130"/>
            <a:ext cx="3999865" cy="214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814917" y="2102777"/>
            <a:ext cx="6625167" cy="172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告诉了妈妈，妈妈笑得直不起腰，她说：“走夜路有什么好怕的，世界上根本就没有鬼。如果有鬼，那也只是你心里有鬼。”</a:t>
            </a:r>
            <a:endParaRPr lang="en-US" altLang="zh-CN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67651" y="2770717"/>
            <a:ext cx="3316816" cy="210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⑥自然结尾，妈妈的话发人深省。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40084" y="1221317"/>
            <a:ext cx="0" cy="4800600"/>
          </a:xfrm>
          <a:prstGeom prst="line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7012518" y="3429000"/>
            <a:ext cx="417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⑥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8270" y="-2674620"/>
            <a:ext cx="6871335" cy="12207240"/>
          </a:xfrm>
          <a:prstGeom prst="rect">
            <a:avLst/>
          </a:prstGeom>
        </p:spPr>
      </p:pic>
      <p:pic>
        <p:nvPicPr>
          <p:cNvPr id="5" name="图片 4" descr="hb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" y="4243070"/>
            <a:ext cx="3884930" cy="2614295"/>
          </a:xfrm>
          <a:prstGeom prst="rect">
            <a:avLst/>
          </a:prstGeom>
        </p:spPr>
      </p:pic>
      <p:pic>
        <p:nvPicPr>
          <p:cNvPr id="6" name="图片 5" descr="hb (1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8185" y="3865245"/>
            <a:ext cx="3869690" cy="2992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2477" y="1592333"/>
            <a:ext cx="3869690" cy="38696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42205" y="4141458"/>
            <a:ext cx="576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66585" y="1575429"/>
            <a:ext cx="1206500" cy="1155700"/>
          </a:xfrm>
          <a:prstGeom prst="ellipse">
            <a:avLst/>
          </a:prstGeom>
          <a:solidFill>
            <a:srgbClr val="ED7E1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3937" y="2960320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习作点评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3937" y="1639755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1297516" y="2168622"/>
            <a:ext cx="10079567" cy="252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这篇习作先运用对比的修辞手法直接点出“我”害怕走夜路，紧接着详细描述了一次走夜路的经历。小作者将事情写得很清楚，对自己当时心理的描写非常细致，内容真实可信。本文条理清晰，用词准确，不失为一篇佳作。</a:t>
            </a:r>
            <a:endParaRPr lang="zh-CN" altLang="en-US" sz="2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矩形 4"/>
          <p:cNvSpPr>
            <a:spLocks noChangeArrowheads="1"/>
          </p:cNvSpPr>
          <p:nvPr/>
        </p:nvSpPr>
        <p:spPr bwMode="auto">
          <a:xfrm>
            <a:off x="4937692" y="942560"/>
            <a:ext cx="23166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dirty="0">
                <a:solidFill>
                  <a:prstClr val="black"/>
                </a:solidFill>
                <a:cs typeface="+mn-ea"/>
                <a:sym typeface="+mn-lt"/>
              </a:rPr>
              <a:t>总评：</a:t>
            </a:r>
            <a:endParaRPr lang="en-US" altLang="zh-CN" sz="4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8270" y="-2674620"/>
            <a:ext cx="6871335" cy="12207240"/>
          </a:xfrm>
          <a:prstGeom prst="rect">
            <a:avLst/>
          </a:prstGeom>
        </p:spPr>
      </p:pic>
      <p:pic>
        <p:nvPicPr>
          <p:cNvPr id="5" name="图片 4" descr="hb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" y="4243070"/>
            <a:ext cx="3884930" cy="2614295"/>
          </a:xfrm>
          <a:prstGeom prst="rect">
            <a:avLst/>
          </a:prstGeom>
        </p:spPr>
      </p:pic>
      <p:pic>
        <p:nvPicPr>
          <p:cNvPr id="6" name="图片 5" descr="hb (1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8185" y="3865245"/>
            <a:ext cx="3869690" cy="2992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2477" y="1592333"/>
            <a:ext cx="3869690" cy="38696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42205" y="4141458"/>
            <a:ext cx="576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66585" y="1575429"/>
            <a:ext cx="1206500" cy="1155700"/>
          </a:xfrm>
          <a:prstGeom prst="ellipse">
            <a:avLst/>
          </a:prstGeom>
          <a:solidFill>
            <a:srgbClr val="ED7E1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3937" y="2960320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习作内容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3937" y="1639755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90600" y="2986617"/>
            <a:ext cx="10433052" cy="122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选一件令你心儿怦怦跳的事情写下来，写清楚事情的经过和当时的感受。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2" name="矩形 3"/>
          <p:cNvSpPr>
            <a:spLocks noChangeArrowheads="1"/>
          </p:cNvSpPr>
          <p:nvPr/>
        </p:nvSpPr>
        <p:spPr bwMode="auto">
          <a:xfrm>
            <a:off x="3058584" y="1456267"/>
            <a:ext cx="60600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我的心儿怦怦跳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b (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2668270" y="-2674620"/>
            <a:ext cx="6871335" cy="12207240"/>
          </a:xfrm>
          <a:prstGeom prst="rect">
            <a:avLst/>
          </a:prstGeom>
        </p:spPr>
      </p:pic>
      <p:pic>
        <p:nvPicPr>
          <p:cNvPr id="5" name="图片 4" descr="hb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" y="4243070"/>
            <a:ext cx="3884930" cy="2614295"/>
          </a:xfrm>
          <a:prstGeom prst="rect">
            <a:avLst/>
          </a:prstGeom>
        </p:spPr>
      </p:pic>
      <p:pic>
        <p:nvPicPr>
          <p:cNvPr id="6" name="图片 5" descr="hb (1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8185" y="3865245"/>
            <a:ext cx="3869690" cy="2992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2477" y="1592333"/>
            <a:ext cx="3869690" cy="38696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42205" y="4141458"/>
            <a:ext cx="576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66585" y="1575429"/>
            <a:ext cx="1206500" cy="1155700"/>
          </a:xfrm>
          <a:prstGeom prst="ellipse">
            <a:avLst/>
          </a:prstGeom>
          <a:solidFill>
            <a:srgbClr val="ED7E1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3937" y="2960320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写法指导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3937" y="1639755"/>
            <a:ext cx="295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8051" y="1830918"/>
            <a:ext cx="10371667" cy="1843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第一步：审题  本次习作是一篇记叙文，要求写一件令自己心儿怦怦跳的事情。</a:t>
            </a:r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5633" y="1411818"/>
            <a:ext cx="10320867" cy="1843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A2C17"/>
                </a:solidFill>
                <a:effectLst/>
                <a:uLnTx/>
                <a:uFillTx/>
                <a:cs typeface="+mn-ea"/>
                <a:sym typeface="+mn-lt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第二步：立意　通过写事，描写出自己内心的不平静，表达出自己的担心、紧张、害怕或激动等情绪。</a:t>
            </a:r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408" y="260648"/>
            <a:ext cx="5952067" cy="105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第三步：思维导图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9C5C30"/>
                </a:solidFill>
                <a:effectLst/>
                <a:uLnTx/>
                <a:uFillTx/>
                <a:cs typeface="+mn-ea"/>
                <a:sym typeface="+mn-lt"/>
              </a:rPr>
              <a:t>　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9C5C3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171" name="图片 4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 bwMode="auto">
          <a:xfrm>
            <a:off x="479376" y="1196752"/>
            <a:ext cx="11084983" cy="484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231" y="1916832"/>
            <a:ext cx="2212086" cy="364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 bwMode="auto">
          <a:xfrm>
            <a:off x="2834217" y="817034"/>
            <a:ext cx="8676216" cy="2658533"/>
            <a:chOff x="2125253" y="612903"/>
            <a:chExt cx="6507427" cy="1994037"/>
          </a:xfrm>
        </p:grpSpPr>
        <p:cxnSp>
          <p:nvCxnSpPr>
            <p:cNvPr id="13" name="直接箭头连接符 12"/>
            <p:cNvCxnSpPr/>
            <p:nvPr/>
          </p:nvCxnSpPr>
          <p:spPr>
            <a:xfrm flipV="1">
              <a:off x="2125253" y="1022506"/>
              <a:ext cx="720754" cy="158443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2874584" y="612903"/>
              <a:ext cx="5758096" cy="55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开头→点明主题，引出下文。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2815168" y="2620434"/>
            <a:ext cx="8945033" cy="1474058"/>
            <a:chOff x="2110739" y="1965995"/>
            <a:chExt cx="6708937" cy="1104844"/>
          </a:xfrm>
        </p:grpSpPr>
        <p:cxnSp>
          <p:nvCxnSpPr>
            <p:cNvPr id="18" name="直接箭头连接符 17"/>
            <p:cNvCxnSpPr/>
            <p:nvPr/>
          </p:nvCxnSpPr>
          <p:spPr>
            <a:xfrm>
              <a:off x="2110739" y="2608526"/>
              <a:ext cx="76360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866407" y="1965995"/>
              <a:ext cx="5953269" cy="1104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中间→以环境描写烘托心理，以神态、动作“变化”表现心理。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2834218" y="3477683"/>
            <a:ext cx="6794500" cy="2045610"/>
            <a:chOff x="2125253" y="2607918"/>
            <a:chExt cx="5096295" cy="1534187"/>
          </a:xfrm>
        </p:grpSpPr>
        <p:cxnSp>
          <p:nvCxnSpPr>
            <p:cNvPr id="22" name="直接箭头连接符 21"/>
            <p:cNvCxnSpPr/>
            <p:nvPr/>
          </p:nvCxnSpPr>
          <p:spPr>
            <a:xfrm>
              <a:off x="2125253" y="2607918"/>
              <a:ext cx="720784" cy="149858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874615" y="3590567"/>
              <a:ext cx="4346933" cy="55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结尾→抒发感想。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自定义 4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84024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ceazw4g">
      <a:majorFont>
        <a:latin typeface=""/>
        <a:ea typeface="黑体"/>
        <a:cs typeface=""/>
      </a:majorFont>
      <a:minorFont>
        <a:latin typeface="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稻壳优创意</Template>
  <TotalTime>0</TotalTime>
  <Words>1919</Words>
  <Application>WPS 演示</Application>
  <PresentationFormat>自定义</PresentationFormat>
  <Paragraphs>117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微软雅黑</vt:lpstr>
      <vt:lpstr>汉仪铸字童年体W</vt:lpstr>
      <vt:lpstr>汉仪铸字童年体W</vt:lpstr>
      <vt:lpstr>RomanS</vt:lpstr>
      <vt:lpstr>Calibri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1</cp:revision>
  <dcterms:created xsi:type="dcterms:W3CDTF">2023-10-22T07:54:28Z</dcterms:created>
  <dcterms:modified xsi:type="dcterms:W3CDTF">2023-10-22T07:54:28Z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CC3120F38C4A436DBAA78F526B732994_12</vt:lpwstr>
  </property>
</Properties>
</file>