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706" r:id="rId6"/>
    <p:sldId id="707" r:id="rId7"/>
    <p:sldId id="325" r:id="rId8"/>
    <p:sldId id="708" r:id="rId9"/>
    <p:sldId id="709" r:id="rId10"/>
    <p:sldId id="710" r:id="rId11"/>
    <p:sldId id="711" r:id="rId12"/>
    <p:sldId id="712" r:id="rId13"/>
    <p:sldId id="713" r:id="rId14"/>
    <p:sldId id="714" r:id="rId15"/>
    <p:sldId id="715" r:id="rId16"/>
    <p:sldId id="716" r:id="rId17"/>
    <p:sldId id="258" r:id="rId18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2"/>
    </p:embeddedFont>
    <p:embeddedFont>
      <p:font typeface="微软雅黑" panose="020B0503020204020204" charset="-122"/>
      <p:regular r:id="rId23"/>
    </p:embeddedFont>
  </p:embeddedFontLst>
  <p:custDataLst>
    <p:tags r:id="rId2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>
        <p:scale>
          <a:sx n="140" d="100"/>
          <a:sy n="140" d="100"/>
        </p:scale>
        <p:origin x="-804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语文园地（一）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四年级上册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3889514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518654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词句段交流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803587" y="1234678"/>
            <a:ext cx="3411141" cy="8508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由震耳欲聋想到的画面：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会场上爆发出震耳欲聋的掌声。</a:t>
            </a:r>
            <a:endParaRPr lang="zh-CN" altLang="en-US" sz="180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62027" y="1234678"/>
            <a:ext cx="3868341" cy="8508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由鸦雀无声想到的画面：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同学们都在上自习，教室里鸦雀无声。</a:t>
            </a:r>
            <a:endParaRPr lang="zh-CN" altLang="en-US" sz="180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02173" y="2509063"/>
            <a:ext cx="2276282" cy="1605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76489" y="2488777"/>
            <a:ext cx="2465339" cy="1641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1"/>
      <p:bldP spid="5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518654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词句段交流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890078" y="1923880"/>
            <a:ext cx="6446044" cy="11495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事物：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风      烟花    雷雨    小狗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FF"/>
                </a:solidFill>
                <a:cs typeface="+mn-ea"/>
                <a:sym typeface="+mn-lt"/>
              </a:rPr>
              <a:t>  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词：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霎时    顿时    忽然  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   过了一会儿      一会儿工夫 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890078" y="1358334"/>
            <a:ext cx="6063853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思考：你能找出下列词语的特点吗？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890078" y="3261706"/>
            <a:ext cx="4378608" cy="7054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这些词语都是表示时间很短，多用来写某一事物的变化很快。</a:t>
            </a:r>
            <a:endParaRPr lang="zh-CN" altLang="en-US" sz="180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522180" y="2094672"/>
            <a:ext cx="1819133" cy="24428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518654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词句段交流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extBox 3"/>
          <p:cNvSpPr txBox="1"/>
          <p:nvPr/>
        </p:nvSpPr>
        <p:spPr>
          <a:xfrm>
            <a:off x="944336" y="1598839"/>
            <a:ext cx="5906691" cy="8679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    想象一下，风、烟花、雷雨、小狗这些事物会在什么情况下发生怎样的变化？</a:t>
            </a:r>
            <a:endParaRPr lang="zh-CN" altLang="en-US" sz="21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944335" y="2635334"/>
            <a:ext cx="4319588" cy="15466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srgbClr val="0000FF"/>
                </a:solidFill>
                <a:cs typeface="+mn-ea"/>
                <a:sym typeface="+mn-lt"/>
              </a:rPr>
              <a:t>1.</a:t>
            </a:r>
            <a:r>
              <a:rPr lang="zh-CN" altLang="en-US" sz="2100" b="1" dirty="0">
                <a:solidFill>
                  <a:srgbClr val="0000FF"/>
                </a:solidFill>
                <a:cs typeface="+mn-ea"/>
                <a:sym typeface="+mn-lt"/>
              </a:rPr>
              <a:t>小组成员相互交流。</a:t>
            </a:r>
            <a:endParaRPr lang="en-US" altLang="zh-CN" sz="2100" b="1" dirty="0">
              <a:solidFill>
                <a:srgbClr val="0000FF"/>
              </a:solidFill>
              <a:cs typeface="+mn-ea"/>
              <a:sym typeface="+mn-lt"/>
            </a:endParaRPr>
          </a:p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srgbClr val="0000FF"/>
                </a:solidFill>
                <a:cs typeface="+mn-ea"/>
                <a:sym typeface="+mn-lt"/>
              </a:rPr>
              <a:t>2.</a:t>
            </a:r>
            <a:r>
              <a:rPr lang="zh-CN" altLang="en-US" sz="2100" b="1" dirty="0">
                <a:solidFill>
                  <a:srgbClr val="0000FF"/>
                </a:solidFill>
                <a:cs typeface="+mn-ea"/>
                <a:sym typeface="+mn-lt"/>
              </a:rPr>
              <a:t>小练笔。</a:t>
            </a:r>
            <a:endParaRPr lang="zh-CN" altLang="en-US" sz="21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522180" y="2094672"/>
            <a:ext cx="1819133" cy="24428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518654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示范：雷雨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9250" y="1263423"/>
            <a:ext cx="7545501" cy="29777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天突然乌云密布，就像一个巨人在洁白的云朵上洒了一层漆黑的墨汁。过了一会，一阵阵狂风吹得树枝东倒西歪，“沙沙沙”地作响，门也被狂风吹得关上了，发出“啪”的巨响，把我吓了一跳。这时一道闪电犹如一把利剑把那乌黑的天空劈成两半，紧接着，是一声惊雷，像战场上的炮火般打了下来。 过了一会儿，豆大的雨点儿犹如冰雹一般冷酷无情的打了下来，我连忙关上窗户。雨越下越大，这场倾盆大雨在闪电与惊雷的伴随下持续了半个多小时。 终于，雨小了，雷公公收起大鼓“回家”了。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518654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书写提示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1170" y="2710882"/>
            <a:ext cx="6746081" cy="1647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2AB48A"/>
                </a:solidFill>
                <a:cs typeface="+mn-ea"/>
                <a:sym typeface="+mn-lt"/>
              </a:rPr>
              <a:t>1.</a:t>
            </a:r>
            <a:r>
              <a:rPr lang="zh-CN" altLang="en-US" sz="1800" dirty="0">
                <a:solidFill>
                  <a:srgbClr val="2AB48A"/>
                </a:solidFill>
                <a:cs typeface="+mn-ea"/>
                <a:sym typeface="+mn-lt"/>
              </a:rPr>
              <a:t>字的中心要在横格的中线上，保持水平。</a:t>
            </a:r>
            <a:endParaRPr lang="en-US" altLang="zh-CN" sz="1800" dirty="0">
              <a:solidFill>
                <a:srgbClr val="2AB48A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2AB48A"/>
                </a:solidFill>
                <a:cs typeface="+mn-ea"/>
                <a:sym typeface="+mn-lt"/>
              </a:rPr>
              <a:t>2.</a:t>
            </a:r>
            <a:r>
              <a:rPr lang="zh-CN" altLang="en-US" sz="1800" dirty="0">
                <a:solidFill>
                  <a:srgbClr val="2AB48A"/>
                </a:solidFill>
                <a:cs typeface="+mn-ea"/>
                <a:sym typeface="+mn-lt"/>
              </a:rPr>
              <a:t>字距要差不多， 标点符号和字之间也要保持一定的距离。</a:t>
            </a:r>
            <a:endParaRPr lang="en-US" altLang="zh-CN" sz="1800" dirty="0">
              <a:solidFill>
                <a:srgbClr val="2AB48A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2AB48A"/>
                </a:solidFill>
                <a:cs typeface="+mn-ea"/>
                <a:sym typeface="+mn-lt"/>
              </a:rPr>
              <a:t>3.</a:t>
            </a:r>
            <a:r>
              <a:rPr lang="zh-CN" altLang="en-US" sz="1800" dirty="0">
                <a:solidFill>
                  <a:srgbClr val="2AB48A"/>
                </a:solidFill>
                <a:cs typeface="+mn-ea"/>
                <a:sym typeface="+mn-lt"/>
              </a:rPr>
              <a:t>认真对待每次写字，养成提笔就练字的习惯。</a:t>
            </a:r>
            <a:endParaRPr lang="zh-CN" altLang="en-US" sz="1800" dirty="0">
              <a:solidFill>
                <a:srgbClr val="2AB48A"/>
              </a:solidFill>
              <a:cs typeface="+mn-ea"/>
              <a:sym typeface="+mn-lt"/>
            </a:endParaRPr>
          </a:p>
        </p:txBody>
      </p:sp>
      <p:pic>
        <p:nvPicPr>
          <p:cNvPr id="7" name="Picture 4" descr="D:\Documents\Tencent Files\497418258\Image\C2C\NZ2SN_(9K7)O6I[9W48P(XW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7635" y="1196068"/>
            <a:ext cx="7808730" cy="137568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6"/>
          <p:cNvSpPr/>
          <p:nvPr/>
        </p:nvSpPr>
        <p:spPr>
          <a:xfrm>
            <a:off x="793319" y="1112154"/>
            <a:ext cx="7548096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王同学：</a:t>
            </a:r>
            <a:endParaRPr lang="en-US" altLang="zh-CN" sz="18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    我能根据文章中的描写想象画面。如读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观潮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，我仿佛看到了钱塘江潮由远及近、奔腾而来的样子。</a:t>
            </a:r>
            <a:endParaRPr lang="en-US" altLang="zh-CN" sz="18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张同学：</a:t>
            </a:r>
            <a:endParaRPr lang="en-US" altLang="zh-CN" sz="18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    读了文章，我不仅能想象画面，还能“听”到声音。如读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走月亮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)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，我似乎就听到了溽潺的溪流声、秋虫的鸣叫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……</a:t>
            </a:r>
            <a:endParaRPr lang="en-US" altLang="zh-CN" sz="18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李同学：</a:t>
            </a:r>
            <a:endParaRPr lang="en-US" altLang="zh-CN" sz="18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    读文章，我还能“闻”到味道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....</a:t>
            </a: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extBox 3"/>
          <p:cNvSpPr txBox="1"/>
          <p:nvPr/>
        </p:nvSpPr>
        <p:spPr>
          <a:xfrm>
            <a:off x="750508" y="1851457"/>
            <a:ext cx="5496236" cy="14344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你能根据以上同学的对话和你自己的经验，总结出读文章的好方法吗？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522180" y="2094672"/>
            <a:ext cx="1819133" cy="24428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518654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读文章的方法：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4"/>
          <p:cNvSpPr/>
          <p:nvPr/>
        </p:nvSpPr>
        <p:spPr>
          <a:xfrm>
            <a:off x="794457" y="1099517"/>
            <a:ext cx="7211512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333333"/>
                </a:solidFill>
                <a:cs typeface="+mn-ea"/>
                <a:sym typeface="+mn-lt"/>
              </a:rPr>
              <a:t>1.</a:t>
            </a:r>
            <a:r>
              <a:rPr lang="zh-CN" altLang="en-US" sz="1800" dirty="0">
                <a:solidFill>
                  <a:srgbClr val="333333"/>
                </a:solidFill>
                <a:cs typeface="+mn-ea"/>
                <a:sym typeface="+mn-lt"/>
              </a:rPr>
              <a:t>运用五觉（视觉、嗅觉、听觉、触觉、味觉），加以想象。</a:t>
            </a:r>
            <a:endParaRPr lang="en-US" altLang="zh-CN" sz="1800" dirty="0">
              <a:solidFill>
                <a:srgbClr val="333333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333333"/>
                </a:solidFill>
                <a:cs typeface="+mn-ea"/>
                <a:sym typeface="+mn-lt"/>
              </a:rPr>
              <a:t>2.</a:t>
            </a:r>
            <a:r>
              <a:rPr lang="zh-CN" altLang="zh-CN" sz="1800" dirty="0">
                <a:solidFill>
                  <a:srgbClr val="333333"/>
                </a:solidFill>
                <a:cs typeface="+mn-ea"/>
                <a:sym typeface="+mn-lt"/>
              </a:rPr>
              <a:t>边读边想，读思结合</a:t>
            </a:r>
            <a:r>
              <a:rPr lang="zh-CN" altLang="en-US" sz="1800" dirty="0">
                <a:solidFill>
                  <a:srgbClr val="333333"/>
                </a:solidFill>
                <a:cs typeface="+mn-ea"/>
                <a:sym typeface="+mn-lt"/>
              </a:rPr>
              <a:t>。</a:t>
            </a:r>
            <a:endParaRPr lang="en-US" altLang="zh-CN" sz="1800" dirty="0">
              <a:solidFill>
                <a:srgbClr val="333333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333333"/>
                </a:solidFill>
                <a:cs typeface="+mn-ea"/>
                <a:sym typeface="+mn-lt"/>
              </a:rPr>
              <a:t>3.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联系上下文的方法。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4.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联系生活实际的方法。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5.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联系自身情感体验的方法。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6.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圈画批注的方法。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522180" y="2094672"/>
            <a:ext cx="1819133" cy="24428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518654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火眼金睛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830280" y="1949675"/>
            <a:ext cx="5371738" cy="11113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cs typeface="+mn-ea"/>
                <a:sym typeface="+mn-lt"/>
              </a:rPr>
              <a:t>你能分别用一个词或词组概括下面两个片段的内容吗？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522180" y="2094672"/>
            <a:ext cx="1819133" cy="24428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518654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读文章的方法：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5"/>
          <p:cNvSpPr/>
          <p:nvPr/>
        </p:nvSpPr>
        <p:spPr>
          <a:xfrm>
            <a:off x="756358" y="1318021"/>
            <a:ext cx="7495605" cy="20082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srgbClr val="333333"/>
                </a:solidFill>
                <a:cs typeface="+mn-ea"/>
                <a:sym typeface="+mn-lt"/>
              </a:rPr>
              <a:t>    1.</a:t>
            </a:r>
            <a:r>
              <a:rPr lang="zh-CN" altLang="zh-CN" sz="2100" b="1" dirty="0">
                <a:solidFill>
                  <a:srgbClr val="333333"/>
                </a:solidFill>
                <a:cs typeface="+mn-ea"/>
                <a:sym typeface="+mn-lt"/>
              </a:rPr>
              <a:t>一到休假日，大街上就热闹起来。“叮零零”的自行车铃声清脆悦耳，那是大姐姐骑着自行车带妹妹回老家呢！“嘀嘀嘀”的汽车车笛声激昂跳跃，那是载全家去旅游呢！“突突突”的摩托声雄浑厚重，那是年轻的小伙子载农村姑娘去城市看美景呢！</a:t>
            </a:r>
            <a:r>
              <a:rPr lang="zh-CN" altLang="zh-CN" sz="21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zh-CN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52813" y="3609302"/>
            <a:ext cx="2238375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dirty="0">
                <a:solidFill>
                  <a:srgbClr val="2AB48A"/>
                </a:solidFill>
                <a:cs typeface="+mn-ea"/>
                <a:sym typeface="+mn-lt"/>
              </a:rPr>
              <a:t>热闹的大街</a:t>
            </a:r>
            <a:endParaRPr lang="zh-CN" altLang="en-US" sz="3300" dirty="0">
              <a:solidFill>
                <a:srgbClr val="2AB48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518654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读文章的方法：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4"/>
          <p:cNvSpPr/>
          <p:nvPr/>
        </p:nvSpPr>
        <p:spPr>
          <a:xfrm>
            <a:off x="816355" y="1338832"/>
            <a:ext cx="7346156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2.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会场非常安静，我只听见自己的心跳，周围的人好像被定住了，甚至没有听见他们的呼吸。这时不知从哪儿飞来只苍蝇，嗡嗡吵得我心烦意乱，伸手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“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啪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”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的一掌。赶紧收回手，好像所有人都盯住我，认为我打破了这安静，我一怔，感觉心跳都慢下来了。实在太静了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!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3551" y="3734828"/>
            <a:ext cx="2671763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dirty="0">
                <a:solidFill>
                  <a:srgbClr val="2AB48A"/>
                </a:solidFill>
                <a:cs typeface="+mn-ea"/>
                <a:sym typeface="+mn-lt"/>
              </a:rPr>
              <a:t>安静的会场</a:t>
            </a:r>
            <a:endParaRPr lang="zh-CN" altLang="en-US" sz="3300" dirty="0">
              <a:solidFill>
                <a:srgbClr val="2AB48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518654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词句段交流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758532" y="2349673"/>
            <a:ext cx="7112794" cy="15465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人声鼎沸  锣鼓喧天  震耳欲聋  响</a:t>
            </a: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彻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云霄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低声细语  窃</a:t>
            </a: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窃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私语  鸦雀无声  悄无声息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42076" y="3122960"/>
            <a:ext cx="603772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 err="1">
                <a:solidFill>
                  <a:srgbClr val="0000FF"/>
                </a:solidFill>
                <a:cs typeface="+mn-ea"/>
                <a:sym typeface="+mn-lt"/>
              </a:rPr>
              <a:t>chè</a:t>
            </a:r>
            <a:endParaRPr lang="en-US" altLang="zh-CN" sz="2100" b="1" dirty="0" err="1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 flipH="1">
            <a:off x="5286168" y="2013087"/>
            <a:ext cx="704850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 err="1">
                <a:solidFill>
                  <a:srgbClr val="0000FF"/>
                </a:solidFill>
                <a:cs typeface="+mn-ea"/>
                <a:sym typeface="+mn-lt"/>
              </a:rPr>
              <a:t>qiè</a:t>
            </a:r>
            <a:endParaRPr lang="en-US" altLang="zh-CN" sz="2100" b="1" dirty="0" err="1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42076" y="3943444"/>
            <a:ext cx="1719461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cs typeface="+mn-ea"/>
                <a:sym typeface="+mn-lt"/>
              </a:rPr>
              <a:t>窃：偷偷地</a:t>
            </a:r>
            <a:endParaRPr lang="zh-CN" altLang="en-US" sz="24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94709" y="2750745"/>
            <a:ext cx="1719461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cs typeface="+mn-ea"/>
                <a:sym typeface="+mn-lt"/>
              </a:rPr>
              <a:t>彻：通，达</a:t>
            </a:r>
            <a:endParaRPr lang="zh-CN" altLang="en-US" sz="24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758532" y="1459171"/>
            <a:ext cx="6440090" cy="3994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读下面的词语，你想到了什么画面？和同学交流。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518654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小组探究：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768430" y="1176722"/>
            <a:ext cx="6829425" cy="9225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比较一下第一排词语和第二排词语有何区别？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请从每排词语中选一个说说你由此想到的画面。</a:t>
            </a:r>
            <a:r>
              <a:rPr lang="zh-CN" altLang="en-US" sz="1500" dirty="0">
                <a:solidFill>
                  <a:srgbClr val="0000FF"/>
                </a:solidFill>
                <a:cs typeface="+mn-ea"/>
                <a:sym typeface="+mn-lt"/>
              </a:rPr>
              <a:t>   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3428" y="2156845"/>
            <a:ext cx="7637145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（</a:t>
            </a:r>
            <a:r>
              <a:rPr lang="en-US" altLang="zh-CN" sz="1800" dirty="0">
                <a:solidFill>
                  <a:srgbClr val="0000FF"/>
                </a:solidFill>
                <a:cs typeface="+mn-ea"/>
                <a:sym typeface="+mn-lt"/>
              </a:rPr>
              <a:t>1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）都是描写声音的词语。</a:t>
            </a:r>
            <a:endParaRPr lang="zh-CN" altLang="en-US" sz="1800" dirty="0">
              <a:solidFill>
                <a:srgbClr val="0000FF"/>
              </a:solidFill>
              <a:cs typeface="+mn-ea"/>
              <a:sym typeface="+mn-lt"/>
            </a:endParaRPr>
          </a:p>
          <a:p>
            <a:pPr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（</a:t>
            </a:r>
            <a:r>
              <a:rPr lang="en-US" altLang="zh-CN" sz="1800" dirty="0">
                <a:solidFill>
                  <a:srgbClr val="0000FF"/>
                </a:solidFill>
                <a:cs typeface="+mn-ea"/>
                <a:sym typeface="+mn-lt"/>
              </a:rPr>
              <a:t>2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）第一排的词语可互为近义词，表示声音很大，场面很热闹。</a:t>
            </a:r>
            <a:endParaRPr lang="zh-CN" altLang="en-US" sz="1800" dirty="0">
              <a:solidFill>
                <a:srgbClr val="0000FF"/>
              </a:solidFill>
              <a:cs typeface="+mn-ea"/>
              <a:sym typeface="+mn-lt"/>
            </a:endParaRPr>
          </a:p>
          <a:p>
            <a:pPr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（</a:t>
            </a:r>
            <a:r>
              <a:rPr lang="en-US" altLang="zh-CN" sz="1800" dirty="0">
                <a:solidFill>
                  <a:srgbClr val="0000FF"/>
                </a:solidFill>
                <a:cs typeface="+mn-ea"/>
                <a:sym typeface="+mn-lt"/>
              </a:rPr>
              <a:t>3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）第二排的词语可互为近义词，表示声音很低甚至没有，场面安静。</a:t>
            </a:r>
            <a:endParaRPr lang="zh-CN" altLang="en-US" sz="1800" dirty="0">
              <a:solidFill>
                <a:srgbClr val="0000FF"/>
              </a:solidFill>
              <a:cs typeface="+mn-ea"/>
              <a:sym typeface="+mn-lt"/>
            </a:endParaRPr>
          </a:p>
          <a:p>
            <a:pPr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（</a:t>
            </a:r>
            <a:r>
              <a:rPr lang="en-US" altLang="zh-CN" sz="1800" dirty="0">
                <a:solidFill>
                  <a:srgbClr val="0000FF"/>
                </a:solidFill>
                <a:cs typeface="+mn-ea"/>
                <a:sym typeface="+mn-lt"/>
              </a:rPr>
              <a:t>4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）第一排与第二排的词语可互为反义词。</a:t>
            </a:r>
            <a:endParaRPr lang="zh-CN" altLang="en-US" sz="1800" dirty="0">
              <a:solidFill>
                <a:srgbClr val="0000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efarqw4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1371</Words>
  <Application>WPS 演示</Application>
  <PresentationFormat>全屏显示(16:9)</PresentationFormat>
  <Paragraphs>104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思源黑体 CN Light</vt:lpstr>
      <vt:lpstr>思源黑体 CN Bold</vt:lpstr>
      <vt:lpstr>微软雅黑</vt:lpstr>
      <vt:lpstr>Arial Unicode MS</vt:lpstr>
      <vt:lpstr>黑体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2020-10-20T08:28:00Z</dcterms:created>
  <dcterms:modified xsi:type="dcterms:W3CDTF">2023-10-22T07:55:23Z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E33BB8A196F149C7B6806D7ED695ACC6_12</vt:lpwstr>
  </property>
</Properties>
</file>