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258" r:id="rId18"/>
  </p:sldIdLst>
  <p:sldSz cx="9144000" cy="5143500" type="screen16x9"/>
  <p:notesSz cx="6858000" cy="9144000"/>
  <p:embeddedFontLst>
    <p:embeddedFont>
      <p:font typeface="微软雅黑" panose="020B0503020204020204" charset="-122"/>
      <p:regular r:id="rId22"/>
    </p:embeddedFont>
  </p:embeddedFontLst>
  <p:custDataLst>
    <p:tags r:id="rId2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7457" autoAdjust="0"/>
  </p:normalViewPr>
  <p:slideViewPr>
    <p:cSldViewPr snapToGrid="0">
      <p:cViewPr>
        <p:scale>
          <a:sx n="140" d="100"/>
          <a:sy n="140" d="100"/>
        </p:scale>
        <p:origin x="-804" y="-2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语文园地（二）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四年级上册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4042979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2"/>
          <p:cNvSpPr txBox="1"/>
          <p:nvPr/>
        </p:nvSpPr>
        <p:spPr>
          <a:xfrm>
            <a:off x="1197769" y="2856965"/>
            <a:ext cx="7169944" cy="98110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（            ）的时候（       ），（       ）的时候（    ），（       ）的时候也（       ）。           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314" name="TextBox 2"/>
          <p:cNvSpPr txBox="1"/>
          <p:nvPr/>
        </p:nvSpPr>
        <p:spPr>
          <a:xfrm>
            <a:off x="821531" y="1201176"/>
            <a:ext cx="6101193" cy="35227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排比句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读起来琅琅上口，增强了语势，深化中心。           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821532" y="1629304"/>
            <a:ext cx="7169944" cy="97885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照样子，写句子。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那条狗高兴的时候叫，紧张的时候叫，发怒的时候也叫。      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TextBox 2"/>
          <p:cNvSpPr txBox="1"/>
          <p:nvPr/>
        </p:nvSpPr>
        <p:spPr>
          <a:xfrm>
            <a:off x="3817738" y="3007465"/>
            <a:ext cx="910829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0000FF"/>
                </a:solidFill>
                <a:cs typeface="+mn-ea"/>
                <a:sym typeface="+mn-lt"/>
              </a:rPr>
              <a:t>唱歌</a:t>
            </a:r>
            <a:endParaRPr lang="zh-CN" altLang="en-US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1520697" y="2999076"/>
            <a:ext cx="1529954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0000FF"/>
                </a:solidFill>
                <a:cs typeface="+mn-ea"/>
                <a:sym typeface="+mn-lt"/>
              </a:rPr>
              <a:t>小河高兴</a:t>
            </a:r>
            <a:endParaRPr lang="zh-CN" altLang="en-US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3683295" y="3506437"/>
            <a:ext cx="910828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0000FF"/>
                </a:solidFill>
                <a:cs typeface="+mn-ea"/>
                <a:sym typeface="+mn-lt"/>
              </a:rPr>
              <a:t>唱歌</a:t>
            </a:r>
            <a:endParaRPr lang="zh-CN" altLang="en-US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6922725" y="3007465"/>
            <a:ext cx="910828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0000FF"/>
                </a:solidFill>
                <a:cs typeface="+mn-ea"/>
                <a:sym typeface="+mn-lt"/>
              </a:rPr>
              <a:t>唱歌</a:t>
            </a:r>
            <a:endParaRPr lang="zh-CN" altLang="en-US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11" name="TextBox 2"/>
          <p:cNvSpPr txBox="1"/>
          <p:nvPr/>
        </p:nvSpPr>
        <p:spPr>
          <a:xfrm>
            <a:off x="5054964" y="3007465"/>
            <a:ext cx="910828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0000FF"/>
                </a:solidFill>
                <a:cs typeface="+mn-ea"/>
                <a:sym typeface="+mn-lt"/>
              </a:rPr>
              <a:t>难过</a:t>
            </a:r>
            <a:endParaRPr lang="zh-CN" altLang="en-US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12" name="TextBox 2"/>
          <p:cNvSpPr txBox="1"/>
          <p:nvPr/>
        </p:nvSpPr>
        <p:spPr>
          <a:xfrm>
            <a:off x="1557568" y="3451565"/>
            <a:ext cx="910828" cy="3000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0000FF"/>
                </a:solidFill>
                <a:cs typeface="+mn-ea"/>
                <a:sym typeface="+mn-lt"/>
              </a:rPr>
              <a:t>无聊</a:t>
            </a:r>
            <a:endParaRPr lang="zh-CN" altLang="en-US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3" name="文本占位符 7"/>
          <p:cNvSpPr txBox="1"/>
          <p:nvPr/>
        </p:nvSpPr>
        <p:spPr>
          <a:xfrm>
            <a:off x="368664" y="312767"/>
            <a:ext cx="559712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13313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/>
          <p:nvPr/>
        </p:nvSpPr>
        <p:spPr>
          <a:xfrm>
            <a:off x="858441" y="1264935"/>
            <a:ext cx="742711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读下面的句子，注意问号的用法，再抄写下来。</a:t>
            </a:r>
            <a:endParaRPr lang="en-US" altLang="zh-CN" sz="1500" b="1" i="1" dirty="0">
              <a:solidFill>
                <a:srgbClr val="006600"/>
              </a:solidFill>
              <a:cs typeface="+mn-ea"/>
              <a:sym typeface="+mn-lt"/>
            </a:endParaRPr>
          </a:p>
        </p:txBody>
      </p:sp>
      <p:sp>
        <p:nvSpPr>
          <p:cNvPr id="14338" name="TextBox 2"/>
          <p:cNvSpPr txBox="1"/>
          <p:nvPr/>
        </p:nvSpPr>
        <p:spPr>
          <a:xfrm>
            <a:off x="858440" y="1856453"/>
            <a:ext cx="7427119" cy="25160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ts val="90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在漆黑的夜里，飞机是怎样做到安全飞行的呢？原来是人们从蝙蝠身上得到了启示。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ts val="90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是谁来呼风唤雨呢？当然是人类。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ts val="90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靠什么呼风唤雨呢？靠的是现代科学技术。       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文本占位符 7"/>
          <p:cNvSpPr txBox="1"/>
          <p:nvPr/>
        </p:nvSpPr>
        <p:spPr>
          <a:xfrm>
            <a:off x="368664" y="312767"/>
            <a:ext cx="559712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81342" y="2028657"/>
            <a:ext cx="6632961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srgbClr val="2AB48A"/>
                </a:solidFill>
                <a:cs typeface="+mn-ea"/>
                <a:sym typeface="+mn-lt"/>
              </a:rPr>
              <a:t>都是先自己提出问题，再自己作答，都是设问句。</a:t>
            </a:r>
            <a:endParaRPr lang="zh-CN" altLang="en-US" sz="2100" b="1" dirty="0">
              <a:solidFill>
                <a:srgbClr val="2AB48A"/>
              </a:solidFill>
              <a:cs typeface="+mn-ea"/>
              <a:sym typeface="+mn-lt"/>
            </a:endParaRPr>
          </a:p>
        </p:txBody>
      </p:sp>
      <p:sp>
        <p:nvSpPr>
          <p:cNvPr id="15362" name="矩形 1"/>
          <p:cNvSpPr/>
          <p:nvPr/>
        </p:nvSpPr>
        <p:spPr>
          <a:xfrm>
            <a:off x="870270" y="1260527"/>
            <a:ext cx="4811315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这三个句子有什么共同点？</a:t>
            </a:r>
            <a:endParaRPr lang="en-US" altLang="zh-CN" sz="24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3" name="文本占位符 7"/>
          <p:cNvSpPr txBox="1"/>
          <p:nvPr/>
        </p:nvSpPr>
        <p:spPr>
          <a:xfrm>
            <a:off x="368664" y="312767"/>
            <a:ext cx="559712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76436" y="232644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6142" y="2280240"/>
            <a:ext cx="7550330" cy="152682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示范：</a:t>
            </a:r>
            <a:endParaRPr lang="en-US" altLang="zh-CN" sz="2400" b="1" dirty="0">
              <a:solidFill>
                <a:srgbClr val="0000FF"/>
              </a:solidFill>
              <a:cs typeface="+mn-ea"/>
              <a:sym typeface="+mn-lt"/>
            </a:endParaRPr>
          </a:p>
          <a:p>
            <a:pPr algn="ctr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    怎样才能学好语文？一定要多读课外书。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386" name="TextBox 3"/>
          <p:cNvSpPr txBox="1"/>
          <p:nvPr/>
        </p:nvSpPr>
        <p:spPr>
          <a:xfrm>
            <a:off x="2901123" y="1490355"/>
            <a:ext cx="3064669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solidFill>
                  <a:srgbClr val="FF0000"/>
                </a:solidFill>
                <a:cs typeface="+mn-ea"/>
                <a:sym typeface="+mn-lt"/>
              </a:rPr>
              <a:t>小组设问句</a:t>
            </a:r>
            <a:r>
              <a:rPr lang="en-US" altLang="zh-CN" sz="3300" b="1" dirty="0">
                <a:solidFill>
                  <a:srgbClr val="FF0000"/>
                </a:solidFill>
                <a:cs typeface="+mn-ea"/>
                <a:sym typeface="+mn-lt"/>
              </a:rPr>
              <a:t>PK</a:t>
            </a:r>
            <a:endParaRPr lang="zh-CN" altLang="en-US" sz="27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文本占位符 7"/>
          <p:cNvSpPr txBox="1"/>
          <p:nvPr/>
        </p:nvSpPr>
        <p:spPr>
          <a:xfrm>
            <a:off x="368664" y="312767"/>
            <a:ext cx="2433530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小组</a:t>
            </a:r>
            <a:r>
              <a:rPr lang="en-US" altLang="zh-CN" sz="2700" dirty="0">
                <a:latin typeface="+mn-lt"/>
                <a:ea typeface="+mn-ea"/>
                <a:cs typeface="+mn-ea"/>
                <a:sym typeface="+mn-lt"/>
              </a:rPr>
              <a:t>PK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2"/>
          <p:cNvSpPr txBox="1"/>
          <p:nvPr/>
        </p:nvSpPr>
        <p:spPr>
          <a:xfrm>
            <a:off x="963522" y="2873492"/>
            <a:ext cx="5691188" cy="12234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是燕子，用泥、唾沫和树枝来筑巢。</a:t>
            </a:r>
            <a:endParaRPr lang="zh-CN" altLang="en-US" sz="15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5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____________________________________</a:t>
            </a:r>
            <a:endParaRPr lang="en-US" altLang="zh-CN" sz="15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5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____________________________________</a:t>
            </a:r>
            <a:endParaRPr lang="en-US" altLang="zh-CN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7410" name="TextBox 2"/>
          <p:cNvSpPr txBox="1"/>
          <p:nvPr/>
        </p:nvSpPr>
        <p:spPr>
          <a:xfrm>
            <a:off x="963523" y="1730828"/>
            <a:ext cx="6290072" cy="63979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u="sng" dirty="0">
                <a:solidFill>
                  <a:srgbClr val="0000FF"/>
                </a:solidFill>
                <a:cs typeface="+mn-ea"/>
                <a:sym typeface="+mn-lt"/>
              </a:rPr>
              <a:t>是谁来呼风唤雨呢？当然是人类。</a:t>
            </a:r>
            <a:endParaRPr lang="zh-CN" altLang="en-US" sz="1500" b="1" u="sng" dirty="0">
              <a:solidFill>
                <a:srgbClr val="0000FF"/>
              </a:solidFill>
              <a:cs typeface="+mn-ea"/>
              <a:sym typeface="+mn-lt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u="sng" dirty="0">
                <a:solidFill>
                  <a:srgbClr val="0000FF"/>
                </a:solidFill>
                <a:cs typeface="+mn-ea"/>
                <a:sym typeface="+mn-lt"/>
              </a:rPr>
              <a:t>靠什么呼风唤雨呢？靠的是现代科学技术。</a:t>
            </a:r>
            <a:endParaRPr lang="zh-CN" altLang="en-US" sz="1500" b="1" u="sng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8057" y="3243494"/>
            <a:ext cx="5645944" cy="7617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0000FF"/>
                </a:solidFill>
                <a:cs typeface="+mn-ea"/>
                <a:sym typeface="+mn-lt"/>
              </a:rPr>
              <a:t>是谁来筑巢呢？当然是燕子。用什么筑</a:t>
            </a:r>
            <a:endParaRPr lang="zh-CN" altLang="en-US" sz="1500" b="1" dirty="0">
              <a:solidFill>
                <a:srgbClr val="0000FF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500" b="1" dirty="0">
              <a:solidFill>
                <a:srgbClr val="0000FF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srgbClr val="0000FF"/>
                </a:solidFill>
                <a:cs typeface="+mn-ea"/>
                <a:sym typeface="+mn-lt"/>
              </a:rPr>
              <a:t>巢呢？用的是泥、唾沫和树枝。</a:t>
            </a:r>
            <a:endParaRPr lang="zh-CN" altLang="en-US" sz="15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17413" name="TextBox 2"/>
          <p:cNvSpPr txBox="1"/>
          <p:nvPr/>
        </p:nvSpPr>
        <p:spPr>
          <a:xfrm>
            <a:off x="963523" y="1277772"/>
            <a:ext cx="6290072" cy="3050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例：是人类，靠现代科学技术来呼风唤雨。</a:t>
            </a:r>
            <a:endParaRPr lang="zh-CN" altLang="en-US" sz="1500" b="1" u="sng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4" name="文本占位符 7"/>
          <p:cNvSpPr txBox="1"/>
          <p:nvPr/>
        </p:nvSpPr>
        <p:spPr>
          <a:xfrm>
            <a:off x="368664" y="312767"/>
            <a:ext cx="2433530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小组</a:t>
            </a:r>
            <a:r>
              <a:rPr lang="en-US" altLang="zh-CN" sz="2700" dirty="0">
                <a:latin typeface="+mn-lt"/>
                <a:ea typeface="+mn-ea"/>
                <a:cs typeface="+mn-ea"/>
                <a:sym typeface="+mn-lt"/>
              </a:rPr>
              <a:t>PK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295033" y="2002664"/>
            <a:ext cx="2758646" cy="1839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3"/>
          <p:cNvSpPr/>
          <p:nvPr/>
        </p:nvSpPr>
        <p:spPr>
          <a:xfrm>
            <a:off x="921544" y="1191470"/>
            <a:ext cx="3734991" cy="16850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FF0000"/>
                </a:solidFill>
                <a:cs typeface="+mn-ea"/>
                <a:sym typeface="+mn-lt"/>
              </a:rPr>
              <a:t>赵同学：</a:t>
            </a:r>
            <a:endParaRPr lang="en-US" altLang="zh-CN" dirty="0">
              <a:solidFill>
                <a:srgbClr val="FF0000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阅读的时候我要动脑筋思考，积极提出问题。</a:t>
            </a:r>
            <a:endParaRPr lang="en-US" altLang="zh-CN" dirty="0">
              <a:solidFill>
                <a:srgbClr val="FF0000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FF0000"/>
                </a:solidFill>
                <a:cs typeface="+mn-ea"/>
                <a:sym typeface="+mn-lt"/>
              </a:rPr>
              <a:t>彭同学：</a:t>
            </a:r>
            <a:endParaRPr lang="en-US" altLang="zh-CN" dirty="0">
              <a:solidFill>
                <a:srgbClr val="FF0000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可以试着从不同角度提出问题，让自己的思考更加全面和深入。</a:t>
            </a: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59794" y="1722413"/>
            <a:ext cx="2745572" cy="265732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21544" y="2865411"/>
            <a:ext cx="3402806" cy="16850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FF0000"/>
                </a:solidFill>
                <a:cs typeface="+mn-ea"/>
                <a:sym typeface="+mn-lt"/>
              </a:rPr>
              <a:t>孙同学：  </a:t>
            </a:r>
            <a:endParaRPr lang="en-US" altLang="zh-CN" dirty="0">
              <a:solidFill>
                <a:srgbClr val="FF0000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我要筛选出最值得思考的问题，加深对文章内容的理解。</a:t>
            </a: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srgbClr val="FF0000"/>
                </a:solidFill>
                <a:cs typeface="+mn-ea"/>
                <a:sym typeface="+mn-lt"/>
              </a:rPr>
              <a:t>董同学：</a:t>
            </a:r>
            <a:endParaRPr lang="en-US" altLang="zh-CN" dirty="0">
              <a:solidFill>
                <a:srgbClr val="FF0000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    我们要养成敢于提问、善于提问的习惯。</a:t>
            </a: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1"/>
      <p:bldP spid="7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Box 3"/>
          <p:cNvSpPr txBox="1"/>
          <p:nvPr/>
        </p:nvSpPr>
        <p:spPr>
          <a:xfrm>
            <a:off x="881754" y="1441750"/>
            <a:ext cx="4681538" cy="14344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cs typeface="+mn-ea"/>
                <a:sym typeface="+mn-lt"/>
              </a:rPr>
              <a:t>你能根据以上同学的对话，总结出阅读的好习惯吗？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071688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216445" y="1942263"/>
            <a:ext cx="2045801" cy="270843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Box 3"/>
          <p:cNvSpPr txBox="1"/>
          <p:nvPr/>
        </p:nvSpPr>
        <p:spPr>
          <a:xfrm>
            <a:off x="792842" y="1118957"/>
            <a:ext cx="6308507" cy="303159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ts val="45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边读边思考，提出不懂的问题。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ts val="45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试着从不同角度提出问题，使自己的思考更加全面和深入。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ts val="45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3.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列出问题清单，从中筛选出最值得思考的问题，加深对文章内容的理解。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ts val="45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4.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经常练习，养成敢于提问、善于提问的好习惯。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2071688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阅读好习惯：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62413" y="2300804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4"/>
          <p:cNvSpPr txBox="1"/>
          <p:nvPr/>
        </p:nvSpPr>
        <p:spPr>
          <a:xfrm>
            <a:off x="1065649" y="1816971"/>
            <a:ext cx="4936331" cy="243618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cs typeface="+mn-ea"/>
                <a:sym typeface="+mn-lt"/>
              </a:rPr>
              <a:t>驻扎     蛀虫     拄拐</a:t>
            </a:r>
            <a:endParaRPr lang="en-US" altLang="zh-CN" sz="2700" b="1" dirty="0"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cs typeface="+mn-ea"/>
                <a:sym typeface="+mn-lt"/>
              </a:rPr>
              <a:t>捐款     娟秀     手绢</a:t>
            </a:r>
            <a:endParaRPr lang="en-US" altLang="zh-CN" sz="2700" b="1" dirty="0"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cs typeface="+mn-ea"/>
                <a:sym typeface="+mn-lt"/>
              </a:rPr>
              <a:t>花苞     冰雹     鲍鱼</a:t>
            </a:r>
            <a:endParaRPr lang="zh-CN" altLang="en-US" sz="2700" b="1" dirty="0">
              <a:cs typeface="+mn-ea"/>
              <a:sym typeface="+mn-lt"/>
            </a:endParaRPr>
          </a:p>
        </p:txBody>
      </p:sp>
      <p:sp>
        <p:nvSpPr>
          <p:cNvPr id="8196" name="TextBox 4"/>
          <p:cNvSpPr txBox="1"/>
          <p:nvPr/>
        </p:nvSpPr>
        <p:spPr>
          <a:xfrm>
            <a:off x="814619" y="1190779"/>
            <a:ext cx="5984081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仔细观察这三组词语，你发现了什么？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文本占位符 7"/>
          <p:cNvSpPr txBox="1"/>
          <p:nvPr/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识字加油站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914380" y="1991088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2713" y="1196998"/>
            <a:ext cx="6488906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1.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每组词语中，都有一个读音类似或相同的字。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如第一组中的  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驻  蛀  拄</a:t>
            </a:r>
            <a:endParaRPr lang="en-US" altLang="zh-CN" sz="1800" dirty="0">
              <a:solidFill>
                <a:srgbClr val="0000FF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第二组中的  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捐  娟  绢</a:t>
            </a:r>
            <a:endParaRPr lang="en-US" altLang="zh-CN" sz="1800" dirty="0">
              <a:solidFill>
                <a:srgbClr val="0000FF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第三组中的  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苞  雹  鲍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TextBox 4"/>
          <p:cNvSpPr txBox="1"/>
          <p:nvPr/>
        </p:nvSpPr>
        <p:spPr>
          <a:xfrm>
            <a:off x="802712" y="3739331"/>
            <a:ext cx="7072927" cy="3730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2.</a:t>
            </a:r>
            <a:r>
              <a:rPr lang="zh-CN" altLang="zh-CN" sz="1800" b="1" dirty="0">
                <a:solidFill>
                  <a:prstClr val="black"/>
                </a:solidFill>
                <a:cs typeface="+mn-ea"/>
                <a:sym typeface="+mn-lt"/>
              </a:rPr>
              <a:t>每组词语中读音相似或相同的字都有相同的偏旁——主、肙、包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文本占位符 7"/>
          <p:cNvSpPr txBox="1"/>
          <p:nvPr/>
        </p:nvSpPr>
        <p:spPr>
          <a:xfrm>
            <a:off x="368664" y="3127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结论：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内容占位符 2"/>
          <p:cNvSpPr>
            <a:spLocks noGrp="1"/>
          </p:cNvSpPr>
          <p:nvPr>
            <p:ph type="body" sz="quarter" idx="10"/>
          </p:nvPr>
        </p:nvSpPr>
        <p:spPr>
          <a:xfrm>
            <a:off x="801668" y="1267298"/>
            <a:ext cx="5495894" cy="315960"/>
          </a:xfrm>
          <a:prstGeom prst="rect">
            <a:avLst/>
          </a:prstGeom>
        </p:spPr>
        <p:txBody>
          <a:bodyPr lIns="68580" tIns="34290" rIns="68580" bIns="34290" anchor="t"/>
          <a:lstStyle/>
          <a:p>
            <a:pPr fontAlgn="base">
              <a:lnSpc>
                <a:spcPct val="100000"/>
              </a:lnSpc>
              <a:spcBef>
                <a:spcPct val="0"/>
              </a:spcBef>
            </a:pP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形声字的形旁和声旁结合的方式是多种多样的：</a:t>
            </a:r>
            <a:endParaRPr lang="zh-CN" altLang="en-US" b="1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43" name="内容占位符 2"/>
          <p:cNvSpPr>
            <a:spLocks noGrp="1"/>
          </p:cNvSpPr>
          <p:nvPr/>
        </p:nvSpPr>
        <p:spPr>
          <a:xfrm>
            <a:off x="964406" y="890587"/>
            <a:ext cx="2200275" cy="53816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1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244" name="内容占位符 2"/>
          <p:cNvSpPr>
            <a:spLocks noGrp="1"/>
          </p:cNvSpPr>
          <p:nvPr/>
        </p:nvSpPr>
        <p:spPr>
          <a:xfrm>
            <a:off x="801669" y="1949971"/>
            <a:ext cx="5171429" cy="218532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cs typeface="+mn-ea"/>
                <a:sym typeface="+mn-lt"/>
              </a:rPr>
              <a:t>有的形旁在左，声旁在右；有的形旁在右，声旁在左；有的形旁在上，声旁在下；有的形旁在下，声旁在上；有的形旁在外，声旁在内，或者形旁在内，声旁在外。</a:t>
            </a:r>
            <a:endParaRPr lang="zh-CN" altLang="en-US" sz="1800" dirty="0">
              <a:cs typeface="+mn-ea"/>
              <a:sym typeface="+mn-lt"/>
            </a:endParaRPr>
          </a:p>
        </p:txBody>
      </p:sp>
      <p:sp>
        <p:nvSpPr>
          <p:cNvPr id="4" name="文本占位符 7"/>
          <p:cNvSpPr txBox="1"/>
          <p:nvPr/>
        </p:nvSpPr>
        <p:spPr>
          <a:xfrm>
            <a:off x="368664" y="3127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形声字种类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42081" y="1991088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矩形 3"/>
          <p:cNvSpPr/>
          <p:nvPr/>
        </p:nvSpPr>
        <p:spPr>
          <a:xfrm>
            <a:off x="1508522" y="1551385"/>
            <a:ext cx="4037409" cy="21466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第一组中的  </a:t>
            </a:r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驻  蛀  拄</a:t>
            </a:r>
            <a:endParaRPr lang="en-US" altLang="zh-CN" sz="2700" b="1" dirty="0">
              <a:solidFill>
                <a:srgbClr val="0000FF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en-US" altLang="zh-CN" sz="27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第二组中的  </a:t>
            </a:r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捐  娟  绢</a:t>
            </a:r>
            <a:endParaRPr lang="en-US" altLang="zh-CN" sz="2700" b="1" dirty="0">
              <a:solidFill>
                <a:srgbClr val="0000FF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endParaRPr lang="en-US" altLang="zh-CN" sz="27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第三组中的  </a:t>
            </a:r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苞  雹  鲍</a:t>
            </a:r>
            <a:endParaRPr lang="zh-CN" altLang="en-US" sz="2700" b="1" dirty="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5449492" y="1712119"/>
            <a:ext cx="594122" cy="16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7191" y="1551385"/>
            <a:ext cx="1607344" cy="4845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左形右声</a:t>
            </a:r>
            <a:endParaRPr lang="zh-CN" altLang="en-US" sz="27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5449492" y="3374231"/>
            <a:ext cx="594122" cy="16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右箭头 7"/>
          <p:cNvSpPr/>
          <p:nvPr/>
        </p:nvSpPr>
        <p:spPr>
          <a:xfrm>
            <a:off x="5449492" y="2543175"/>
            <a:ext cx="594122" cy="161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7191" y="2382441"/>
            <a:ext cx="1607344" cy="4845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左形右声</a:t>
            </a:r>
            <a:endParaRPr lang="zh-CN" altLang="en-US" sz="27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7191" y="3213497"/>
            <a:ext cx="1607344" cy="4845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左形右声</a:t>
            </a:r>
            <a:endParaRPr lang="zh-CN" altLang="en-US" sz="27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下箭头 13"/>
          <p:cNvSpPr/>
          <p:nvPr/>
        </p:nvSpPr>
        <p:spPr>
          <a:xfrm>
            <a:off x="3775472" y="3670697"/>
            <a:ext cx="134541" cy="404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下箭头 14"/>
          <p:cNvSpPr/>
          <p:nvPr/>
        </p:nvSpPr>
        <p:spPr>
          <a:xfrm>
            <a:off x="4314826" y="3670697"/>
            <a:ext cx="135731" cy="404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2560" y="4086225"/>
            <a:ext cx="1600200" cy="4845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上形下声</a:t>
            </a:r>
            <a:endParaRPr lang="zh-CN" altLang="en-US" sz="27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276" name="矩形 17"/>
          <p:cNvSpPr/>
          <p:nvPr/>
        </p:nvSpPr>
        <p:spPr>
          <a:xfrm>
            <a:off x="3286707" y="1163241"/>
            <a:ext cx="741229" cy="46935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00" b="1" dirty="0" err="1">
                <a:solidFill>
                  <a:prstClr val="black"/>
                </a:solidFill>
                <a:cs typeface="+mn-ea"/>
                <a:sym typeface="+mn-lt"/>
              </a:rPr>
              <a:t>zhù</a:t>
            </a:r>
            <a:endParaRPr lang="en-US" altLang="zh-CN" sz="26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77" name="矩形 18"/>
          <p:cNvSpPr/>
          <p:nvPr/>
        </p:nvSpPr>
        <p:spPr>
          <a:xfrm>
            <a:off x="3983222" y="1163241"/>
            <a:ext cx="741229" cy="46935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00" b="1" dirty="0" err="1">
                <a:solidFill>
                  <a:prstClr val="black"/>
                </a:solidFill>
                <a:cs typeface="+mn-ea"/>
                <a:sym typeface="+mn-lt"/>
              </a:rPr>
              <a:t>zhù</a:t>
            </a:r>
            <a:endParaRPr lang="en-US" altLang="zh-CN" sz="26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78" name="矩形 19"/>
          <p:cNvSpPr/>
          <p:nvPr/>
        </p:nvSpPr>
        <p:spPr>
          <a:xfrm>
            <a:off x="4665451" y="1163241"/>
            <a:ext cx="741229" cy="46935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00" b="1" dirty="0" err="1">
                <a:solidFill>
                  <a:prstClr val="black"/>
                </a:solidFill>
                <a:cs typeface="+mn-ea"/>
                <a:sym typeface="+mn-lt"/>
              </a:rPr>
              <a:t>zhǔ</a:t>
            </a:r>
            <a:endParaRPr lang="en-US" altLang="zh-CN" sz="26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79" name="矩形 20"/>
          <p:cNvSpPr/>
          <p:nvPr/>
        </p:nvSpPr>
        <p:spPr>
          <a:xfrm>
            <a:off x="3210990" y="1963125"/>
            <a:ext cx="864660" cy="46935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00" b="1" dirty="0" err="1">
                <a:solidFill>
                  <a:prstClr val="black"/>
                </a:solidFill>
                <a:cs typeface="+mn-ea"/>
                <a:sym typeface="+mn-lt"/>
              </a:rPr>
              <a:t>juān</a:t>
            </a:r>
            <a:endParaRPr lang="en-US" altLang="zh-CN" sz="26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80" name="矩形 21"/>
          <p:cNvSpPr/>
          <p:nvPr/>
        </p:nvSpPr>
        <p:spPr>
          <a:xfrm>
            <a:off x="3896790" y="1963125"/>
            <a:ext cx="864660" cy="46935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00" b="1" dirty="0" err="1">
                <a:solidFill>
                  <a:prstClr val="black"/>
                </a:solidFill>
                <a:cs typeface="+mn-ea"/>
                <a:sym typeface="+mn-lt"/>
              </a:rPr>
              <a:t>juān</a:t>
            </a:r>
            <a:endParaRPr lang="en-US" altLang="zh-CN" sz="26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81" name="矩形 22"/>
          <p:cNvSpPr/>
          <p:nvPr/>
        </p:nvSpPr>
        <p:spPr>
          <a:xfrm>
            <a:off x="4605212" y="1963125"/>
            <a:ext cx="864660" cy="46935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00" b="1" dirty="0" err="1">
                <a:solidFill>
                  <a:prstClr val="black"/>
                </a:solidFill>
                <a:cs typeface="+mn-ea"/>
                <a:sym typeface="+mn-lt"/>
              </a:rPr>
              <a:t>juān</a:t>
            </a:r>
            <a:endParaRPr lang="en-US" altLang="zh-CN" sz="26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82" name="矩形 23"/>
          <p:cNvSpPr/>
          <p:nvPr/>
        </p:nvSpPr>
        <p:spPr>
          <a:xfrm>
            <a:off x="3285516" y="2812933"/>
            <a:ext cx="770019" cy="46935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00" b="1" dirty="0" err="1">
                <a:solidFill>
                  <a:prstClr val="black"/>
                </a:solidFill>
                <a:cs typeface="+mn-ea"/>
                <a:sym typeface="+mn-lt"/>
              </a:rPr>
              <a:t>bāo</a:t>
            </a:r>
            <a:endParaRPr lang="en-US" altLang="zh-CN" sz="26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83" name="矩形 24"/>
          <p:cNvSpPr/>
          <p:nvPr/>
        </p:nvSpPr>
        <p:spPr>
          <a:xfrm>
            <a:off x="3978460" y="2812933"/>
            <a:ext cx="770019" cy="46935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00" b="1" dirty="0" err="1">
                <a:solidFill>
                  <a:prstClr val="black"/>
                </a:solidFill>
                <a:cs typeface="+mn-ea"/>
                <a:sym typeface="+mn-lt"/>
              </a:rPr>
              <a:t>báo</a:t>
            </a:r>
            <a:endParaRPr lang="en-US" altLang="zh-CN" sz="2600" b="1" dirty="0" err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284" name="矩形 25"/>
          <p:cNvSpPr/>
          <p:nvPr/>
        </p:nvSpPr>
        <p:spPr>
          <a:xfrm>
            <a:off x="4665451" y="2812933"/>
            <a:ext cx="770019" cy="46935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600" b="1" dirty="0" err="1">
                <a:solidFill>
                  <a:prstClr val="black"/>
                </a:solidFill>
                <a:cs typeface="+mn-ea"/>
                <a:sym typeface="+mn-lt"/>
              </a:rPr>
              <a:t>bào</a:t>
            </a:r>
            <a:endParaRPr lang="en-US" altLang="zh-CN" sz="26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文本占位符 7"/>
          <p:cNvSpPr txBox="1"/>
          <p:nvPr/>
        </p:nvSpPr>
        <p:spPr>
          <a:xfrm>
            <a:off x="368664" y="312767"/>
            <a:ext cx="559712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判断下列几组字是哪种形声字？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3"/>
          <p:cNvSpPr txBox="1"/>
          <p:nvPr/>
        </p:nvSpPr>
        <p:spPr>
          <a:xfrm>
            <a:off x="816154" y="1222167"/>
            <a:ext cx="7062788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读一读，体积会每组句子在表达上的不同。</a:t>
            </a:r>
            <a:endParaRPr lang="en-US" altLang="zh-CN" sz="1500" b="1" i="1" dirty="0">
              <a:solidFill>
                <a:srgbClr val="006600"/>
              </a:solidFill>
              <a:cs typeface="+mn-ea"/>
              <a:sym typeface="+mn-lt"/>
            </a:endParaRPr>
          </a:p>
        </p:txBody>
      </p:sp>
      <p:sp>
        <p:nvSpPr>
          <p:cNvPr id="12290" name="TextBox 2"/>
          <p:cNvSpPr txBox="1"/>
          <p:nvPr/>
        </p:nvSpPr>
        <p:spPr>
          <a:xfrm>
            <a:off x="816155" y="1777564"/>
            <a:ext cx="7060406" cy="109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FF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那时没有电灯，没有电视，没有收音机，也没有汽车。</a:t>
            </a:r>
            <a:endParaRPr lang="zh-CN" altLang="en-US" sz="1800" dirty="0">
              <a:solidFill>
                <a:srgbClr val="0000FF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那时没有电灯、电视、收音机和汽车。           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TextBox 2"/>
          <p:cNvSpPr txBox="1"/>
          <p:nvPr/>
        </p:nvSpPr>
        <p:spPr>
          <a:xfrm>
            <a:off x="816155" y="3171787"/>
            <a:ext cx="7061597" cy="109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0000FF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0000FF"/>
                </a:solidFill>
                <a:cs typeface="+mn-ea"/>
                <a:sym typeface="+mn-lt"/>
              </a:rPr>
              <a:t>那条狗高兴的时候叫，紧张的时候叫，发怒的时候也叫。</a:t>
            </a:r>
            <a:endParaRPr lang="zh-CN" altLang="en-US" sz="1800" dirty="0">
              <a:solidFill>
                <a:srgbClr val="0000FF"/>
              </a:solidFill>
              <a:cs typeface="+mn-ea"/>
              <a:sym typeface="+mn-lt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那条狗高兴、紧张、发怒的时候都叫。           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文本占位符 7"/>
          <p:cNvSpPr txBox="1"/>
          <p:nvPr/>
        </p:nvSpPr>
        <p:spPr>
          <a:xfrm>
            <a:off x="368664" y="312767"/>
            <a:ext cx="559712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76436" y="232644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untypn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1353</Words>
  <Application>WPS 演示</Application>
  <PresentationFormat>全屏显示(16:9)</PresentationFormat>
  <Paragraphs>155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思源黑体 CN Light</vt:lpstr>
      <vt:lpstr>思源黑体 CN Bold</vt:lpstr>
      <vt:lpstr>黑体</vt:lpstr>
      <vt:lpstr>微软雅黑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2</cp:revision>
  <dcterms:created xsi:type="dcterms:W3CDTF">2020-10-20T08:27:00Z</dcterms:created>
  <dcterms:modified xsi:type="dcterms:W3CDTF">2023-10-22T07:56:23Z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153D21C94D6A4CE1AE9128AD79F7F3DF_12</vt:lpwstr>
  </property>
</Properties>
</file>