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256" r:id="rId3"/>
    <p:sldId id="705" r:id="rId5"/>
    <p:sldId id="706" r:id="rId6"/>
    <p:sldId id="707" r:id="rId7"/>
    <p:sldId id="708" r:id="rId8"/>
    <p:sldId id="709" r:id="rId9"/>
    <p:sldId id="710" r:id="rId10"/>
    <p:sldId id="711" r:id="rId11"/>
    <p:sldId id="712" r:id="rId12"/>
    <p:sldId id="713" r:id="rId13"/>
    <p:sldId id="258" r:id="rId14"/>
  </p:sldIdLst>
  <p:sldSz cx="9144000" cy="5143500" type="screen16x9"/>
  <p:notesSz cx="6858000" cy="9144000"/>
  <p:embeddedFontLst>
    <p:embeddedFont>
      <p:font typeface="微软雅黑" panose="020B0503020204020204" charset="-122"/>
      <p:regular r:id="rId18"/>
    </p:embeddedFont>
  </p:embeddedFontLst>
  <p:custDataLst>
    <p:tags r:id="rId19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4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5" autoAdjust="0"/>
    <p:restoredTop sz="94660"/>
  </p:normalViewPr>
  <p:slideViewPr>
    <p:cSldViewPr snapToGrid="0">
      <p:cViewPr varScale="1">
        <p:scale>
          <a:sx n="146" d="100"/>
          <a:sy n="146" d="100"/>
        </p:scale>
        <p:origin x="-624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1.xml"/><Relationship Id="rId18" Type="http://schemas.openxmlformats.org/officeDocument/2006/relationships/font" Target="fonts/font1.fntdata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fld id="{384D4971-EEA0-43C2-9182-D43410F72C2D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思源黑体 CN Bold" panose="020B0800000000000000" pitchFamily="34" charset="-122"/>
        <a:ea typeface="思源黑体 CN Bold" panose="020B0800000000000000" pitchFamily="34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思源黑体 CN Bold" panose="020B0800000000000000" pitchFamily="34" charset="-122"/>
        <a:ea typeface="思源黑体 CN Bold" panose="020B0800000000000000" pitchFamily="34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思源黑体 CN Bold" panose="020B0800000000000000" pitchFamily="34" charset="-122"/>
        <a:ea typeface="思源黑体 CN Bold" panose="020B0800000000000000" pitchFamily="34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思源黑体 CN Bold" panose="020B0800000000000000" pitchFamily="34" charset="-122"/>
        <a:ea typeface="思源黑体 CN Bold" panose="020B0800000000000000" pitchFamily="34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思源黑体 CN Bold" panose="020B0800000000000000" pitchFamily="34" charset="-122"/>
        <a:ea typeface="思源黑体 CN Bold" panose="020B0800000000000000" pitchFamily="34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 flipH="1">
            <a:off x="-1" y="1"/>
            <a:ext cx="3460615" cy="74543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Bold" panose="020B0800000000000000" pitchFamily="34" charset="-122"/>
              <a:sym typeface="+mn-lt"/>
            </a:endParaRPr>
          </a:p>
        </p:txBody>
      </p:sp>
      <p:sp>
        <p:nvSpPr>
          <p:cNvPr id="10" name="矩形 9"/>
          <p:cNvSpPr/>
          <p:nvPr userDrawn="1"/>
        </p:nvSpPr>
        <p:spPr>
          <a:xfrm flipH="1">
            <a:off x="7528891" y="4968402"/>
            <a:ext cx="1615109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Bold" panose="020B0800000000000000" pitchFamily="34" charset="-122"/>
              <a:sym typeface="+mn-lt"/>
            </a:endParaRPr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0" hasCustomPrompt="1"/>
          </p:nvPr>
        </p:nvSpPr>
        <p:spPr>
          <a:xfrm>
            <a:off x="254364" y="198467"/>
            <a:ext cx="2071688" cy="373856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1800">
                <a:solidFill>
                  <a:srgbClr val="2AB48A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pPr lvl="0"/>
            <a:r>
              <a:rPr lang="en-US" altLang="zh-CN" dirty="0"/>
              <a:t>01   </a:t>
            </a:r>
            <a:r>
              <a:rPr lang="zh-CN" altLang="en-US" dirty="0"/>
              <a:t>输入标题</a:t>
            </a:r>
            <a:endParaRPr lang="zh-CN" altLang="en-US" dirty="0"/>
          </a:p>
        </p:txBody>
      </p:sp>
      <p:sp>
        <p:nvSpPr>
          <p:cNvPr id="13" name="矩形: 圆角 12"/>
          <p:cNvSpPr/>
          <p:nvPr userDrawn="1"/>
        </p:nvSpPr>
        <p:spPr>
          <a:xfrm>
            <a:off x="485775" y="952500"/>
            <a:ext cx="8172450" cy="3705225"/>
          </a:xfrm>
          <a:prstGeom prst="roundRect">
            <a:avLst>
              <a:gd name="adj" fmla="val 6851"/>
            </a:avLst>
          </a:prstGeom>
          <a:noFill/>
          <a:ln>
            <a:solidFill>
              <a:srgbClr val="2AB4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slow">
    <p:fade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0" y="1537133"/>
            <a:ext cx="9144000" cy="2069235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 flipV="1">
            <a:off x="451196" y="1218391"/>
            <a:ext cx="4976320" cy="2757791"/>
          </a:xfrm>
          <a:custGeom>
            <a:avLst/>
            <a:gdLst>
              <a:gd name="connsiteX0" fmla="*/ 128585 w 6635093"/>
              <a:gd name="connsiteY0" fmla="*/ 5026479 h 5026479"/>
              <a:gd name="connsiteX1" fmla="*/ 0 w 6635093"/>
              <a:gd name="connsiteY1" fmla="*/ 5026479 h 5026479"/>
              <a:gd name="connsiteX2" fmla="*/ 0 w 6635093"/>
              <a:gd name="connsiteY2" fmla="*/ 0 h 5026479"/>
              <a:gd name="connsiteX3" fmla="*/ 128585 w 6635093"/>
              <a:gd name="connsiteY3" fmla="*/ 0 h 5026479"/>
              <a:gd name="connsiteX4" fmla="*/ 128585 w 6635093"/>
              <a:gd name="connsiteY4" fmla="*/ 4891494 h 5026479"/>
              <a:gd name="connsiteX5" fmla="*/ 6506501 w 6635093"/>
              <a:gd name="connsiteY5" fmla="*/ 4891494 h 5026479"/>
              <a:gd name="connsiteX6" fmla="*/ 6506501 w 6635093"/>
              <a:gd name="connsiteY6" fmla="*/ 4527223 h 5026479"/>
              <a:gd name="connsiteX7" fmla="*/ 6635089 w 6635093"/>
              <a:gd name="connsiteY7" fmla="*/ 4527223 h 5026479"/>
              <a:gd name="connsiteX8" fmla="*/ 6635089 w 6635093"/>
              <a:gd name="connsiteY8" fmla="*/ 4891494 h 5026479"/>
              <a:gd name="connsiteX9" fmla="*/ 6635093 w 6635093"/>
              <a:gd name="connsiteY9" fmla="*/ 4891494 h 5026479"/>
              <a:gd name="connsiteX10" fmla="*/ 6635093 w 6635093"/>
              <a:gd name="connsiteY10" fmla="*/ 5026477 h 5026479"/>
              <a:gd name="connsiteX11" fmla="*/ 128585 w 6635093"/>
              <a:gd name="connsiteY11" fmla="*/ 5026477 h 5026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35093" h="5026479">
                <a:moveTo>
                  <a:pt x="128585" y="5026479"/>
                </a:moveTo>
                <a:lnTo>
                  <a:pt x="0" y="5026479"/>
                </a:lnTo>
                <a:lnTo>
                  <a:pt x="0" y="0"/>
                </a:lnTo>
                <a:lnTo>
                  <a:pt x="128585" y="0"/>
                </a:lnTo>
                <a:lnTo>
                  <a:pt x="128585" y="4891494"/>
                </a:lnTo>
                <a:lnTo>
                  <a:pt x="6506501" y="4891494"/>
                </a:lnTo>
                <a:lnTo>
                  <a:pt x="6506501" y="4527223"/>
                </a:lnTo>
                <a:lnTo>
                  <a:pt x="6635089" y="4527223"/>
                </a:lnTo>
                <a:lnTo>
                  <a:pt x="6635089" y="4891494"/>
                </a:lnTo>
                <a:lnTo>
                  <a:pt x="6635093" y="4891494"/>
                </a:lnTo>
                <a:lnTo>
                  <a:pt x="6635093" y="5026477"/>
                </a:lnTo>
                <a:lnTo>
                  <a:pt x="128585" y="50264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3" name="任意多边形: 形状 12"/>
          <p:cNvSpPr/>
          <p:nvPr/>
        </p:nvSpPr>
        <p:spPr>
          <a:xfrm rot="5400000" flipH="1">
            <a:off x="5244205" y="476510"/>
            <a:ext cx="2653810" cy="4243388"/>
          </a:xfrm>
          <a:custGeom>
            <a:avLst/>
            <a:gdLst>
              <a:gd name="connsiteX0" fmla="*/ 4244211 w 4244211"/>
              <a:gd name="connsiteY0" fmla="*/ 1 h 5657851"/>
              <a:gd name="connsiteX1" fmla="*/ 4244211 w 4244211"/>
              <a:gd name="connsiteY1" fmla="*/ 128587 h 5657851"/>
              <a:gd name="connsiteX2" fmla="*/ 126206 w 4244211"/>
              <a:gd name="connsiteY2" fmla="*/ 128587 h 5657851"/>
              <a:gd name="connsiteX3" fmla="*/ 126206 w 4244211"/>
              <a:gd name="connsiteY3" fmla="*/ 5657851 h 5657851"/>
              <a:gd name="connsiteX4" fmla="*/ 0 w 4244211"/>
              <a:gd name="connsiteY4" fmla="*/ 5657851 h 5657851"/>
              <a:gd name="connsiteX5" fmla="*/ 0 w 4244211"/>
              <a:gd name="connsiteY5" fmla="*/ 0 h 5657851"/>
              <a:gd name="connsiteX6" fmla="*/ 126206 w 4244211"/>
              <a:gd name="connsiteY6" fmla="*/ 0 h 5657851"/>
              <a:gd name="connsiteX7" fmla="*/ 126206 w 4244211"/>
              <a:gd name="connsiteY7" fmla="*/ 1 h 5657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44211" h="5657851">
                <a:moveTo>
                  <a:pt x="4244211" y="1"/>
                </a:moveTo>
                <a:lnTo>
                  <a:pt x="4244211" y="128587"/>
                </a:lnTo>
                <a:lnTo>
                  <a:pt x="126206" y="128587"/>
                </a:lnTo>
                <a:lnTo>
                  <a:pt x="126206" y="5657851"/>
                </a:lnTo>
                <a:lnTo>
                  <a:pt x="0" y="5657851"/>
                </a:lnTo>
                <a:lnTo>
                  <a:pt x="0" y="0"/>
                </a:lnTo>
                <a:lnTo>
                  <a:pt x="126206" y="0"/>
                </a:lnTo>
                <a:lnTo>
                  <a:pt x="126206" y="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 flipH="1">
            <a:off x="8503526" y="986291"/>
            <a:ext cx="292605" cy="362054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 flipH="1">
            <a:off x="0" y="0"/>
            <a:ext cx="346061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 flipH="1">
            <a:off x="-1" y="228600"/>
            <a:ext cx="2631332" cy="17509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 flipH="1">
            <a:off x="5427516" y="4968402"/>
            <a:ext cx="371648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71222" y="1713522"/>
            <a:ext cx="4752665" cy="1348124"/>
            <a:chOff x="894963" y="2284695"/>
            <a:chExt cx="6336886" cy="1797497"/>
          </a:xfrm>
        </p:grpSpPr>
        <p:sp>
          <p:nvSpPr>
            <p:cNvPr id="22" name="文本框 21"/>
            <p:cNvSpPr txBox="1"/>
            <p:nvPr/>
          </p:nvSpPr>
          <p:spPr>
            <a:xfrm>
              <a:off x="894963" y="2284695"/>
              <a:ext cx="6063194" cy="11490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5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语文园地（四）</a:t>
              </a:r>
              <a:endParaRPr lang="zh-CN" altLang="en-US" sz="5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946398" y="3470315"/>
              <a:ext cx="5808814" cy="6118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>
                <a:lnSpc>
                  <a:spcPct val="150000"/>
                </a:lnSpc>
              </a:pP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部编版语文课</a:t>
              </a: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件 四年级上册</a:t>
              </a:r>
              <a:endParaRPr lang="en-US" altLang="zh-CN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1033541" y="3460789"/>
              <a:ext cx="619830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432819" y="626993"/>
            <a:ext cx="2917136" cy="3992502"/>
          </a:xfrm>
          <a:prstGeom prst="rect">
            <a:avLst/>
          </a:prstGeom>
          <a:ln w="22225">
            <a:solidFill>
              <a:schemeClr val="bg1"/>
            </a:solidFill>
          </a:ln>
          <a:effectLst>
            <a:outerShdw blurRad="114300" sx="101000" sy="101000" algn="ctr" rotWithShape="0">
              <a:prstClr val="black">
                <a:alpha val="10000"/>
              </a:prst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分享会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942975" y="2876908"/>
            <a:ext cx="7258050" cy="561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和同学交流你读到过的神奇的情节</a:t>
            </a:r>
            <a:endParaRPr lang="zh-CN" altLang="en-US" sz="3200" b="1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矩形 1"/>
          <p:cNvSpPr>
            <a:spLocks noChangeArrowheads="1"/>
          </p:cNvSpPr>
          <p:nvPr/>
        </p:nvSpPr>
        <p:spPr bwMode="auto">
          <a:xfrm>
            <a:off x="3417094" y="1653421"/>
            <a:ext cx="2308622" cy="898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5400" b="1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分享会</a:t>
            </a:r>
            <a:endParaRPr lang="zh-CN" altLang="en-US" sz="5400" b="1" dirty="0">
              <a:solidFill>
                <a:srgbClr val="0000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0" y="1537133"/>
            <a:ext cx="9144000" cy="2069235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 flipV="1">
            <a:off x="451196" y="1218391"/>
            <a:ext cx="4976320" cy="2757791"/>
          </a:xfrm>
          <a:custGeom>
            <a:avLst/>
            <a:gdLst>
              <a:gd name="connsiteX0" fmla="*/ 128585 w 6635093"/>
              <a:gd name="connsiteY0" fmla="*/ 5026479 h 5026479"/>
              <a:gd name="connsiteX1" fmla="*/ 0 w 6635093"/>
              <a:gd name="connsiteY1" fmla="*/ 5026479 h 5026479"/>
              <a:gd name="connsiteX2" fmla="*/ 0 w 6635093"/>
              <a:gd name="connsiteY2" fmla="*/ 0 h 5026479"/>
              <a:gd name="connsiteX3" fmla="*/ 128585 w 6635093"/>
              <a:gd name="connsiteY3" fmla="*/ 0 h 5026479"/>
              <a:gd name="connsiteX4" fmla="*/ 128585 w 6635093"/>
              <a:gd name="connsiteY4" fmla="*/ 4891494 h 5026479"/>
              <a:gd name="connsiteX5" fmla="*/ 6506501 w 6635093"/>
              <a:gd name="connsiteY5" fmla="*/ 4891494 h 5026479"/>
              <a:gd name="connsiteX6" fmla="*/ 6506501 w 6635093"/>
              <a:gd name="connsiteY6" fmla="*/ 4527223 h 5026479"/>
              <a:gd name="connsiteX7" fmla="*/ 6635089 w 6635093"/>
              <a:gd name="connsiteY7" fmla="*/ 4527223 h 5026479"/>
              <a:gd name="connsiteX8" fmla="*/ 6635089 w 6635093"/>
              <a:gd name="connsiteY8" fmla="*/ 4891494 h 5026479"/>
              <a:gd name="connsiteX9" fmla="*/ 6635093 w 6635093"/>
              <a:gd name="connsiteY9" fmla="*/ 4891494 h 5026479"/>
              <a:gd name="connsiteX10" fmla="*/ 6635093 w 6635093"/>
              <a:gd name="connsiteY10" fmla="*/ 5026477 h 5026479"/>
              <a:gd name="connsiteX11" fmla="*/ 128585 w 6635093"/>
              <a:gd name="connsiteY11" fmla="*/ 5026477 h 5026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35093" h="5026479">
                <a:moveTo>
                  <a:pt x="128585" y="5026479"/>
                </a:moveTo>
                <a:lnTo>
                  <a:pt x="0" y="5026479"/>
                </a:lnTo>
                <a:lnTo>
                  <a:pt x="0" y="0"/>
                </a:lnTo>
                <a:lnTo>
                  <a:pt x="128585" y="0"/>
                </a:lnTo>
                <a:lnTo>
                  <a:pt x="128585" y="4891494"/>
                </a:lnTo>
                <a:lnTo>
                  <a:pt x="6506501" y="4891494"/>
                </a:lnTo>
                <a:lnTo>
                  <a:pt x="6506501" y="4527223"/>
                </a:lnTo>
                <a:lnTo>
                  <a:pt x="6635089" y="4527223"/>
                </a:lnTo>
                <a:lnTo>
                  <a:pt x="6635089" y="4891494"/>
                </a:lnTo>
                <a:lnTo>
                  <a:pt x="6635093" y="4891494"/>
                </a:lnTo>
                <a:lnTo>
                  <a:pt x="6635093" y="5026477"/>
                </a:lnTo>
                <a:lnTo>
                  <a:pt x="128585" y="50264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3" name="任意多边形: 形状 12"/>
          <p:cNvSpPr/>
          <p:nvPr/>
        </p:nvSpPr>
        <p:spPr>
          <a:xfrm rot="5400000" flipH="1">
            <a:off x="5244205" y="476510"/>
            <a:ext cx="2653810" cy="4243388"/>
          </a:xfrm>
          <a:custGeom>
            <a:avLst/>
            <a:gdLst>
              <a:gd name="connsiteX0" fmla="*/ 4244211 w 4244211"/>
              <a:gd name="connsiteY0" fmla="*/ 1 h 5657851"/>
              <a:gd name="connsiteX1" fmla="*/ 4244211 w 4244211"/>
              <a:gd name="connsiteY1" fmla="*/ 128587 h 5657851"/>
              <a:gd name="connsiteX2" fmla="*/ 126206 w 4244211"/>
              <a:gd name="connsiteY2" fmla="*/ 128587 h 5657851"/>
              <a:gd name="connsiteX3" fmla="*/ 126206 w 4244211"/>
              <a:gd name="connsiteY3" fmla="*/ 5657851 h 5657851"/>
              <a:gd name="connsiteX4" fmla="*/ 0 w 4244211"/>
              <a:gd name="connsiteY4" fmla="*/ 5657851 h 5657851"/>
              <a:gd name="connsiteX5" fmla="*/ 0 w 4244211"/>
              <a:gd name="connsiteY5" fmla="*/ 0 h 5657851"/>
              <a:gd name="connsiteX6" fmla="*/ 126206 w 4244211"/>
              <a:gd name="connsiteY6" fmla="*/ 0 h 5657851"/>
              <a:gd name="connsiteX7" fmla="*/ 126206 w 4244211"/>
              <a:gd name="connsiteY7" fmla="*/ 1 h 5657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44211" h="5657851">
                <a:moveTo>
                  <a:pt x="4244211" y="1"/>
                </a:moveTo>
                <a:lnTo>
                  <a:pt x="4244211" y="128587"/>
                </a:lnTo>
                <a:lnTo>
                  <a:pt x="126206" y="128587"/>
                </a:lnTo>
                <a:lnTo>
                  <a:pt x="126206" y="5657851"/>
                </a:lnTo>
                <a:lnTo>
                  <a:pt x="0" y="5657851"/>
                </a:lnTo>
                <a:lnTo>
                  <a:pt x="0" y="0"/>
                </a:lnTo>
                <a:lnTo>
                  <a:pt x="126206" y="0"/>
                </a:lnTo>
                <a:lnTo>
                  <a:pt x="126206" y="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 flipH="1">
            <a:off x="8503526" y="986291"/>
            <a:ext cx="292605" cy="362054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 flipH="1">
            <a:off x="0" y="0"/>
            <a:ext cx="346061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 flipH="1">
            <a:off x="-1" y="228600"/>
            <a:ext cx="2631332" cy="17509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 flipH="1">
            <a:off x="5427516" y="4968402"/>
            <a:ext cx="371648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71222" y="1713522"/>
            <a:ext cx="4752665" cy="882071"/>
            <a:chOff x="894963" y="2284695"/>
            <a:chExt cx="6336886" cy="1176094"/>
          </a:xfrm>
        </p:grpSpPr>
        <p:sp>
          <p:nvSpPr>
            <p:cNvPr id="22" name="文本框 21"/>
            <p:cNvSpPr txBox="1"/>
            <p:nvPr/>
          </p:nvSpPr>
          <p:spPr>
            <a:xfrm>
              <a:off x="894963" y="2284695"/>
              <a:ext cx="6063194" cy="11490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5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谢谢各位倾听！</a:t>
              </a:r>
              <a:endParaRPr lang="zh-CN" altLang="en-US" sz="5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1033541" y="3460789"/>
              <a:ext cx="619830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432819" y="626992"/>
            <a:ext cx="2917136" cy="3945007"/>
          </a:xfrm>
          <a:prstGeom prst="rect">
            <a:avLst/>
          </a:prstGeom>
          <a:ln w="22225">
            <a:solidFill>
              <a:schemeClr val="bg1"/>
            </a:solidFill>
          </a:ln>
          <a:effectLst>
            <a:outerShdw blurRad="114300" sx="101000" sy="101000" algn="ctr" rotWithShape="0">
              <a:prstClr val="black">
                <a:alpha val="10000"/>
              </a:prst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交流平台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TextBox 4"/>
          <p:cNvSpPr txBox="1">
            <a:spLocks noChangeArrowheads="1"/>
          </p:cNvSpPr>
          <p:nvPr/>
        </p:nvSpPr>
        <p:spPr bwMode="auto">
          <a:xfrm>
            <a:off x="869426" y="1780600"/>
            <a:ext cx="5917599" cy="131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    同学们，最近我们在课内外阅读了一些神话故事，学习神话的兴趣越来越浓了。那你们在读神话故事时，知道了哪些关于神话故事的特点呢？  </a:t>
            </a:r>
            <a:endParaRPr lang="zh-CN" altLang="en-US" sz="180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869425" y="1212671"/>
            <a:ext cx="2518172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一、激趣导入</a:t>
            </a:r>
            <a:endParaRPr lang="zh-CN" altLang="en-US" sz="2100" b="1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691160" y="2002651"/>
            <a:ext cx="2000250" cy="268605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交流平台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标题 1"/>
          <p:cNvSpPr txBox="1">
            <a:spLocks noChangeArrowheads="1"/>
          </p:cNvSpPr>
          <p:nvPr/>
        </p:nvSpPr>
        <p:spPr>
          <a:xfrm>
            <a:off x="781664" y="1194926"/>
            <a:ext cx="7450586" cy="1453754"/>
          </a:xfrm>
          <a:prstGeom prst="rect">
            <a:avLst/>
          </a:prstGeom>
        </p:spPr>
        <p:txBody>
          <a:bodyPr lIns="68580" tIns="34290" rIns="68580" bIns="3429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10000"/>
              </a:lnSpc>
              <a:defRPr/>
            </a:pPr>
            <a:r>
              <a:rPr lang="zh-CN" altLang="en-US" sz="1800" b="1" dirty="0">
                <a:latin typeface="+mn-lt"/>
                <a:ea typeface="+mn-ea"/>
                <a:cs typeface="+mn-ea"/>
                <a:sym typeface="+mn-lt"/>
              </a:rPr>
              <a:t>二、自由读“交流平台”中的内容，思考：这三句话主要围绕什么方面来说的？他们有哪些发现？</a:t>
            </a:r>
            <a:endParaRPr lang="zh-CN" altLang="en-US" sz="1800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852757" y="2162329"/>
            <a:ext cx="7450586" cy="2285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fontAlgn="base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18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神话故事是民间文学的一种。远古时代人民的集体口头创作。</a:t>
            </a:r>
            <a:r>
              <a:rPr lang="zh-CN" altLang="en-US" sz="18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包括神鬼的故事和神（鬼）化的英雄传说，因此神话</a:t>
            </a:r>
            <a:r>
              <a:rPr lang="zh-CN" altLang="en-US" sz="18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充满神奇的想象</a:t>
            </a:r>
            <a:r>
              <a:rPr lang="zh-CN" altLang="en-US" sz="18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，神话中的</a:t>
            </a:r>
            <a:r>
              <a:rPr lang="zh-CN" altLang="en-US" sz="18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人物大多个性鲜明</a:t>
            </a:r>
            <a:r>
              <a:rPr lang="zh-CN" altLang="en-US" sz="18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，古人创造了许多神的故事，来</a:t>
            </a:r>
            <a:r>
              <a:rPr lang="zh-CN" altLang="en-US" sz="18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表达他们对世界的认识</a:t>
            </a:r>
            <a:r>
              <a:rPr lang="zh-CN" altLang="en-US" sz="18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  <a:endParaRPr lang="zh-CN" altLang="en-US" sz="180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识字加油站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矩形 4"/>
          <p:cNvSpPr>
            <a:spLocks noChangeArrowheads="1"/>
          </p:cNvSpPr>
          <p:nvPr/>
        </p:nvSpPr>
        <p:spPr bwMode="auto">
          <a:xfrm>
            <a:off x="846112" y="1709968"/>
            <a:ext cx="4833938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300" b="1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花圃   花卉</a:t>
            </a:r>
            <a:r>
              <a:rPr lang="en-US" altLang="zh-CN" sz="3300" b="1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zh-CN" altLang="en-US" sz="3300" b="1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花蕊    </a:t>
            </a:r>
            <a:endParaRPr lang="en-US" altLang="zh-CN" sz="3300" b="1">
              <a:solidFill>
                <a:srgbClr val="0000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3099235" y="2654134"/>
            <a:ext cx="1366838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700" b="1" dirty="0" err="1">
                <a:solidFill>
                  <a:srgbClr val="FFC000"/>
                </a:solidFill>
                <a:latin typeface="+mn-lt"/>
                <a:ea typeface="+mn-ea"/>
                <a:cs typeface="+mn-ea"/>
                <a:sym typeface="+mn-lt"/>
              </a:rPr>
              <a:t>mò</a:t>
            </a:r>
            <a:r>
              <a:rPr lang="en-US" altLang="zh-CN" sz="2100" b="1" dirty="0">
                <a:solidFill>
                  <a:srgbClr val="FFC000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en-US" altLang="zh-CN" sz="2700" b="1" dirty="0" err="1">
                <a:solidFill>
                  <a:srgbClr val="FFC000"/>
                </a:solidFill>
                <a:latin typeface="+mn-lt"/>
                <a:ea typeface="+mn-ea"/>
                <a:cs typeface="+mn-ea"/>
                <a:sym typeface="+mn-lt"/>
              </a:rPr>
              <a:t>lì</a:t>
            </a:r>
            <a:r>
              <a:rPr lang="zh-CN" altLang="en-US" sz="27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endParaRPr lang="zh-CN" altLang="en-US" sz="2700" b="1" dirty="0">
              <a:solidFill>
                <a:srgbClr val="0000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4474676" y="2654134"/>
            <a:ext cx="1616869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700" b="1" dirty="0" err="1">
                <a:solidFill>
                  <a:srgbClr val="FFC000"/>
                </a:solidFill>
                <a:latin typeface="+mn-lt"/>
                <a:ea typeface="+mn-ea"/>
                <a:cs typeface="+mn-ea"/>
                <a:sym typeface="+mn-lt"/>
              </a:rPr>
              <a:t>mǔ</a:t>
            </a:r>
            <a:r>
              <a:rPr lang="en-US" altLang="zh-CN" sz="2700" b="1" dirty="0">
                <a:solidFill>
                  <a:srgbClr val="FFC000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altLang="zh-CN" sz="2700" b="1" dirty="0" err="1">
                <a:solidFill>
                  <a:srgbClr val="FFC000"/>
                </a:solidFill>
                <a:latin typeface="+mn-lt"/>
                <a:ea typeface="+mn-ea"/>
                <a:cs typeface="+mn-ea"/>
                <a:sym typeface="+mn-lt"/>
              </a:rPr>
              <a:t>dān</a:t>
            </a:r>
            <a:r>
              <a:rPr lang="zh-CN" altLang="en-US" sz="27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endParaRPr lang="zh-CN" altLang="en-US" sz="2700" b="1" dirty="0">
              <a:solidFill>
                <a:srgbClr val="0000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412975" y="2654134"/>
            <a:ext cx="912019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700" b="1">
                <a:solidFill>
                  <a:srgbClr val="FFC000"/>
                </a:solidFill>
                <a:latin typeface="+mn-lt"/>
                <a:ea typeface="+mn-ea"/>
                <a:cs typeface="+mn-ea"/>
                <a:sym typeface="+mn-lt"/>
              </a:rPr>
              <a:t>méi</a:t>
            </a:r>
            <a:r>
              <a:rPr lang="zh-CN" altLang="en-US" sz="2700" b="1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  </a:t>
            </a:r>
            <a:endParaRPr lang="zh-CN" altLang="en-US" sz="2700" b="1">
              <a:solidFill>
                <a:srgbClr val="0000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矩形 4"/>
          <p:cNvSpPr>
            <a:spLocks noChangeArrowheads="1"/>
          </p:cNvSpPr>
          <p:nvPr/>
        </p:nvSpPr>
        <p:spPr bwMode="auto">
          <a:xfrm>
            <a:off x="1322362" y="1292059"/>
            <a:ext cx="575072" cy="90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700" b="1">
                <a:solidFill>
                  <a:srgbClr val="FFC000"/>
                </a:solidFill>
                <a:latin typeface="+mn-lt"/>
                <a:ea typeface="+mn-ea"/>
                <a:cs typeface="+mn-ea"/>
                <a:sym typeface="+mn-lt"/>
              </a:rPr>
              <a:t>pǔ</a:t>
            </a:r>
            <a:r>
              <a:rPr lang="zh-CN" altLang="en-US" sz="2700" b="1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endParaRPr lang="en-US" altLang="zh-CN" sz="2700" b="1">
              <a:solidFill>
                <a:srgbClr val="0000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矩形 4"/>
          <p:cNvSpPr>
            <a:spLocks noChangeArrowheads="1"/>
          </p:cNvSpPr>
          <p:nvPr/>
        </p:nvSpPr>
        <p:spPr bwMode="auto">
          <a:xfrm>
            <a:off x="2452266" y="1298012"/>
            <a:ext cx="872728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700" b="1" dirty="0" err="1">
                <a:solidFill>
                  <a:srgbClr val="FFC000"/>
                </a:solidFill>
                <a:latin typeface="+mn-lt"/>
                <a:ea typeface="+mn-ea"/>
                <a:cs typeface="+mn-ea"/>
                <a:sym typeface="+mn-lt"/>
              </a:rPr>
              <a:t>huì</a:t>
            </a:r>
            <a:endParaRPr lang="en-US" altLang="zh-CN" sz="2700" b="1" dirty="0">
              <a:solidFill>
                <a:srgbClr val="FFC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3650034" y="1292059"/>
            <a:ext cx="764381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700" b="1" dirty="0" err="1">
                <a:solidFill>
                  <a:srgbClr val="FFC000"/>
                </a:solidFill>
                <a:latin typeface="+mn-lt"/>
                <a:ea typeface="+mn-ea"/>
                <a:cs typeface="+mn-ea"/>
                <a:sym typeface="+mn-lt"/>
              </a:rPr>
              <a:t>ruǐ</a:t>
            </a:r>
            <a:r>
              <a:rPr lang="en-US" altLang="zh-CN" sz="2700" b="1" dirty="0">
                <a:solidFill>
                  <a:srgbClr val="FFC000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sz="27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endParaRPr lang="zh-CN" altLang="en-US" sz="2700" b="1" dirty="0">
              <a:solidFill>
                <a:srgbClr val="0000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158055" y="2654134"/>
            <a:ext cx="948929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700" b="1">
                <a:solidFill>
                  <a:srgbClr val="FFC000"/>
                </a:solidFill>
                <a:latin typeface="+mn-lt"/>
                <a:ea typeface="+mn-ea"/>
                <a:cs typeface="+mn-ea"/>
                <a:sym typeface="+mn-lt"/>
              </a:rPr>
              <a:t>táng</a:t>
            </a:r>
            <a:r>
              <a:rPr lang="zh-CN" altLang="en-US" sz="2700" b="1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endParaRPr lang="zh-CN" altLang="en-US" sz="2700" b="1">
              <a:solidFill>
                <a:srgbClr val="0000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矩形 4"/>
          <p:cNvSpPr>
            <a:spLocks noChangeArrowheads="1"/>
          </p:cNvSpPr>
          <p:nvPr/>
        </p:nvSpPr>
        <p:spPr bwMode="auto">
          <a:xfrm>
            <a:off x="846112" y="3037515"/>
            <a:ext cx="6372225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300" b="1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海棠   玫瑰   茉 莉   牡 丹</a:t>
            </a:r>
            <a:endParaRPr lang="zh-CN" altLang="en-US" sz="3300" b="1">
              <a:solidFill>
                <a:srgbClr val="0000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363621" y="1855532"/>
            <a:ext cx="2000250" cy="268605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9" grpId="0"/>
      <p:bldP spid="9" grpId="1"/>
      <p:bldP spid="10" grpId="0"/>
      <p:bldP spid="10" grpId="1"/>
      <p:bldP spid="11" grpId="0"/>
      <p:bldP spid="11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词句段运用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TextBox 3"/>
          <p:cNvSpPr txBox="1">
            <a:spLocks noChangeArrowheads="1"/>
          </p:cNvSpPr>
          <p:nvPr/>
        </p:nvSpPr>
        <p:spPr bwMode="auto">
          <a:xfrm>
            <a:off x="894813" y="1359771"/>
            <a:ext cx="685800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说说下面的词语让你想到了哪些人物或故事。</a:t>
            </a:r>
            <a:endParaRPr lang="zh-CN" altLang="en-US" sz="1800">
              <a:solidFill>
                <a:srgbClr val="0000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894814" y="2076527"/>
            <a:ext cx="7127081" cy="1038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腾云驾雾  上天入地  神机妙算  各显神通</a:t>
            </a:r>
            <a:br>
              <a:rPr lang="zh-CN" altLang="en-US" sz="21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</a:br>
            <a:br>
              <a:rPr lang="zh-CN" altLang="en-US" sz="21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sz="21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三头六臂  眼观六路  耳听八方  刀枪不入</a:t>
            </a:r>
            <a:endParaRPr lang="zh-CN" altLang="en-US" sz="210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363621" y="1855532"/>
            <a:ext cx="2000250" cy="268605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词句段运用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矩形 3"/>
          <p:cNvSpPr>
            <a:spLocks noChangeArrowheads="1"/>
          </p:cNvSpPr>
          <p:nvPr/>
        </p:nvSpPr>
        <p:spPr bwMode="auto">
          <a:xfrm>
            <a:off x="1244204" y="3876675"/>
            <a:ext cx="303847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腾云驾雾、上天入地</a:t>
            </a:r>
            <a:endParaRPr lang="zh-CN" altLang="en-US" sz="2400" b="1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矩形 10"/>
          <p:cNvSpPr>
            <a:spLocks noChangeArrowheads="1"/>
          </p:cNvSpPr>
          <p:nvPr/>
        </p:nvSpPr>
        <p:spPr bwMode="auto">
          <a:xfrm>
            <a:off x="5730478" y="3876675"/>
            <a:ext cx="1460897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神机妙算</a:t>
            </a:r>
            <a:endParaRPr lang="zh-CN" altLang="en-US" sz="2400" b="1">
              <a:solidFill>
                <a:srgbClr val="0066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0" name="Picture 2" descr="D:\四语上课件 陈晓梦 6.6\语文园地四\图片\MwwiHJpW7ujpTS9KKCdEEbqdmKAyamT4NwKHaQ0aW=HSu1496909422451.jpgMwwiHJpW7ujpTS9KKCdEEbqdmKAyamT4NwKHaQ0aW=HSu149690942245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540670" y="1508045"/>
            <a:ext cx="2445543" cy="2127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 descr="D:\四语上课件 陈晓梦 6.6\语文园地四\图片\seiakrN==FDlyVjnA=pYbW=taYdHvJfr6tXq8Sn=4CyUJ1538706028158compressflag.jpegseiakrN==FDlyVjnA=pYbW=taYdHvJfr6tXq8Sn=4CyUJ1538706028158compressflag"/>
          <p:cNvPicPr>
            <a:picLocks noChangeAspect="1" noChangeArrowheads="1"/>
          </p:cNvPicPr>
          <p:nvPr/>
        </p:nvPicPr>
        <p:blipFill>
          <a:blip r:embed="rId2" cstate="email">
            <a:lum bright="30000" contrast="-6000"/>
          </a:blip>
          <a:srcRect/>
          <a:stretch>
            <a:fillRect/>
          </a:stretch>
        </p:blipFill>
        <p:spPr bwMode="auto">
          <a:xfrm>
            <a:off x="5318523" y="1686230"/>
            <a:ext cx="2284808" cy="19492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词句段运用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TextBox 3"/>
          <p:cNvSpPr txBox="1">
            <a:spLocks noChangeArrowheads="1"/>
          </p:cNvSpPr>
          <p:nvPr/>
        </p:nvSpPr>
        <p:spPr bwMode="auto">
          <a:xfrm>
            <a:off x="735806" y="1256513"/>
            <a:ext cx="7415213" cy="981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读下面的句子，感受想象的神奇。你在其他神话故事中，也读到过让你感到神奇的情节吗</a:t>
            </a:r>
            <a:r>
              <a:rPr lang="en-US" altLang="zh-CN" sz="2100" b="1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? </a:t>
            </a:r>
            <a:r>
              <a:rPr lang="zh-CN" altLang="en-US" sz="2100" b="1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和同学交流。</a:t>
            </a:r>
            <a:endParaRPr lang="en-US" altLang="zh-CN" sz="2100" b="1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735806" y="2470548"/>
            <a:ext cx="7858125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fontAlgn="base" hangingPunct="1">
              <a:lnSpc>
                <a:spcPct val="150000"/>
              </a:lnSpc>
              <a:spcBef>
                <a:spcPct val="0"/>
              </a:spcBef>
              <a:spcAft>
                <a:spcPts val="900"/>
              </a:spcAft>
              <a:defRPr/>
            </a:pPr>
            <a:r>
              <a:rPr lang="en-US" altLang="zh-CN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1.</a:t>
            </a:r>
            <a:r>
              <a:rPr lang="zh-CN" altLang="en-US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轻而清的东西，缓缓上升，变成了天</a:t>
            </a:r>
            <a:r>
              <a:rPr lang="en-US" altLang="zh-CN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; </a:t>
            </a:r>
            <a:r>
              <a:rPr lang="zh-CN" altLang="en-US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重而浊的东西，慢慢下降，变成了地。</a:t>
            </a:r>
            <a:endParaRPr lang="en-US" altLang="zh-CN" sz="150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 eaLnBrk="1" fontAlgn="base" hangingPunct="1">
              <a:lnSpc>
                <a:spcPct val="150000"/>
              </a:lnSpc>
              <a:spcBef>
                <a:spcPct val="0"/>
              </a:spcBef>
              <a:spcAft>
                <a:spcPts val="900"/>
              </a:spcAft>
              <a:defRPr/>
            </a:pPr>
            <a:r>
              <a:rPr lang="en-US" altLang="zh-CN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2.</a:t>
            </a:r>
            <a:r>
              <a:rPr lang="zh-CN" altLang="en-US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当阿波罗驾着太阳车从天空驰过的时候，普罗米修斯跑到太阳车那里，从喷射着火焰的车轮上，拿取了一颗火星，带到人间。</a:t>
            </a:r>
            <a:endParaRPr lang="en-US" altLang="zh-CN" sz="150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 eaLnBrk="1" fontAlgn="base" hangingPunct="1">
              <a:lnSpc>
                <a:spcPct val="150000"/>
              </a:lnSpc>
              <a:spcBef>
                <a:spcPct val="0"/>
              </a:spcBef>
              <a:spcAft>
                <a:spcPts val="900"/>
              </a:spcAft>
              <a:defRPr/>
            </a:pPr>
            <a:r>
              <a:rPr lang="en-US" altLang="zh-CN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3.</a:t>
            </a:r>
            <a:r>
              <a:rPr lang="zh-CN" altLang="en-US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女娲把它装在一个大盆里，端到天边，对准那个大黑窟窿，往上一泼，只见金光四射，大窟窿立刻被补好了。</a:t>
            </a:r>
            <a:endParaRPr lang="en-US" altLang="zh-CN" sz="150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词句段运用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966788" y="1233488"/>
            <a:ext cx="7362825" cy="981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1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1.</a:t>
            </a:r>
            <a:r>
              <a:rPr lang="zh-CN" altLang="en-US" sz="21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轻而清的东西</a:t>
            </a:r>
            <a:r>
              <a:rPr lang="zh-CN" altLang="en-US" sz="21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，缓缓上升，变成了天</a:t>
            </a:r>
            <a:r>
              <a:rPr lang="en-US" altLang="zh-CN" sz="21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; </a:t>
            </a:r>
            <a:r>
              <a:rPr lang="zh-CN" altLang="en-US" sz="21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重而浊的东西</a:t>
            </a:r>
            <a:r>
              <a:rPr lang="zh-CN" altLang="en-US" sz="21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，慢慢下降，变成了地。</a:t>
            </a:r>
            <a:endParaRPr lang="en-US" altLang="zh-CN" sz="2100" b="1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837010" y="2414588"/>
            <a:ext cx="7492603" cy="1910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fontAlgn="base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    这个句子的想象神奇又合理。神奇体现在天地竟然是由一些不知名的东西变成的；而“轻而清”的东西上升，“浊而重”的东西下降，符合物理原理。</a:t>
            </a:r>
            <a:endParaRPr lang="zh-CN" altLang="en-US" sz="2100" dirty="0">
              <a:solidFill>
                <a:srgbClr val="0000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词句段运用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1014413" y="1456060"/>
            <a:ext cx="6858000" cy="113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1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2.</a:t>
            </a:r>
            <a:r>
              <a:rPr lang="zh-CN" altLang="en-US" sz="21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当阿波罗驾着</a:t>
            </a:r>
            <a:r>
              <a:rPr lang="zh-CN" altLang="en-US" sz="21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太阳车</a:t>
            </a:r>
            <a:r>
              <a:rPr lang="zh-CN" altLang="en-US" sz="21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从天空驰过的时候，普罗米修斯跑到太阳车那里，从喷射着火焰的</a:t>
            </a:r>
            <a:r>
              <a:rPr lang="zh-CN" altLang="en-US" sz="21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车轮上</a:t>
            </a:r>
            <a:r>
              <a:rPr lang="zh-CN" altLang="en-US" sz="21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zh-CN" altLang="en-US" sz="21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拿取了</a:t>
            </a:r>
            <a:r>
              <a:rPr lang="zh-CN" altLang="en-US" sz="21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一颗火星，带到人间。</a:t>
            </a:r>
            <a:endParaRPr lang="en-US" altLang="zh-CN" sz="2100" b="1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014413" y="3084835"/>
            <a:ext cx="6858000" cy="109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fontAlgn="base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    这个句子让我们感受到神的强大、人类之渺小。原来，我们人间的火种，仅仅只是普罗米修斯从太阳车车轮上拿取的一颗火星。</a:t>
            </a:r>
            <a:endParaRPr lang="zh-CN" altLang="en-US" sz="1800" dirty="0">
              <a:solidFill>
                <a:srgbClr val="0000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elsfwoqn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874</Words>
  <Application>WPS 演示</Application>
  <PresentationFormat>全屏显示(16:9)</PresentationFormat>
  <Paragraphs>76</Paragraphs>
  <Slides>11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Arial</vt:lpstr>
      <vt:lpstr>宋体</vt:lpstr>
      <vt:lpstr>Wingdings</vt:lpstr>
      <vt:lpstr>思源黑体 CN Light</vt:lpstr>
      <vt:lpstr>思源黑体 CN Bold</vt:lpstr>
      <vt:lpstr>黑体</vt:lpstr>
      <vt:lpstr>微软雅黑</vt:lpstr>
      <vt:lpstr>Arial Unicode MS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第一PPT模板网-WWW.1PPT.COM</dc:creator>
  <cp:lastModifiedBy>罗</cp:lastModifiedBy>
  <cp:revision>3</cp:revision>
  <dcterms:created xsi:type="dcterms:W3CDTF">2020-10-20T08:26:00Z</dcterms:created>
  <dcterms:modified xsi:type="dcterms:W3CDTF">2023-10-22T07:58:35Z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87C281DCCD73437394C33EC6996C31D7_12</vt:lpwstr>
  </property>
</Properties>
</file>