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6"/>
  </p:notesMasterIdLst>
  <p:sldIdLst>
    <p:sldId id="515" r:id="rId3"/>
    <p:sldId id="276" r:id="rId4"/>
    <p:sldId id="483" r:id="rId5"/>
    <p:sldId id="351" r:id="rId6"/>
    <p:sldId id="352" r:id="rId7"/>
    <p:sldId id="516" r:id="rId8"/>
    <p:sldId id="486" r:id="rId9"/>
    <p:sldId id="517" r:id="rId10"/>
    <p:sldId id="521" r:id="rId11"/>
    <p:sldId id="522" r:id="rId12"/>
    <p:sldId id="491" r:id="rId13"/>
    <p:sldId id="518" r:id="rId14"/>
    <p:sldId id="523" r:id="rId15"/>
    <p:sldId id="524" r:id="rId16"/>
    <p:sldId id="525" r:id="rId17"/>
    <p:sldId id="513" r:id="rId18"/>
    <p:sldId id="357" r:id="rId19"/>
    <p:sldId id="377" r:id="rId20"/>
    <p:sldId id="354" r:id="rId21"/>
    <p:sldId id="526" r:id="rId22"/>
    <p:sldId id="520" r:id="rId23"/>
    <p:sldId id="502" r:id="rId24"/>
    <p:sldId id="527" r:id="rId25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i shaomeng" initials="p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3AD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62" autoAdjust="0"/>
    <p:restoredTop sz="94660"/>
  </p:normalViewPr>
  <p:slideViewPr>
    <p:cSldViewPr>
      <p:cViewPr>
        <p:scale>
          <a:sx n="80" d="100"/>
          <a:sy n="80" d="100"/>
        </p:scale>
        <p:origin x="-1740" y="-7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63.xml"/><Relationship Id="rId30" Type="http://schemas.openxmlformats.org/officeDocument/2006/relationships/commentAuthors" Target="commentAuthors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notesMaster" Target="notesMasters/notesMaster1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29ADF-8BFC-43BE-A39A-77E56BA580A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EF535E-CEF4-4627-BFFC-609EF5EFDC2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b="1" i="0" spc="3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057400" indent="-228600">
              <a:lnSpc>
                <a:spcPct val="130000"/>
              </a:lnSpc>
              <a:buFont typeface="Wingdings" panose="05000000000000000000" pitchFamily="2" charset="2"/>
              <a:buChar char="l"/>
              <a:defRPr spc="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marR="0" lvl="1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914400" marR="0" lvl="2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371600" marR="0" lvl="3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828800" marR="0" lvl="4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 b="1" i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uFillTx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lnSpc>
                <a:spcPct val="130000"/>
              </a:lnSpc>
              <a:buNone/>
              <a:defRPr kumimoji="0" lang="zh-CN" altLang="en-US" sz="1800" b="0" i="0" u="none" strike="noStrike" kern="1200" cap="none" spc="150" normalizeH="0" baseline="0" noProof="1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>
            <a:lvl1pPr marL="2286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marL="6858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marL="11430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marL="1600200" indent="-228600">
              <a:lnSpc>
                <a:spcPct val="130000"/>
              </a:lnSpc>
              <a:buFont typeface="Wingdings" panose="05000000000000000000" pitchFamily="2" charset="2"/>
              <a:buChar char="l"/>
              <a:defRPr sz="1600" spc="15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lnSpc>
                <a:spcPct val="130000"/>
              </a:lnSpc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36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1264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400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l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单击此处编辑文本</a:t>
            </a:r>
            <a:endParaRPr dirty="0"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8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  <a:endParaRPr dirty="0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indent="0" eaLnBrk="1" fontAlgn="auto" latinLnBrk="0" hangingPunct="1">
              <a:lnSpc>
                <a:spcPct val="160000"/>
              </a:lnSpc>
              <a:spcAft>
                <a:spcPts val="1600"/>
              </a:spcAft>
              <a:buNone/>
              <a:defRPr spc="3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515600"/>
            <a:ext cx="10969200" cy="473688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4325021" y="1772816"/>
            <a:ext cx="3096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b="1" dirty="0" smtClean="0">
                <a:latin typeface="微软雅黑" panose="020B0503020204020204" charset="-122"/>
                <a:ea typeface="微软雅黑" panose="020B0503020204020204" charset="-122"/>
              </a:rPr>
              <a:t>白 鹭</a:t>
            </a:r>
            <a:endParaRPr lang="zh-CN" altLang="en-US" sz="9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71513" y="836712"/>
            <a:ext cx="9900233" cy="297054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20254" y="1070955"/>
            <a:ext cx="93881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那雪白的蓑毛，那全身的流线型结构，那铁色的长喙，那青色的脚，增之一分则嫌长，减之一分则嫌短，素之一忽则嫌白，黛之一忽则嫌黑。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79376" y="4005064"/>
            <a:ext cx="11233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采用排比式的短语，有力地突出了白鹭外形的精巧。这种精巧的独特性在于“色素的配合、身段的大小”是一种自然的适宜，像是经过了科学的精算，达到了一种绝对的和谐之美，这是作者发自心灵的惊叹。</a:t>
            </a:r>
            <a:endParaRPr lang="zh-CN" altLang="en-US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再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7" name="Text Box 2"/>
          <p:cNvSpPr txBox="1"/>
          <p:nvPr/>
        </p:nvSpPr>
        <p:spPr>
          <a:xfrm>
            <a:off x="983432" y="2780928"/>
            <a:ext cx="12312650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读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6-8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自然段，你能概括这几幅画面吗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?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83432" y="1124744"/>
            <a:ext cx="10081120" cy="30963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047993" y="1289829"/>
            <a:ext cx="10160575" cy="45110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/>
              <a:buChar char="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/>
              <a:buChar char="³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0000"/>
              <a:buFont typeface="Wingdings 2" panose="05020102010507070707"/>
              <a:buChar char="®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Wingdings 2" panose="05020102010507070707"/>
              <a:buChar char="¯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 panose="05020102010507070707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Font typeface="Wingdings 2" panose="05020102010507070707"/>
              <a:buNone/>
            </a:pP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在清水田里，时有一只两只白鹭站着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钓鱼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，整个的田便成了一幅嵌在玻璃框里的</a:t>
            </a:r>
            <a:r>
              <a:rPr lang="zh-CN" altLang="en-US" sz="40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画。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田的大小好像是有心人为白鹭设计的镜匣。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86544" y="4290898"/>
            <a:ext cx="1016057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“钓鱼”二字将白鹭拟人化，表现了白鹭的悠然自得，将白鹭站在清水田里的情景比作“一幅嵌在玻璃框里的画面”，突出了白鹭的美丽。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23255" y="288687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水田钓鱼图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1424" y="1317099"/>
            <a:ext cx="10081120" cy="30963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047993" y="1410176"/>
            <a:ext cx="10160575" cy="45110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/>
              <a:buChar char="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/>
              <a:buChar char="³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0000"/>
              <a:buFont typeface="Wingdings 2" panose="05020102010507070707"/>
              <a:buChar char="®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Wingdings 2" panose="05020102010507070707"/>
              <a:buChar char="¯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 panose="05020102010507070707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lt"/>
                <a:sym typeface="+mn-ea"/>
              </a:rPr>
              <a:t>    晴天的清晨，每每看见它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lt"/>
                <a:sym typeface="+mn-ea"/>
              </a:rPr>
              <a:t>孤独地站立于小树的绝顶，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lt"/>
                <a:sym typeface="+mn-ea"/>
              </a:rPr>
              <a:t>看来像是不安稳，而它却很悠然。这是别的鸟很难表现的一种嗜好。人们说它是在望哨，可它真是在望哨吗？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199456" y="288633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清晨望哨图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27448" y="4581128"/>
            <a:ext cx="98650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作者捕捉到白鹭“孤独地站立于小树的绝顶”的嗜好，揭示了白鹭的悠然，而作者喜爱的也正是这样的白鹭。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911424" y="2241374"/>
            <a:ext cx="10081120" cy="24117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1047993" y="2334451"/>
            <a:ext cx="10160575" cy="451104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50000"/>
              <a:buFont typeface="Wingdings 2" panose="05020102010507070707"/>
              <a:buChar char="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50000"/>
              <a:buFont typeface="Wingdings 2" panose="05020102010507070707"/>
              <a:buChar char="³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0000"/>
              <a:buFont typeface="Wingdings 2" panose="05020102010507070707"/>
              <a:buChar char="®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SzPct val="45000"/>
              <a:buFont typeface="Wingdings 2" panose="05020102010507070707"/>
              <a:buChar char="¯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 2" panose="05020102010507070707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lt"/>
                <a:sym typeface="+mn-ea"/>
              </a:rPr>
              <a:t>    黄昏的空中偶见白鹭的低飞，更是乡居生活中的一种恩惠。那是清澄的形象化，而且具有生命了。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47993" y="908720"/>
            <a:ext cx="3024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黄昏低飞图</a:t>
            </a:r>
            <a:endParaRPr lang="zh-CN" alt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7600" y="3284984"/>
            <a:ext cx="961256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作者再次赞扬白鹭是一首韵味无穷的诗，与第一段首尾呼应，总结全文，增添了白鹭这一形象的无穷意蕴，给读者留下了想象的空间。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15480" y="1162487"/>
            <a:ext cx="9145016" cy="15121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59496" y="1256851"/>
            <a:ext cx="9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白鹭实在是一首诗，一首韵在骨子里的散文诗。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199457" y="188640"/>
            <a:ext cx="2736304" cy="1008112"/>
            <a:chOff x="983615" y="0"/>
            <a:chExt cx="3168015" cy="98044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83615" y="0"/>
              <a:ext cx="3104515" cy="9804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29"/>
            <p:cNvSpPr/>
            <p:nvPr/>
          </p:nvSpPr>
          <p:spPr>
            <a:xfrm>
              <a:off x="1300480" y="118110"/>
              <a:ext cx="2851150" cy="7150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zh-CN" sz="4000" b="1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板书设计</a:t>
              </a:r>
              <a:endParaRPr 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5361503" y="1045274"/>
            <a:ext cx="17281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白鹭</a:t>
            </a:r>
            <a:endParaRPr lang="zh-CN" altLang="en-US" sz="4000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51584" y="1906496"/>
            <a:ext cx="166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总写：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252153" y="3215627"/>
            <a:ext cx="23186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分写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202184" y="5373216"/>
            <a:ext cx="14742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总写</a:t>
            </a:r>
            <a:r>
              <a:rPr lang="en-US" altLang="zh-CN" sz="4000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75720" y="1906496"/>
            <a:ext cx="4780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白鹭是一首精巧的诗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676420" y="3085904"/>
            <a:ext cx="51558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白鹭颜色的配合、身段的大小都很适宜，十分精巧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647657" y="5356433"/>
            <a:ext cx="51558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白鹭实在是一首韵味无穷的诗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右大括号 20"/>
          <p:cNvSpPr/>
          <p:nvPr/>
        </p:nvSpPr>
        <p:spPr>
          <a:xfrm>
            <a:off x="8841918" y="1960558"/>
            <a:ext cx="440313" cy="483358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9281930" y="3268180"/>
            <a:ext cx="1415772" cy="41044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赞美白鹭</a:t>
            </a:r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首尾呼应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3" grpId="0"/>
      <p:bldP spid="14" grpId="0"/>
      <p:bldP spid="15" grpId="0"/>
      <p:bldP spid="21" grpId="0" animBg="1"/>
      <p:bldP spid="2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199456" y="476672"/>
            <a:ext cx="2501265" cy="731520"/>
            <a:chOff x="983615" y="200660"/>
            <a:chExt cx="2501265" cy="731520"/>
          </a:xfrm>
        </p:grpSpPr>
        <p:pic>
          <p:nvPicPr>
            <p:cNvPr id="5" name="图片 4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83615" y="200660"/>
              <a:ext cx="2317115" cy="73152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5"/>
            <p:cNvSpPr/>
            <p:nvPr/>
          </p:nvSpPr>
          <p:spPr>
            <a:xfrm>
              <a:off x="1076325" y="252095"/>
              <a:ext cx="2408555" cy="60388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 dirty="0"/>
                <a:t>中心思想</a:t>
              </a:r>
              <a:endParaRPr lang="zh-CN" b="1" dirty="0"/>
            </a:p>
          </p:txBody>
        </p:sp>
      </p:grpSp>
      <p:sp>
        <p:nvSpPr>
          <p:cNvPr id="7" name="Text Box 5"/>
          <p:cNvSpPr txBox="1"/>
          <p:nvPr/>
        </p:nvSpPr>
        <p:spPr>
          <a:xfrm>
            <a:off x="1559496" y="1916832"/>
            <a:ext cx="9231630" cy="378565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本文通过描写白鹭适宜的色素和身段以及觅食、栖息、飞行时的韵味，突出了白鹭带给人们的美的享受，表达了作者对白鹭的喜爱与赞美之情，歌颂了与白鹭一样平凡而美丽的人们。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200150" y="176530"/>
            <a:ext cx="1943735" cy="720090"/>
            <a:chOff x="1200150" y="176530"/>
            <a:chExt cx="1943735" cy="720090"/>
          </a:xfrm>
        </p:grpSpPr>
        <p:pic>
          <p:nvPicPr>
            <p:cNvPr id="4" name="图片 5" descr="微信图片_20190307082310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00150" y="176530"/>
              <a:ext cx="1943735" cy="7200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5" name="TextBox 6"/>
            <p:cNvSpPr/>
            <p:nvPr/>
          </p:nvSpPr>
          <p:spPr>
            <a:xfrm>
              <a:off x="1487805" y="188595"/>
              <a:ext cx="1656080" cy="70802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作业</a:t>
              </a:r>
              <a:endParaRPr lang="zh-CN" sz="4000" b="1" dirty="0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703512" y="2276872"/>
            <a:ext cx="103691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1.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背诵全文。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2. 观察生活中一种事物，写出它的美。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  <a:p>
            <a:pPr algn="l"/>
            <a:endParaRPr lang="en-US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"/>
          <p:cNvGrpSpPr/>
          <p:nvPr/>
        </p:nvGrpSpPr>
        <p:grpSpPr>
          <a:xfrm>
            <a:off x="3359785" y="188595"/>
            <a:ext cx="5184775" cy="935990"/>
            <a:chOff x="3359785" y="188595"/>
            <a:chExt cx="5184775" cy="935990"/>
          </a:xfrm>
        </p:grpSpPr>
        <p:pic>
          <p:nvPicPr>
            <p:cNvPr id="5" name="图片 8" descr="微信图片_20190307082300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359785" y="188595"/>
              <a:ext cx="5184775" cy="93599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6" name="TextBox 9"/>
            <p:cNvSpPr/>
            <p:nvPr/>
          </p:nvSpPr>
          <p:spPr>
            <a:xfrm>
              <a:off x="4147185" y="313690"/>
              <a:ext cx="4053205" cy="6134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课后习题解答</a:t>
              </a:r>
              <a:endParaRPr lang="zh-CN" sz="4000" b="1" dirty="0"/>
            </a:p>
          </p:txBody>
        </p:sp>
      </p:grpSp>
      <p:sp>
        <p:nvSpPr>
          <p:cNvPr id="2" name="矩形 1"/>
          <p:cNvSpPr/>
          <p:nvPr/>
        </p:nvSpPr>
        <p:spPr>
          <a:xfrm>
            <a:off x="625744" y="1556792"/>
            <a:ext cx="104281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 1.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朗读课文。说说你从哪些地方感受到“白鹭是一首精巧的诗”。</a:t>
            </a:r>
            <a:endParaRPr lang="zh-CN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zh-CN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25744" y="3207360"/>
            <a:ext cx="1015312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提示：这篇课文语言优美，充满情趣。我们要用安静而柔美的基调来读，读出那种宁静又充满生命活力的美感，读出那种悠然的意境，读出作者对白鹭的赞美和热爱。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en-US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>
            <a:off x="5989079" y="2649385"/>
            <a:ext cx="836613" cy="850900"/>
            <a:chOff x="2437" y="2032"/>
            <a:chExt cx="1244" cy="1264"/>
          </a:xfrm>
        </p:grpSpPr>
        <p:sp>
          <p:nvSpPr>
            <p:cNvPr id="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黛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grpSp>
        <p:nvGrpSpPr>
          <p:cNvPr id="6" name="组合 7"/>
          <p:cNvGrpSpPr/>
          <p:nvPr/>
        </p:nvGrpSpPr>
        <p:grpSpPr bwMode="auto">
          <a:xfrm>
            <a:off x="2804289" y="2639744"/>
            <a:ext cx="836613" cy="850900"/>
            <a:chOff x="2437" y="2032"/>
            <a:chExt cx="1244" cy="1264"/>
          </a:xfrm>
        </p:grpSpPr>
        <p:sp>
          <p:nvSpPr>
            <p:cNvPr id="2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鹭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2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59" name="TextBox 58"/>
          <p:cNvSpPr txBox="1"/>
          <p:nvPr/>
        </p:nvSpPr>
        <p:spPr>
          <a:xfrm>
            <a:off x="2662686" y="3530974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白鹭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15591" y="3481523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眉黛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0" name="组合 70"/>
          <p:cNvGrpSpPr/>
          <p:nvPr/>
        </p:nvGrpSpPr>
        <p:grpSpPr>
          <a:xfrm>
            <a:off x="1225347" y="236589"/>
            <a:ext cx="2396490" cy="685800"/>
            <a:chOff x="904240" y="175260"/>
            <a:chExt cx="2396490" cy="685800"/>
          </a:xfrm>
        </p:grpSpPr>
        <p:pic>
          <p:nvPicPr>
            <p:cNvPr id="71" name="图片 71" descr="微信图片_20190307082300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04240" y="175260"/>
              <a:ext cx="2396490" cy="6858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2" name="TextBox 72"/>
            <p:cNvSpPr/>
            <p:nvPr/>
          </p:nvSpPr>
          <p:spPr>
            <a:xfrm>
              <a:off x="1297940" y="175260"/>
              <a:ext cx="1873885" cy="635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我会</a:t>
              </a:r>
              <a:r>
                <a:rPr lang="zh-CN" altLang="en-US" sz="4000" b="1" dirty="0"/>
                <a:t>认</a:t>
              </a:r>
              <a:endParaRPr lang="zh-CN" sz="4000" b="1" dirty="0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745719" y="1903113"/>
            <a:ext cx="1296145" cy="707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lù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3" name="组合 7"/>
          <p:cNvGrpSpPr/>
          <p:nvPr/>
        </p:nvGrpSpPr>
        <p:grpSpPr bwMode="auto">
          <a:xfrm>
            <a:off x="9076094" y="2645042"/>
            <a:ext cx="836613" cy="850900"/>
            <a:chOff x="2437" y="2032"/>
            <a:chExt cx="1244" cy="1264"/>
          </a:xfrm>
        </p:grpSpPr>
        <p:sp>
          <p:nvSpPr>
            <p:cNvPr id="7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嗜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7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77" name="TextBox 60"/>
          <p:cNvSpPr txBox="1"/>
          <p:nvPr/>
        </p:nvSpPr>
        <p:spPr>
          <a:xfrm>
            <a:off x="8974795" y="350028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嗜好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5923098" y="1892877"/>
            <a:ext cx="10811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dài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6" name="文本框 95"/>
          <p:cNvSpPr txBox="1"/>
          <p:nvPr/>
        </p:nvSpPr>
        <p:spPr>
          <a:xfrm>
            <a:off x="9002385" y="1905687"/>
            <a:ext cx="12963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shì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1" grpId="0"/>
      <p:bldP spid="7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7448" y="1536174"/>
            <a:ext cx="97210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示例：作者说“白鹭是一首精巧的诗”是从白鹭的外在美和内在美两个方面来表现的。第</a:t>
            </a:r>
            <a:r>
              <a:rPr lang="en-US" altLang="zh-CN" sz="4000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2  5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自然段，描写了白鹭的颜色和身段，突出了白鹭的外在美。第</a:t>
            </a:r>
            <a:r>
              <a:rPr lang="en-US" altLang="zh-CN" sz="4000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6  8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自然段描写了白鹭的生活状态，</a:t>
            </a:r>
            <a:r>
              <a:rPr lang="zh-CN" altLang="zh-CN" sz="4000" kern="1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突出其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神韵，表现了它诗一样深邃的内在美。</a:t>
            </a:r>
            <a:endParaRPr lang="zh-CN" altLang="zh-CN" sz="40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47728" y="2996952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</a:t>
            </a:r>
            <a:endParaRPr lang="zh-CN" altLang="en-US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08368" y="3573016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~</a:t>
            </a:r>
            <a:endParaRPr lang="zh-CN" altLang="en-US" sz="4000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983432" y="620688"/>
            <a:ext cx="97930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    2.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课文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6-8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自然段描绘了三幅优美的图画，请你为每幅图画起一个名字。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23392" y="1916832"/>
            <a:ext cx="113052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提示：给图画起名字，就是要用最简洁的话概括这个自然段的主要内容，也可以称作这个自然段的小标题。本文第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自然段写白鹭在水田里钓鱼，第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自然段写白鹭清晨在枝顶上望哨，第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自然段写白鹭傍晚低飞，用简洁的语言分别概括出来即可。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   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示例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：水田钓鱼图、清晨望哨图、黄昏低</a:t>
            </a:r>
            <a:r>
              <a:rPr lang="zh-CN" altLang="zh-CN" sz="40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飞图。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30414" y="1294294"/>
            <a:ext cx="104501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本文思路清晰，结构严谨，读起来朗朗上口。先抓住文章“总—分—总”的结构，从整体上把握文章的主要内容，在此基础上分段背诵。为提高背诵效率，背诵时要在脑海里呈现四幅画面，第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自然段的美丽外形图，第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自然段的水田钓鱼图，第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7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自然段的清晨望哨图，第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8</a:t>
            </a:r>
            <a:r>
              <a:rPr lang="zh-CN" altLang="zh-CN" sz="36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自然段的黄昏低飞图，边背边体会白鹭的特点和习性。最后将开头、结尾联系起来，形成完整的印象，达到背诵的目的</a:t>
            </a:r>
            <a:r>
              <a:rPr lang="zh-CN" altLang="zh-CN" sz="3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zh-CN" sz="36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46982" y="476672"/>
            <a:ext cx="9217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40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背诵课文。抄写你喜欢的段落。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87488" y="2060848"/>
            <a:ext cx="880864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z="4000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提示：抄写自己喜欢的段落时注意不要写错别字，也不要多字、漏字，边抄写边在脑海中想象画面，感受白鹭的美。</a:t>
            </a:r>
            <a:endParaRPr lang="zh-CN" altLang="zh-CN" sz="4000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/>
          <p:nvPr/>
        </p:nvGrpSpPr>
        <p:grpSpPr bwMode="auto">
          <a:xfrm>
            <a:off x="5366704" y="1721647"/>
            <a:ext cx="836613" cy="850900"/>
            <a:chOff x="2437" y="2032"/>
            <a:chExt cx="1244" cy="1264"/>
          </a:xfrm>
        </p:grpSpPr>
        <p:sp>
          <p:nvSpPr>
            <p:cNvPr id="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嫌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grpSp>
        <p:nvGrpSpPr>
          <p:cNvPr id="3" name="组合 7"/>
          <p:cNvGrpSpPr/>
          <p:nvPr/>
        </p:nvGrpSpPr>
        <p:grpSpPr bwMode="auto">
          <a:xfrm>
            <a:off x="4011527" y="4038817"/>
            <a:ext cx="837286" cy="851574"/>
            <a:chOff x="2437" y="2032"/>
            <a:chExt cx="1245" cy="1265"/>
          </a:xfrm>
        </p:grpSpPr>
        <p:sp>
          <p:nvSpPr>
            <p:cNvPr id="11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 anchor="t"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匣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2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13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grpSp>
        <p:nvGrpSpPr>
          <p:cNvPr id="4" name="组合 7"/>
          <p:cNvGrpSpPr/>
          <p:nvPr/>
        </p:nvGrpSpPr>
        <p:grpSpPr bwMode="auto">
          <a:xfrm>
            <a:off x="3982764" y="1731538"/>
            <a:ext cx="864186" cy="851573"/>
            <a:chOff x="2437" y="2032"/>
            <a:chExt cx="1285" cy="1265"/>
          </a:xfrm>
        </p:grpSpPr>
        <p:sp>
          <p:nvSpPr>
            <p:cNvPr id="15" name="矩形 1"/>
            <p:cNvSpPr>
              <a:spLocks noChangeArrowheads="1"/>
            </p:cNvSpPr>
            <p:nvPr/>
          </p:nvSpPr>
          <p:spPr bwMode="auto">
            <a:xfrm>
              <a:off x="247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鹤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6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17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grpSp>
        <p:nvGrpSpPr>
          <p:cNvPr id="6" name="组合 7"/>
          <p:cNvGrpSpPr/>
          <p:nvPr/>
        </p:nvGrpSpPr>
        <p:grpSpPr bwMode="auto">
          <a:xfrm>
            <a:off x="2646924" y="1706911"/>
            <a:ext cx="836613" cy="850900"/>
            <a:chOff x="2437" y="2032"/>
            <a:chExt cx="1244" cy="1264"/>
          </a:xfrm>
        </p:grpSpPr>
        <p:sp>
          <p:nvSpPr>
            <p:cNvPr id="23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宜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24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25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grpSp>
        <p:nvGrpSpPr>
          <p:cNvPr id="18" name="组合 7"/>
          <p:cNvGrpSpPr/>
          <p:nvPr/>
        </p:nvGrpSpPr>
        <p:grpSpPr bwMode="auto">
          <a:xfrm>
            <a:off x="2566525" y="4038818"/>
            <a:ext cx="867926" cy="851573"/>
            <a:chOff x="2437" y="2032"/>
            <a:chExt cx="1245" cy="1265"/>
          </a:xfrm>
        </p:grpSpPr>
        <p:sp>
          <p:nvSpPr>
            <p:cNvPr id="3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框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3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3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59" name="TextBox 58"/>
          <p:cNvSpPr txBox="1"/>
          <p:nvPr/>
        </p:nvSpPr>
        <p:spPr>
          <a:xfrm>
            <a:off x="2505321" y="2623752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适宜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03151" y="2574615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白鹤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275486" y="259645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嫌弃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433313" y="4903855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门框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37040" y="4906674"/>
            <a:ext cx="1186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匣子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0" name="组合 70"/>
          <p:cNvGrpSpPr/>
          <p:nvPr/>
        </p:nvGrpSpPr>
        <p:grpSpPr>
          <a:xfrm>
            <a:off x="1225347" y="236589"/>
            <a:ext cx="2396490" cy="685800"/>
            <a:chOff x="904240" y="175260"/>
            <a:chExt cx="2396490" cy="685800"/>
          </a:xfrm>
        </p:grpSpPr>
        <p:pic>
          <p:nvPicPr>
            <p:cNvPr id="71" name="图片 71" descr="微信图片_20190307082300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04240" y="175260"/>
              <a:ext cx="2396490" cy="6858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2" name="TextBox 72"/>
            <p:cNvSpPr/>
            <p:nvPr/>
          </p:nvSpPr>
          <p:spPr>
            <a:xfrm>
              <a:off x="1297940" y="175260"/>
              <a:ext cx="1873885" cy="63500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sz="4000" b="1" dirty="0"/>
                <a:t>我会写</a:t>
              </a:r>
              <a:endParaRPr lang="zh-CN" sz="4000" b="1" dirty="0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8078880" y="3234770"/>
            <a:ext cx="1223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yùn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73" name="组合 7"/>
          <p:cNvGrpSpPr/>
          <p:nvPr/>
        </p:nvGrpSpPr>
        <p:grpSpPr bwMode="auto">
          <a:xfrm>
            <a:off x="6762810" y="1734437"/>
            <a:ext cx="836613" cy="850900"/>
            <a:chOff x="2437" y="2032"/>
            <a:chExt cx="1244" cy="1264"/>
          </a:xfrm>
        </p:grpSpPr>
        <p:sp>
          <p:nvSpPr>
            <p:cNvPr id="7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朱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7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7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77" name="TextBox 60"/>
          <p:cNvSpPr txBox="1"/>
          <p:nvPr/>
        </p:nvSpPr>
        <p:spPr>
          <a:xfrm>
            <a:off x="6571630" y="2588439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朱红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8" name="组合 7"/>
          <p:cNvGrpSpPr/>
          <p:nvPr/>
        </p:nvGrpSpPr>
        <p:grpSpPr bwMode="auto">
          <a:xfrm>
            <a:off x="8142976" y="1672461"/>
            <a:ext cx="836613" cy="850900"/>
            <a:chOff x="2437" y="2032"/>
            <a:chExt cx="1244" cy="1264"/>
          </a:xfrm>
        </p:grpSpPr>
        <p:sp>
          <p:nvSpPr>
            <p:cNvPr id="79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嵌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0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81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82" name="TextBox 60"/>
          <p:cNvSpPr txBox="1"/>
          <p:nvPr/>
        </p:nvSpPr>
        <p:spPr>
          <a:xfrm>
            <a:off x="8026826" y="2564397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镶嵌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6686731" y="961808"/>
            <a:ext cx="1138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zhū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2310975" y="3259426"/>
            <a:ext cx="1676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kuàn</a:t>
            </a:r>
            <a:r>
              <a:rPr lang="en-US" altLang="zh-CN" sz="4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5" name="文本框 94"/>
          <p:cNvSpPr txBox="1"/>
          <p:nvPr/>
        </p:nvSpPr>
        <p:spPr>
          <a:xfrm>
            <a:off x="4093428" y="936941"/>
            <a:ext cx="12237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hè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5226635" y="964236"/>
            <a:ext cx="1592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xián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83" name="组合 7"/>
          <p:cNvGrpSpPr/>
          <p:nvPr/>
        </p:nvGrpSpPr>
        <p:grpSpPr bwMode="auto">
          <a:xfrm>
            <a:off x="5432003" y="4037385"/>
            <a:ext cx="836613" cy="850900"/>
            <a:chOff x="2437" y="2032"/>
            <a:chExt cx="1244" cy="1264"/>
          </a:xfrm>
        </p:grpSpPr>
        <p:sp>
          <p:nvSpPr>
            <p:cNvPr id="84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哨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85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86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87" name="TextBox 60"/>
          <p:cNvSpPr txBox="1"/>
          <p:nvPr/>
        </p:nvSpPr>
        <p:spPr>
          <a:xfrm>
            <a:off x="5279881" y="4940892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口哨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4" name="组合 7"/>
          <p:cNvGrpSpPr/>
          <p:nvPr/>
        </p:nvGrpSpPr>
        <p:grpSpPr bwMode="auto">
          <a:xfrm>
            <a:off x="6732396" y="4040314"/>
            <a:ext cx="836613" cy="850900"/>
            <a:chOff x="2437" y="2032"/>
            <a:chExt cx="1244" cy="1264"/>
          </a:xfrm>
        </p:grpSpPr>
        <p:sp>
          <p:nvSpPr>
            <p:cNvPr id="97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恩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98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99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100" name="TextBox 60"/>
          <p:cNvSpPr txBox="1"/>
          <p:nvPr/>
        </p:nvSpPr>
        <p:spPr>
          <a:xfrm>
            <a:off x="6572759" y="4932873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感恩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1" name="组合 7"/>
          <p:cNvGrpSpPr/>
          <p:nvPr/>
        </p:nvGrpSpPr>
        <p:grpSpPr bwMode="auto">
          <a:xfrm>
            <a:off x="8141339" y="4019765"/>
            <a:ext cx="836613" cy="850900"/>
            <a:chOff x="2437" y="2032"/>
            <a:chExt cx="1244" cy="1264"/>
          </a:xfrm>
        </p:grpSpPr>
        <p:sp>
          <p:nvSpPr>
            <p:cNvPr id="102" name="矩形 1"/>
            <p:cNvSpPr>
              <a:spLocks noChangeArrowheads="1"/>
            </p:cNvSpPr>
            <p:nvPr/>
          </p:nvSpPr>
          <p:spPr bwMode="auto">
            <a:xfrm>
              <a:off x="2437" y="2032"/>
              <a:ext cx="1245" cy="1245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round/>
            </a:ln>
          </p:spPr>
          <p:txBody>
            <a:bodyPr/>
            <a:lstStyle/>
            <a:p>
              <a:r>
                <a:rPr lang="zh-CN" altLang="en-US" sz="48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韵</a:t>
              </a:r>
              <a:endParaRPr lang="zh-CN" altLang="en-US" sz="4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3" name="直接连接符 4"/>
            <p:cNvCxnSpPr>
              <a:cxnSpLocks noChangeShapeType="1"/>
            </p:cNvCxnSpPr>
            <p:nvPr/>
          </p:nvCxnSpPr>
          <p:spPr bwMode="auto">
            <a:xfrm>
              <a:off x="2437" y="2645"/>
              <a:ext cx="1245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  <p:cxnSp>
          <p:nvCxnSpPr>
            <p:cNvPr id="104" name="直接连接符 6"/>
            <p:cNvCxnSpPr>
              <a:cxnSpLocks noChangeShapeType="1"/>
            </p:cNvCxnSpPr>
            <p:nvPr/>
          </p:nvCxnSpPr>
          <p:spPr bwMode="auto">
            <a:xfrm>
              <a:off x="3060" y="2052"/>
              <a:ext cx="0" cy="1245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</a:ln>
          </p:spPr>
        </p:cxnSp>
      </p:grpSp>
      <p:sp>
        <p:nvSpPr>
          <p:cNvPr id="105" name="TextBox 60"/>
          <p:cNvSpPr txBox="1"/>
          <p:nvPr/>
        </p:nvSpPr>
        <p:spPr>
          <a:xfrm>
            <a:off x="7993082" y="4932873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押韵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7966835" y="947272"/>
            <a:ext cx="14478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qiàn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2662306" y="968601"/>
            <a:ext cx="959531" cy="7035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yí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6768522" y="3259426"/>
            <a:ext cx="1138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ēn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5220633" y="3234770"/>
            <a:ext cx="12950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shào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3972966" y="3244183"/>
            <a:ext cx="15922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4000" b="1" dirty="0" err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xiá</a:t>
            </a:r>
            <a:endParaRPr lang="zh-CN" altLang="en-US" sz="4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5" grpId="0"/>
      <p:bldP spid="66" grpId="0"/>
      <p:bldP spid="77" grpId="0"/>
      <p:bldP spid="82" grpId="0"/>
      <p:bldP spid="87" grpId="0"/>
      <p:bldP spid="100" grpId="0"/>
      <p:bldP spid="1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07768" y="2924944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澄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左大括号 12"/>
          <p:cNvSpPr/>
          <p:nvPr/>
        </p:nvSpPr>
        <p:spPr>
          <a:xfrm>
            <a:off x="4583832" y="2492896"/>
            <a:ext cx="360040" cy="1728192"/>
          </a:xfrm>
          <a:prstGeom prst="leftBrace">
            <a:avLst>
              <a:gd name="adj1" fmla="val 49094"/>
              <a:gd name="adj2" fmla="val 50000"/>
            </a:avLst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4943872" y="3804003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chén</a:t>
            </a:r>
            <a:r>
              <a:rPr lang="en-US" altLang="zh-CN" sz="4000" dirty="0" err="1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endParaRPr lang="zh-CN" altLang="en-US" sz="40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43872" y="2086621"/>
            <a:ext cx="1377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err="1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dèn</a:t>
            </a:r>
            <a:r>
              <a:rPr lang="en-US" altLang="zh-CN" sz="4000" dirty="0" err="1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321276" y="209147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澄清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5" name="组合 28"/>
          <p:cNvGrpSpPr/>
          <p:nvPr/>
        </p:nvGrpSpPr>
        <p:grpSpPr>
          <a:xfrm>
            <a:off x="1147039" y="250984"/>
            <a:ext cx="2389505" cy="717550"/>
            <a:chOff x="986785" y="143510"/>
            <a:chExt cx="2389505" cy="717550"/>
          </a:xfrm>
        </p:grpSpPr>
        <p:pic>
          <p:nvPicPr>
            <p:cNvPr id="26" name="图片 25" descr="微信图片_20190307082310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986785" y="143510"/>
              <a:ext cx="2389505" cy="7175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35" name="TextBox 25"/>
            <p:cNvSpPr/>
            <p:nvPr/>
          </p:nvSpPr>
          <p:spPr>
            <a:xfrm>
              <a:off x="1095375" y="143510"/>
              <a:ext cx="2087245" cy="6642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1800" b="0" i="0" u="none" strike="noStrike" kern="1" spc="0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华文新魏" panose="02010800040101010101" charset="-122"/>
                  <a:cs typeface="Arial" panose="020B0604020202020204" pitchFamily="34" charset="0"/>
                </a:defRPr>
              </a:pPr>
              <a:r>
                <a:rPr lang="en-US" sz="4000" b="1" dirty="0">
                  <a:latin typeface="宋体" panose="02010600030101010101" pitchFamily="2" charset="-122"/>
                  <a:ea typeface="宋体" panose="02010600030101010101" pitchFamily="2" charset="-122"/>
                  <a:cs typeface="Arial" panose="020B0604020202020204" pitchFamily="34" charset="0"/>
                </a:rPr>
                <a:t> </a:t>
              </a:r>
              <a:r>
                <a:rPr lang="zh-CN" sz="3800" b="1" dirty="0"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rPr>
                <a:t>多音字</a:t>
              </a:r>
              <a:endParaRPr lang="zh-CN" sz="4000" b="1" dirty="0">
                <a:latin typeface="宋体" panose="02010600030101010101" pitchFamily="2" charset="-122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6395968" y="3804003"/>
            <a:ext cx="20228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澄净</a:t>
            </a:r>
            <a:endParaRPr lang="zh-CN" altLang="en-US" sz="4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3" grpId="0" animBg="1"/>
      <p:bldP spid="23" grpId="0"/>
      <p:bldP spid="29" grpId="0"/>
      <p:bldP spid="3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 2"/>
          <p:cNvSpPr/>
          <p:nvPr/>
        </p:nvSpPr>
        <p:spPr>
          <a:xfrm>
            <a:off x="551384" y="1484784"/>
            <a:ext cx="5616624" cy="50405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6456040" y="1484784"/>
            <a:ext cx="5616624" cy="50405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912104" y="1634411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近义词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20696" y="1688614"/>
            <a:ext cx="1800200" cy="720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latin typeface="宋体" panose="02010600030101010101" pitchFamily="2" charset="-122"/>
                <a:ea typeface="宋体" panose="02010600030101010101" pitchFamily="2" charset="-122"/>
              </a:rPr>
              <a:t>反义词</a:t>
            </a:r>
            <a:endParaRPr lang="zh-CN" altLang="en-US" sz="4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22624" y="2464825"/>
            <a:ext cx="302433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适宜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生硬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寻常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嗜好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34413" y="2436338"/>
            <a:ext cx="12241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精致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98409" y="3056102"/>
            <a:ext cx="1440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适合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98409" y="3649155"/>
            <a:ext cx="17281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僵硬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98409" y="4248176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平常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9361026" y="2348216"/>
            <a:ext cx="16201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粗笨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361026" y="2974586"/>
            <a:ext cx="2456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自然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416518" y="3600955"/>
            <a:ext cx="2456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特殊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199456" y="272130"/>
            <a:ext cx="3026410" cy="816610"/>
            <a:chOff x="1063625" y="181610"/>
            <a:chExt cx="3026410" cy="816610"/>
          </a:xfrm>
        </p:grpSpPr>
        <p:pic>
          <p:nvPicPr>
            <p:cNvPr id="20" name="图片 19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63625" y="181610"/>
              <a:ext cx="2966085" cy="81661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21" name="TextBox 20"/>
            <p:cNvSpPr/>
            <p:nvPr/>
          </p:nvSpPr>
          <p:spPr>
            <a:xfrm>
              <a:off x="1366520" y="280035"/>
              <a:ext cx="2723515" cy="59563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b="1"/>
                <a:t>词语对对碰</a:t>
              </a:r>
              <a:endParaRPr lang="zh-CN" b="1"/>
            </a:p>
          </p:txBody>
        </p:sp>
      </p:grpSp>
      <p:sp>
        <p:nvSpPr>
          <p:cNvPr id="18" name="TextBox 11"/>
          <p:cNvSpPr txBox="1"/>
          <p:nvPr/>
        </p:nvSpPr>
        <p:spPr>
          <a:xfrm>
            <a:off x="3398409" y="4887950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爱好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TextBox 6"/>
          <p:cNvSpPr txBox="1"/>
          <p:nvPr/>
        </p:nvSpPr>
        <p:spPr>
          <a:xfrm>
            <a:off x="7207438" y="2369848"/>
            <a:ext cx="251243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生硬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寻常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安稳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或许</a:t>
            </a:r>
            <a:r>
              <a:rPr lang="en-US" altLang="zh-CN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en-US" altLang="zh-CN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416517" y="4193037"/>
            <a:ext cx="2456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危急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9417831" y="4868844"/>
            <a:ext cx="2456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一定</a:t>
            </a:r>
            <a:endParaRPr lang="zh-CN" altLang="en-US" sz="40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5" grpId="0"/>
      <p:bldP spid="17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6" name="图片 5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7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词语解释</a:t>
              </a:r>
              <a:endParaRPr lang="zh-CN" b="1" dirty="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911424" y="1551712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生硬：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909104" y="2913231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寻常：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06672" y="4830785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嗜好：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906672" y="3848925"/>
            <a:ext cx="18722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绝顶：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295207" y="2913231"/>
            <a:ext cx="9217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通常，一般。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95207" y="1556167"/>
            <a:ext cx="92170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不柔和、不细致。本文指白鹤和白鹭相比，白鹤没有白鹭柔和。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49854" y="3870603"/>
            <a:ext cx="9217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最高峰，本文指树枝的最顶端。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332037" y="4830785"/>
            <a:ext cx="92170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特别的爱好（多指不良的）。</a:t>
            </a: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1"/>
          <p:cNvGrpSpPr/>
          <p:nvPr/>
        </p:nvGrpSpPr>
        <p:grpSpPr>
          <a:xfrm>
            <a:off x="1219835" y="215265"/>
            <a:ext cx="2152650" cy="728980"/>
            <a:chOff x="1219835" y="215265"/>
            <a:chExt cx="2152650" cy="728980"/>
          </a:xfrm>
        </p:grpSpPr>
        <p:pic>
          <p:nvPicPr>
            <p:cNvPr id="3" name="图片 2" descr="微信图片_20190307082317.jp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219835" y="215265"/>
              <a:ext cx="2150745" cy="72898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</p:pic>
        <p:sp>
          <p:nvSpPr>
            <p:cNvPr id="4" name="TextBox 8"/>
            <p:cNvSpPr/>
            <p:nvPr/>
          </p:nvSpPr>
          <p:spPr>
            <a:xfrm>
              <a:off x="1291590" y="295910"/>
              <a:ext cx="2080895" cy="5651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anchor="t"/>
            <a:lstStyle/>
            <a:p>
              <a:pPr marL="0" marR="0" indent="0" algn="l" defTabSz="9144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defRPr lang="zh-CN" sz="3500" b="0" i="0" u="none" strike="noStrike" kern="1" spc="0" baseline="0">
                  <a:solidFill>
                    <a:schemeClr val="tx1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黑体" panose="02010609060101010101" pitchFamily="49" charset="-122"/>
                </a:defRPr>
              </a:pPr>
              <a:r>
                <a:rPr lang="zh-CN" altLang="en-US" b="1" dirty="0"/>
                <a:t>初</a:t>
              </a:r>
              <a:r>
                <a:rPr lang="zh-CN" b="1" dirty="0"/>
                <a:t>读课文</a:t>
              </a:r>
              <a:endParaRPr lang="zh-CN" b="1" dirty="0"/>
            </a:p>
          </p:txBody>
        </p:sp>
      </p:grpSp>
      <p:sp>
        <p:nvSpPr>
          <p:cNvPr id="6" name="Rectangle 5"/>
          <p:cNvSpPr/>
          <p:nvPr/>
        </p:nvSpPr>
        <p:spPr>
          <a:xfrm>
            <a:off x="2116777" y="2717314"/>
            <a:ext cx="7958445" cy="707886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4000" dirty="0">
                <a:latin typeface="宋体" panose="02010600030101010101" pitchFamily="2" charset="-122"/>
                <a:ea typeface="宋体" panose="02010600030101010101" pitchFamily="2" charset="-122"/>
              </a:rPr>
              <a:t>为什么说“白鹭是一首精巧的诗”？</a:t>
            </a:r>
            <a:endParaRPr lang="zh-CN" altLang="en-US" sz="4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75520" y="1772816"/>
            <a:ext cx="8352928" cy="15606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1964432" y="1914944"/>
            <a:ext cx="79208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色素的配合，身段的大小，一切都很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适宜</a:t>
            </a:r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748408" y="3715144"/>
            <a:ext cx="86049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适宜</a:t>
            </a: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一词让我们感受到它外形的和谐优美。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45883" y="1034517"/>
            <a:ext cx="9900233" cy="23224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294624" y="1268760"/>
            <a:ext cx="938815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白鹤太大而嫌生硬，即使如粉红的朱鹭或灰色的苍鹭，也觉得大了一些，而且太不寻常了。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endParaRPr lang="zh-CN" altLang="en-US" sz="40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94623" y="3909116"/>
            <a:ext cx="9751493" cy="2948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40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通过将白鹭与白鹤、朱鹭和苍鹭的对比，突出强调了白鹭的色素配合和身段大小都恰到好处。</a:t>
            </a:r>
            <a:endParaRPr lang="zh-CN" altLang="zh-CN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endParaRPr lang="zh-CN" altLang="en-US" sz="40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commondata" val="eyJoZGlkIjoiN2YzNjBkOTgyNWQ1YTMxYzM3MzMwNWFiODNmOWIzYWMifQ==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蓝白</Template>
  <TotalTime>0</TotalTime>
  <Words>1846</Words>
  <Application>WPS 演示</Application>
  <PresentationFormat>自定义</PresentationFormat>
  <Paragraphs>250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楷体</vt:lpstr>
      <vt:lpstr>黑体</vt:lpstr>
      <vt:lpstr>华文新魏</vt:lpstr>
      <vt:lpstr>Arial Unicode MS</vt:lpstr>
      <vt:lpstr>等线</vt:lpstr>
      <vt:lpstr>Wingdings 2</vt:lpstr>
      <vt:lpstr>Arial</vt:lpstr>
      <vt:lpstr>Times New Roman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  <Manager>《白鹭》PPT教学课件下载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287</cp:revision>
  <dcterms:created xsi:type="dcterms:W3CDTF">2019-01-14T01:33:00Z</dcterms:created>
  <dcterms:modified xsi:type="dcterms:W3CDTF">2023-10-23T03:59:19Z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BAE1D33298D64E8B8C5214EBCCE66F7A_12</vt:lpwstr>
  </property>
</Properties>
</file>