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2"/>
  </p:notesMasterIdLst>
  <p:sldIdLst>
    <p:sldId id="277" r:id="rId3"/>
    <p:sldId id="280" r:id="rId4"/>
    <p:sldId id="281" r:id="rId5"/>
    <p:sldId id="282" r:id="rId6"/>
    <p:sldId id="286" r:id="rId7"/>
    <p:sldId id="291" r:id="rId8"/>
    <p:sldId id="299" r:id="rId9"/>
    <p:sldId id="297" r:id="rId10"/>
    <p:sldId id="283" r:id="rId11"/>
  </p:sldIdLst>
  <p:sldSz cx="9144000" cy="5143500" type="screen16x9"/>
  <p:notesSz cx="5143500" cy="9144000"/>
  <p:embeddedFontLst>
    <p:embeddedFont>
      <p:font typeface="微软雅黑" panose="020B0503020204020204" charset="-122"/>
      <p:regular r:id="rId16"/>
    </p:embeddedFont>
    <p:embeddedFont>
      <p:font typeface="Calibri" panose="020F0502020204030204" charset="0"/>
      <p:regular r:id="rId17"/>
      <p:bold r:id="rId18"/>
      <p:italic r:id="rId19"/>
      <p:boldItalic r:id="rId20"/>
    </p:embeddedFont>
  </p:embeddedFontLst>
  <p:custDataLst>
    <p:tags r:id="rId21"/>
  </p:custDataLst>
  <p:defaultTextStyle>
    <a:lvl1pPr marL="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13"/>
  </p:normalViewPr>
  <p:slideViewPr>
    <p:cSldViewPr snapToGrid="0" snapToObjects="1">
      <p:cViewPr>
        <p:scale>
          <a:sx n="120" d="100"/>
          <a:sy n="120" d="100"/>
        </p:scale>
        <p:origin x="-1374" y="-5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font" Target="fonts/font5.fntdata"/><Relationship Id="rId2" Type="http://schemas.openxmlformats.org/officeDocument/2006/relationships/theme" Target="theme/theme1.xml"/><Relationship Id="rId19" Type="http://schemas.openxmlformats.org/officeDocument/2006/relationships/font" Target="fonts/font4.fntdata"/><Relationship Id="rId18" Type="http://schemas.openxmlformats.org/officeDocument/2006/relationships/font" Target="fonts/font3.fntdata"/><Relationship Id="rId17" Type="http://schemas.openxmlformats.org/officeDocument/2006/relationships/font" Target="fonts/font2.fntdata"/><Relationship Id="rId16" Type="http://schemas.openxmlformats.org/officeDocument/2006/relationships/font" Target="fonts/font1.fntdata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6763"/>
            <a:ext cx="682307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10486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486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171450" algn="l" rtl="0" fontAlgn="base">
      <a:spcBef>
        <a:spcPct val="30000"/>
      </a:spcBef>
      <a:spcAft>
        <a:spcPct val="0"/>
      </a:spcAft>
      <a:defRPr sz="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342900" algn="l" rtl="0" fontAlgn="base">
      <a:spcBef>
        <a:spcPct val="30000"/>
      </a:spcBef>
      <a:spcAft>
        <a:spcPct val="0"/>
      </a:spcAft>
      <a:defRPr sz="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514350" algn="l" rtl="0" fontAlgn="base">
      <a:spcBef>
        <a:spcPct val="30000"/>
      </a:spcBef>
      <a:spcAft>
        <a:spcPct val="0"/>
      </a:spcAft>
      <a:defRPr sz="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685800" algn="l" rtl="0" fontAlgn="base">
      <a:spcBef>
        <a:spcPct val="30000"/>
      </a:spcBef>
      <a:spcAft>
        <a:spcPct val="0"/>
      </a:spcAft>
      <a:defRPr sz="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857250" algn="l" defTabSz="34290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314325" y="136922"/>
            <a:ext cx="3572" cy="357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ctr" defTabSz="342900" rtl="0" eaLnBrk="1" latinLnBrk="0" hangingPunct="1">
        <a:spcBef>
          <a:spcPct val="0"/>
        </a:spcBef>
        <a:buNone/>
        <a:defRPr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905" algn="l" defTabSz="3429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8765" indent="-107315" algn="l" defTabSz="3429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spcBef>
          <a:spcPct val="20000"/>
        </a:spcBef>
        <a:buFont typeface="Arial" panose="020B0604020202020204" pitchFamily="34" charset="0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spcBef>
          <a:spcPct val="20000"/>
        </a:spcBef>
        <a:buFont typeface="Arial" panose="020B0604020202020204" pitchFamily="34" charset="0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6.png"/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hemeOverride" Target="../theme/themeOverride1.xml"/><Relationship Id="rId5" Type="http://schemas.openxmlformats.org/officeDocument/2006/relationships/image" Target="../media/image10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hemeOverride" Target="../theme/themeOverride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hemeOverride" Target="../theme/themeOverride3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hemeOverride" Target="../theme/themeOverride4.xml"/><Relationship Id="rId4" Type="http://schemas.openxmlformats.org/officeDocument/2006/relationships/image" Target="../media/image10.png"/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4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image 10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13" name="组合 102"/>
          <p:cNvGrpSpPr/>
          <p:nvPr/>
        </p:nvGrpSpPr>
        <p:grpSpPr>
          <a:xfrm>
            <a:off x="-38100" y="1677247"/>
            <a:ext cx="9182100" cy="3690938"/>
            <a:chOff x="-76200" y="6350000"/>
            <a:chExt cx="24485600" cy="9842500"/>
          </a:xfrm>
        </p:grpSpPr>
        <p:pic>
          <p:nvPicPr>
            <p:cNvPr id="2097153" name="image 10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-76200" y="7835900"/>
              <a:ext cx="24485600" cy="8051800"/>
            </a:xfrm>
            <a:prstGeom prst="rect">
              <a:avLst/>
            </a:prstGeom>
          </p:spPr>
        </p:pic>
        <p:pic>
          <p:nvPicPr>
            <p:cNvPr id="2097154" name="image 10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6350000"/>
              <a:ext cx="24358600" cy="9842500"/>
            </a:xfrm>
            <a:prstGeom prst="rect">
              <a:avLst/>
            </a:prstGeom>
          </p:spPr>
        </p:pic>
      </p:grpSp>
      <p:pic>
        <p:nvPicPr>
          <p:cNvPr id="2097155" name="image 10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91362" y="309562"/>
            <a:ext cx="2062163" cy="2671763"/>
          </a:xfrm>
          <a:prstGeom prst="rect">
            <a:avLst/>
          </a:prstGeom>
        </p:spPr>
      </p:pic>
      <p:pic>
        <p:nvPicPr>
          <p:cNvPr id="2097156" name="image 10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0"/>
            <a:ext cx="3133725" cy="1871663"/>
          </a:xfrm>
          <a:prstGeom prst="rect">
            <a:avLst/>
          </a:prstGeom>
        </p:spPr>
      </p:pic>
      <p:pic>
        <p:nvPicPr>
          <p:cNvPr id="2097157" name="image 10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29375" y="842962"/>
            <a:ext cx="3024188" cy="4905375"/>
          </a:xfrm>
          <a:prstGeom prst="rect">
            <a:avLst/>
          </a:prstGeom>
        </p:spPr>
      </p:pic>
      <p:pic>
        <p:nvPicPr>
          <p:cNvPr id="2097158" name="image 108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38100" y="2394295"/>
            <a:ext cx="2781300" cy="2767013"/>
          </a:xfrm>
          <a:prstGeom prst="rect">
            <a:avLst/>
          </a:prstGeom>
        </p:spPr>
      </p:pic>
      <p:sp>
        <p:nvSpPr>
          <p:cNvPr id="1048576" name="Object 109"/>
          <p:cNvSpPr txBox="1"/>
          <p:nvPr/>
        </p:nvSpPr>
        <p:spPr>
          <a:xfrm>
            <a:off x="0" y="952686"/>
            <a:ext cx="9134475" cy="114217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lnSpc>
                <a:spcPct val="111000"/>
              </a:lnSpc>
            </a:pPr>
            <a:r>
              <a:rPr lang="zh-CN" altLang="en-US" sz="7200" b="1" spc="-225" dirty="0">
                <a:solidFill>
                  <a:srgbClr val="408062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桂花雨</a:t>
            </a:r>
            <a:endParaRPr lang="zh-CN" altLang="en-US" sz="11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2097159" name="image 1012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533775" y="2571750"/>
            <a:ext cx="2076450" cy="3619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image 40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2728912"/>
            <a:ext cx="9144000" cy="2414588"/>
          </a:xfrm>
          <a:prstGeom prst="rect">
            <a:avLst/>
          </a:prstGeom>
        </p:spPr>
      </p:pic>
      <p:sp>
        <p:nvSpPr>
          <p:cNvPr id="1048597" name="Object 403"/>
          <p:cNvSpPr txBox="1"/>
          <p:nvPr/>
        </p:nvSpPr>
        <p:spPr>
          <a:xfrm>
            <a:off x="700088" y="453289"/>
            <a:ext cx="3943350" cy="3539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zh-CN" altLang="en-US" sz="2300" dirty="0">
                <a:solidFill>
                  <a:srgbClr val="408062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一、</a:t>
            </a:r>
            <a:r>
              <a:rPr lang="zh-CN" altLang="zh-CN" sz="2300" dirty="0">
                <a:solidFill>
                  <a:srgbClr val="408062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导入新课</a:t>
            </a:r>
            <a:endParaRPr lang="zh-CN" altLang="en-US" sz="2300" dirty="0">
              <a:solidFill>
                <a:srgbClr val="408062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2097172" name="image 40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163" y="261937"/>
            <a:ext cx="609600" cy="890588"/>
          </a:xfrm>
          <a:prstGeom prst="rect">
            <a:avLst/>
          </a:prstGeom>
        </p:spPr>
      </p:pic>
      <p:sp>
        <p:nvSpPr>
          <p:cNvPr id="1048624" name="文本框 1048623"/>
          <p:cNvSpPr txBox="1"/>
          <p:nvPr/>
        </p:nvSpPr>
        <p:spPr>
          <a:xfrm rot="21600000">
            <a:off x="795918" y="1531243"/>
            <a:ext cx="7441549" cy="2342949"/>
          </a:xfrm>
          <a:prstGeom prst="rect">
            <a:avLst/>
          </a:prstGeom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同学们，在前⾯的学习中，⽼师和你们⼀起认识了很多⼥作家，也欣赏了她们优美的篇章，⽐如林海⾳的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《</a:t>
            </a:r>
            <a:r>
              <a:rPr lang="zh-CN" altLang="en-US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窃读记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》</a:t>
            </a:r>
            <a:r>
              <a:rPr lang="zh-CN" altLang="en-US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、叶⽂玲的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《</a:t>
            </a:r>
            <a:r>
              <a:rPr lang="zh-CN" altLang="en-US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我的长⽣果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》</a:t>
            </a:r>
            <a:r>
              <a:rPr lang="zh-CN" altLang="en-US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。今天，⽼师再给⼤家介绍⼀名⼥作家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——</a:t>
            </a:r>
            <a:r>
              <a:rPr lang="zh-CN" altLang="en-US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琦君。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(</a:t>
            </a:r>
            <a:r>
              <a:rPr lang="zh-CN" altLang="en-US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课件展⽰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)</a:t>
            </a:r>
            <a:r>
              <a:rPr lang="zh-CN" altLang="en-US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下⾯，让我们⼀起⾛进作家琦君的童年，欣赏美丽的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《</a:t>
            </a:r>
            <a:r>
              <a:rPr lang="zh-CN" altLang="en-US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桂花⾬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》</a:t>
            </a:r>
            <a:endParaRPr lang="zh-CN" altLang="en-US" sz="1100" dirty="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7" name="image 50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2728912"/>
            <a:ext cx="9144000" cy="2414588"/>
          </a:xfrm>
          <a:prstGeom prst="rect">
            <a:avLst/>
          </a:prstGeom>
        </p:spPr>
      </p:pic>
      <p:sp>
        <p:nvSpPr>
          <p:cNvPr id="1048603" name="Object 503"/>
          <p:cNvSpPr txBox="1"/>
          <p:nvPr/>
        </p:nvSpPr>
        <p:spPr>
          <a:xfrm>
            <a:off x="700088" y="453289"/>
            <a:ext cx="3943350" cy="3847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500">
                <a:solidFill>
                  <a:srgbClr val="408062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⼆、初读课⽂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2097178" name="image 50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163" y="261937"/>
            <a:ext cx="609600" cy="890588"/>
          </a:xfrm>
          <a:prstGeom prst="rect">
            <a:avLst/>
          </a:prstGeom>
        </p:spPr>
      </p:pic>
      <p:sp>
        <p:nvSpPr>
          <p:cNvPr id="1048625" name="文本框 1048624"/>
          <p:cNvSpPr txBox="1"/>
          <p:nvPr/>
        </p:nvSpPr>
        <p:spPr>
          <a:xfrm>
            <a:off x="766763" y="1250433"/>
            <a:ext cx="7342362" cy="3358612"/>
          </a:xfrm>
          <a:prstGeom prst="rect">
            <a:avLst/>
          </a:prstGeom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   1.</a:t>
            </a:r>
            <a:r>
              <a:rPr lang="zh-CN" altLang="en-US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⾃由朗读，思考：⽂章的主要内容是什么？
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2.</a:t>
            </a:r>
            <a:r>
              <a:rPr lang="zh-CN" altLang="en-US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在阅读中，同学们有没有感觉出作者对桂花有着怎样的情感呢？从哪些句⼦可以看出？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——</a:t>
            </a:r>
            <a:r>
              <a:rPr lang="zh-CN" altLang="en-US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喜欢
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3.</a:t>
            </a:r>
            <a:r>
              <a:rPr lang="zh-CN" altLang="en-US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作者为什么喜欢桂花？</a:t>
            </a:r>
            <a:endParaRPr lang="zh-CN" altLang="en-US" sz="900" dirty="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         (</a:t>
            </a:r>
            <a:r>
              <a:rPr lang="zh-CN" altLang="en-US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桂花⾹、摇花乐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)</a:t>
            </a:r>
            <a:endParaRPr lang="zh-CN" altLang="en-US" sz="900" dirty="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   </a:t>
            </a:r>
            <a:endParaRPr lang="zh-CN" altLang="en-US" sz="900" dirty="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   4⾃由朗读，思考：⽂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章的主要内容是什么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？</a:t>
            </a:r>
            <a:endParaRPr lang="zh-CN" altLang="en-US" sz="900" dirty="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9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　　</a:t>
            </a:r>
            <a:endParaRPr lang="zh-CN" altLang="en-US" sz="1100" dirty="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7" name="image 60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097208" name="image 60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728912"/>
            <a:ext cx="9144000" cy="2414588"/>
          </a:xfrm>
          <a:prstGeom prst="rect">
            <a:avLst/>
          </a:prstGeom>
        </p:spPr>
      </p:pic>
      <p:pic>
        <p:nvPicPr>
          <p:cNvPr id="2097209" name="image 60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68397" y="0"/>
            <a:ext cx="4378321" cy="5306919"/>
          </a:xfrm>
          <a:prstGeom prst="rect">
            <a:avLst/>
          </a:prstGeom>
        </p:spPr>
      </p:pic>
      <p:pic>
        <p:nvPicPr>
          <p:cNvPr id="2097210" name="image 60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71438" y="247650"/>
            <a:ext cx="3133725" cy="1871663"/>
          </a:xfrm>
          <a:prstGeom prst="rect">
            <a:avLst/>
          </a:prstGeom>
        </p:spPr>
      </p:pic>
      <p:grpSp>
        <p:nvGrpSpPr>
          <p:cNvPr id="33" name="组合 605"/>
          <p:cNvGrpSpPr/>
          <p:nvPr/>
        </p:nvGrpSpPr>
        <p:grpSpPr>
          <a:xfrm>
            <a:off x="157163" y="247613"/>
            <a:ext cx="4486275" cy="904912"/>
            <a:chOff x="419100" y="660303"/>
            <a:chExt cx="11963400" cy="2413097"/>
          </a:xfrm>
        </p:grpSpPr>
        <p:sp>
          <p:nvSpPr>
            <p:cNvPr id="1048613" name="Object 607"/>
            <p:cNvSpPr txBox="1"/>
            <p:nvPr/>
          </p:nvSpPr>
          <p:spPr>
            <a:xfrm>
              <a:off x="1866900" y="660303"/>
              <a:ext cx="10515600" cy="943847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2300" dirty="0">
                  <a:solidFill>
                    <a:srgbClr val="408062"/>
                  </a:solidFill>
                  <a:latin typeface="Times New Roman" panose="02020603050405020304"/>
                  <a:ea typeface="微软雅黑" panose="020B0503020204020204" charset="-122"/>
                  <a:sym typeface="Times New Roman" panose="02020603050405020304"/>
                </a:rPr>
                <a:t>三、品读课⽂</a:t>
              </a:r>
              <a:endPara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endParaRPr>
            </a:p>
          </p:txBody>
        </p:sp>
        <p:pic>
          <p:nvPicPr>
            <p:cNvPr id="2097211" name="image 608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419100" y="698500"/>
              <a:ext cx="1625600" cy="2374900"/>
            </a:xfrm>
            <a:prstGeom prst="rect">
              <a:avLst/>
            </a:prstGeom>
          </p:spPr>
        </p:pic>
      </p:grpSp>
      <p:sp>
        <p:nvSpPr>
          <p:cNvPr id="1048614" name="Object 609"/>
          <p:cNvSpPr txBox="1"/>
          <p:nvPr/>
        </p:nvSpPr>
        <p:spPr>
          <a:xfrm rot="21600000">
            <a:off x="278608" y="1520779"/>
            <a:ext cx="4364829" cy="281666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43000"/>
              </a:lnSpc>
            </a:pPr>
            <a:r>
              <a:rPr lang="zh-CN" altLang="en-US" sz="1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(⼀)在⽂中找出描写桂花⾹的句⼦，抓住“浸”</a:t>
            </a:r>
            <a:endParaRPr lang="zh-CN" altLang="en-US" sz="1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43000"/>
              </a:lnSpc>
            </a:pPr>
            <a:r>
              <a:rPr lang="zh-CN" altLang="en-US" sz="1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(⼆)享受摇花乐</a:t>
            </a:r>
            <a:endParaRPr lang="zh-CN" altLang="en-US" sz="1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43000"/>
              </a:lnSpc>
            </a:pPr>
            <a:r>
              <a:rPr lang="zh-CN" altLang="en-US" sz="1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　　1</a:t>
            </a:r>
            <a:r>
              <a:rPr lang="en-US" altLang="zh-CN" sz="1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.</a:t>
            </a:r>
            <a:r>
              <a:rPr lang="zh-CN" altLang="en-US" sz="1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在⽂中找出摇桂花的句⼦读⼀读。</a:t>
            </a:r>
            <a:endParaRPr lang="zh-CN" altLang="en-US" sz="1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43000"/>
              </a:lnSpc>
            </a:pPr>
            <a:r>
              <a:rPr lang="zh-CN" altLang="en-US" sz="1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　　2</a:t>
            </a:r>
            <a:r>
              <a:rPr lang="en-US" altLang="zh-CN" sz="1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.</a:t>
            </a:r>
            <a:r>
              <a:rPr lang="zh-CN" altLang="en-US" sz="1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画出句中⼀系列动作的词，感受摇花的乐。</a:t>
            </a:r>
            <a:endParaRPr lang="zh-CN" altLang="en-US" sz="1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43000"/>
              </a:lnSpc>
            </a:pPr>
            <a:r>
              <a:rPr lang="zh-CN" altLang="en-US" sz="1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　　3</a:t>
            </a:r>
            <a:r>
              <a:rPr lang="en-US" altLang="zh-CN" sz="1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.</a:t>
            </a:r>
            <a:r>
              <a:rPr lang="zh-CN" altLang="en-US" sz="1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看到这纷纷下落的桂花，作者情不⾃禁的喊了起来，（我喊着：“啊！真像下雨，好香的雨呀！”）你想喊吗？你想怎么喊？喊给⼤家听听。</a:t>
            </a:r>
            <a:endParaRPr lang="zh-CN" altLang="en-US" sz="1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2097212" name="image 601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740000">
            <a:off x="6370674" y="669982"/>
            <a:ext cx="214312" cy="24288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6" name="image 604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-71438" y="247650"/>
            <a:ext cx="3133725" cy="1871663"/>
          </a:xfrm>
          <a:prstGeom prst="rect">
            <a:avLst/>
          </a:prstGeom>
        </p:spPr>
      </p:pic>
      <p:pic>
        <p:nvPicPr>
          <p:cNvPr id="2097228" name="image 50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157163" y="261937"/>
            <a:ext cx="609600" cy="890588"/>
          </a:xfrm>
          <a:prstGeom prst="rect">
            <a:avLst/>
          </a:prstGeom>
        </p:spPr>
      </p:pic>
      <p:pic>
        <p:nvPicPr>
          <p:cNvPr id="2097230" name="image 603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091362" y="309562"/>
            <a:ext cx="2062163" cy="2671763"/>
          </a:xfrm>
          <a:prstGeom prst="rect">
            <a:avLst/>
          </a:prstGeom>
        </p:spPr>
      </p:pic>
      <p:sp>
        <p:nvSpPr>
          <p:cNvPr id="1048629" name="文本框 1048628"/>
          <p:cNvSpPr txBox="1"/>
          <p:nvPr/>
        </p:nvSpPr>
        <p:spPr>
          <a:xfrm>
            <a:off x="638175" y="515779"/>
            <a:ext cx="1714500" cy="388568"/>
          </a:xfrm>
          <a:prstGeom prst="rect">
            <a:avLst/>
          </a:prstGeom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2300">
                <a:solidFill>
                  <a:srgbClr val="408062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四、悟情</a:t>
            </a:r>
            <a:endParaRPr lang="zh-CN" altLang="en-US" sz="2300">
              <a:solidFill>
                <a:srgbClr val="408062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1048630" name="文本框 1048629"/>
          <p:cNvSpPr txBox="1"/>
          <p:nvPr/>
        </p:nvSpPr>
        <p:spPr>
          <a:xfrm rot="21600000">
            <a:off x="441247" y="871013"/>
            <a:ext cx="8428194" cy="1881284"/>
          </a:xfrm>
          <a:prstGeom prst="rect">
            <a:avLst/>
          </a:prstGeom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因为桂花的⾹⽓太迷⼈了，所以作者喜欢，因为摇桂花太使⼈感到快乐了，所以作者喜欢。正是因为对桂花的喜爱，才使得作者上了中学，全家离开了家乡来到杭州，还忘不了要去欣赏桂花，并且还要给母亲带回⼀⼤袋，满以为母亲会赞美桂花的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'⾹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味，可是母亲却说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(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母亲说：“这里的桂花再香，也比不上家乡院子里的桂花。”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)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难道真的是这⾥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(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杭州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)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的桂花不⾹吗？从哪⾥可以看出来？</a:t>
            </a:r>
            <a:endParaRPr lang="zh-CN" altLang="en-US" sz="1100" dirty="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1048631" name="文本框 1048630"/>
          <p:cNvSpPr txBox="1"/>
          <p:nvPr/>
        </p:nvSpPr>
        <p:spPr>
          <a:xfrm>
            <a:off x="461963" y="2865065"/>
            <a:ext cx="8443113" cy="1311898"/>
          </a:xfrm>
          <a:prstGeom prst="rect">
            <a:avLst/>
          </a:prstGeom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200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是呀，不是因为这⾥的桂花不⾹，⽽是因为家乡的桂花充盈了母亲的⽣活，倾注了母亲的情感，母亲不是⽤⿐⼦闻桂花，⽽是⽤情感看桂花。那到底是⼀种什么情感让母亲觉得家乡的桂花⾹些呢？</a:t>
            </a:r>
            <a:endParaRPr lang="zh-CN" altLang="en-US" sz="110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                                            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思念家乡</a:t>
            </a:r>
            <a:endParaRPr lang="zh-CN" altLang="en-US" sz="110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2097244" name="image 501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0" y="2728912"/>
            <a:ext cx="9144000" cy="241458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2" name="image 40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2728912"/>
            <a:ext cx="9144000" cy="2414588"/>
          </a:xfrm>
          <a:prstGeom prst="rect">
            <a:avLst/>
          </a:prstGeom>
        </p:spPr>
      </p:pic>
      <p:sp>
        <p:nvSpPr>
          <p:cNvPr id="1048636" name="文本框 1048635"/>
          <p:cNvSpPr txBox="1"/>
          <p:nvPr/>
        </p:nvSpPr>
        <p:spPr>
          <a:xfrm rot="21600000">
            <a:off x="121061" y="180361"/>
            <a:ext cx="8658608" cy="4805162"/>
          </a:xfrm>
          <a:prstGeom prst="rect">
            <a:avLst/>
          </a:prstGeom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1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
</a:t>
            </a:r>
            <a:r>
              <a:rPr lang="zh-CN" altLang="en-US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　　</a:t>
            </a:r>
            <a:r>
              <a:rPr lang="zh-CN" altLang="zh-CN" sz="2300" dirty="0">
                <a:solidFill>
                  <a:srgbClr val="408062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五、</a:t>
            </a:r>
            <a:r>
              <a:rPr lang="zh-CN" altLang="en-US" sz="2300" dirty="0">
                <a:solidFill>
                  <a:srgbClr val="408062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讨论交流
</a:t>
            </a:r>
            <a:r>
              <a:rPr lang="zh-CN" altLang="en-US" sz="1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
　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1.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“我”是怎样催促母亲摇桂花的？（出⽰课件：“摇桂花”对我是件⼤事，所以⽼是缠着母亲问：“怎么还不摇桂花嘛！母亲说：“还早呢，没开⾜，摇不下来的。”）
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2.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如果你是⼩作者，你会怎样缠着母亲问呢？（请三位学⽣读出不同的语调。）
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3.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作者⽼是缠着母亲摇桂花，但是母亲却不答应，这是为什么呢？（请学⽣读⼀读课件中的语句。）
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4.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母亲终于答应摇桂花啦！“我”是怎样做的？（出⽰课件：这下我可乐了，帮着在桂花树下铺⽵席，帮着抱桂花树使劲地摇。）（板书：摇桂花</a:t>
            </a:r>
            <a:r>
              <a:rPr lang="zh-CN" altLang="en-US" sz="2000" dirty="0" smtClean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）</a:t>
            </a:r>
            <a:endParaRPr lang="zh-CN" altLang="en-US" sz="1100" dirty="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2097234" name="image 40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157163" y="261937"/>
            <a:ext cx="609600" cy="89058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2" name="image 40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2728912"/>
            <a:ext cx="9144000" cy="2414588"/>
          </a:xfrm>
          <a:prstGeom prst="rect">
            <a:avLst/>
          </a:prstGeom>
        </p:spPr>
      </p:pic>
      <p:sp>
        <p:nvSpPr>
          <p:cNvPr id="1048636" name="文本框 1048635"/>
          <p:cNvSpPr txBox="1"/>
          <p:nvPr/>
        </p:nvSpPr>
        <p:spPr>
          <a:xfrm rot="21600000">
            <a:off x="121061" y="-277404"/>
            <a:ext cx="8658608" cy="4405052"/>
          </a:xfrm>
          <a:prstGeom prst="rect">
            <a:avLst/>
          </a:prstGeom>
        </p:spPr>
        <p:txBody>
          <a:bodyPr wrap="square" lIns="34290" tIns="17145" rIns="34290" bIns="17145" rtlCol="0">
            <a:spAutoFit/>
          </a:bodyPr>
          <a:lstStyle/>
          <a:p>
            <a:pPr algn="l"/>
            <a:r>
              <a:rPr lang="zh-CN" altLang="en-US" sz="1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
</a:t>
            </a:r>
            <a:r>
              <a:rPr lang="zh-CN" altLang="en-US" sz="2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　　</a:t>
            </a:r>
            <a:r>
              <a:rPr lang="zh-CN" altLang="zh-CN" sz="2300" dirty="0">
                <a:solidFill>
                  <a:srgbClr val="408062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五、</a:t>
            </a:r>
            <a:r>
              <a:rPr lang="zh-CN" altLang="en-US" sz="2300" dirty="0">
                <a:solidFill>
                  <a:srgbClr val="408062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讨论交流
</a:t>
            </a:r>
            <a:r>
              <a:rPr lang="zh-CN" altLang="en-US" sz="1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
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5.</a:t>
            </a:r>
            <a:r>
              <a:rPr lang="zh-CN" altLang="en-US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哪些语句最能表现“我”摇桂花时的欢乐之情？（出⽰课件：桂花纷纷落下来，落得我们满头满⾝，我就喊：“啊！真像下⾬！好⾹的⾬呀！”）（板书：摇花乐）你来喊⼀喊，好吗？（请三位学⽣喊）
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6.</a:t>
            </a:r>
            <a:r>
              <a:rPr lang="zh-CN" altLang="en-US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你们想看看桂花落下的情景吗？（出⽰课件：播放动画的桂花飘落的情景）我们⼀起再来读⼀读“我”摇桂花时的欢乐的语句。
</a:t>
            </a:r>
            <a:r>
              <a:rPr lang="zh-CN" altLang="en-US" sz="15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　　</a:t>
            </a:r>
            <a:endParaRPr lang="zh-CN" altLang="en-US" sz="1100" dirty="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2097234" name="image 40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157163" y="261937"/>
            <a:ext cx="609600" cy="89058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8" name="image 707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6429375" y="814388"/>
            <a:ext cx="3024188" cy="4905375"/>
          </a:xfrm>
          <a:prstGeom prst="rect">
            <a:avLst/>
          </a:prstGeom>
        </p:spPr>
      </p:pic>
      <p:sp>
        <p:nvSpPr>
          <p:cNvPr id="1048638" name="文本框 1048637"/>
          <p:cNvSpPr txBox="1"/>
          <p:nvPr/>
        </p:nvSpPr>
        <p:spPr>
          <a:xfrm>
            <a:off x="603519" y="527685"/>
            <a:ext cx="8345530" cy="2866169"/>
          </a:xfrm>
          <a:prstGeom prst="rect">
            <a:avLst/>
          </a:prstGeom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2300" dirty="0">
                <a:solidFill>
                  <a:srgbClr val="408062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六、总结全⽂
</a:t>
            </a:r>
            <a:r>
              <a:rPr lang="zh-CN" altLang="en-US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
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1.</a:t>
            </a:r>
            <a:r>
              <a:rPr lang="zh-CN" altLang="en-US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童年是多么的美好，那⼀幕幕回忆都将永驻我们⼼间。当桂花⾬从桂花树上被摇下来时，花⾬缤纷，飘坠如⾬丝，这是作者童年⽣活中的⼀个⾮常快乐的镜头。
　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2.</a:t>
            </a:r>
            <a:r>
              <a:rPr lang="zh-CN" altLang="en-US" sz="2300" dirty="0">
                <a:solidFill>
                  <a:srgbClr val="00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同学们，让我们也把桂花⾬和童年的快乐深深地留在我们的脑海中吧</a:t>
            </a:r>
            <a:endParaRPr lang="zh-CN" altLang="en-US" sz="1100" dirty="0">
              <a:solidFill>
                <a:srgbClr val="00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2097240" name="image 50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157163" y="261937"/>
            <a:ext cx="609600" cy="890588"/>
          </a:xfrm>
          <a:prstGeom prst="rect">
            <a:avLst/>
          </a:prstGeom>
        </p:spPr>
      </p:pic>
      <p:pic>
        <p:nvPicPr>
          <p:cNvPr id="2097245" name="image 501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0" y="2728912"/>
            <a:ext cx="9144000" cy="241458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3" name="image 70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5" name="组合 702"/>
          <p:cNvGrpSpPr/>
          <p:nvPr/>
        </p:nvGrpSpPr>
        <p:grpSpPr>
          <a:xfrm>
            <a:off x="-28575" y="2381250"/>
            <a:ext cx="9182100" cy="3690938"/>
            <a:chOff x="-76200" y="6350000"/>
            <a:chExt cx="24485600" cy="9842500"/>
          </a:xfrm>
        </p:grpSpPr>
        <p:pic>
          <p:nvPicPr>
            <p:cNvPr id="2097214" name="image 70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-76200" y="7835900"/>
              <a:ext cx="24485600" cy="8051800"/>
            </a:xfrm>
            <a:prstGeom prst="rect">
              <a:avLst/>
            </a:prstGeom>
          </p:spPr>
        </p:pic>
        <p:pic>
          <p:nvPicPr>
            <p:cNvPr id="2097215" name="image 70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6350000"/>
              <a:ext cx="24358600" cy="9842500"/>
            </a:xfrm>
            <a:prstGeom prst="rect">
              <a:avLst/>
            </a:prstGeom>
          </p:spPr>
        </p:pic>
      </p:grpSp>
      <p:pic>
        <p:nvPicPr>
          <p:cNvPr id="2097216" name="image 70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91362" y="309562"/>
            <a:ext cx="2062163" cy="2671763"/>
          </a:xfrm>
          <a:prstGeom prst="rect">
            <a:avLst/>
          </a:prstGeom>
        </p:spPr>
      </p:pic>
      <p:pic>
        <p:nvPicPr>
          <p:cNvPr id="2097217" name="image 70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-71438" y="-428625"/>
            <a:ext cx="3133725" cy="1871663"/>
          </a:xfrm>
          <a:prstGeom prst="rect">
            <a:avLst/>
          </a:prstGeom>
        </p:spPr>
      </p:pic>
      <p:pic>
        <p:nvPicPr>
          <p:cNvPr id="2097218" name="image 70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29375" y="814388"/>
            <a:ext cx="3024188" cy="4905375"/>
          </a:xfrm>
          <a:prstGeom prst="rect">
            <a:avLst/>
          </a:prstGeom>
        </p:spPr>
      </p:pic>
      <p:pic>
        <p:nvPicPr>
          <p:cNvPr id="2097219" name="image 708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14300" y="2457450"/>
            <a:ext cx="2781300" cy="2767013"/>
          </a:xfrm>
          <a:prstGeom prst="rect">
            <a:avLst/>
          </a:prstGeom>
        </p:spPr>
      </p:pic>
      <p:sp>
        <p:nvSpPr>
          <p:cNvPr id="1048616" name="Object 709"/>
          <p:cNvSpPr txBox="1"/>
          <p:nvPr/>
        </p:nvSpPr>
        <p:spPr>
          <a:xfrm>
            <a:off x="1893416" y="2362462"/>
            <a:ext cx="5408295" cy="28931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zh-CN" altLang="en-US" sz="1800" b="1" spc="338">
                <a:solidFill>
                  <a:srgbClr val="6BA389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谢谢观看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1048617" name="Object 7010"/>
          <p:cNvSpPr txBox="1"/>
          <p:nvPr/>
        </p:nvSpPr>
        <p:spPr>
          <a:xfrm>
            <a:off x="1893412" y="1781437"/>
            <a:ext cx="5362575" cy="69249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>
                <a:solidFill>
                  <a:srgbClr val="408062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THANKS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2097220" name="New picture"/>
          <p:cNvPicPr/>
          <p:nvPr/>
        </p:nvPicPr>
        <p:blipFill>
          <a:blip r:embed="rId8" cstate="email"/>
          <a:stretch>
            <a:fillRect/>
          </a:stretch>
        </p:blipFill>
        <p:spPr>
          <a:xfrm>
            <a:off x="4705350" y="4643437"/>
            <a:ext cx="138113" cy="100013"/>
          </a:xfrm>
          <a:prstGeom prst="cube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M3MGY0M2M4ODJhY2E1OTgwMDVhZTdhOTNlYzY4NjA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Arial"/>
        <a:cs typeface="Arial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Arial"/>
        <a:cs typeface="Arial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A7A7A7"/>
    </a:dk2>
    <a:lt2>
      <a:srgbClr val="535353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Arial"/>
      <a:ea typeface="Arial"/>
      <a:cs typeface="Arial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Arial"/>
      <a:ea typeface="Arial"/>
      <a:cs typeface="Arial"/>
      <a:font script="Jpan" typeface="Yu Gothic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A7A7A7"/>
    </a:dk2>
    <a:lt2>
      <a:srgbClr val="535353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Arial"/>
      <a:ea typeface="Arial"/>
      <a:cs typeface="Arial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Arial"/>
      <a:ea typeface="Arial"/>
      <a:cs typeface="Arial"/>
      <a:font script="Jpan" typeface="Yu Gothic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A7A7A7"/>
    </a:dk2>
    <a:lt2>
      <a:srgbClr val="535353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Arial"/>
      <a:ea typeface="Arial"/>
      <a:cs typeface="Arial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Arial"/>
      <a:ea typeface="Arial"/>
      <a:cs typeface="Arial"/>
      <a:font script="Jpan" typeface="Yu Gothic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A7A7A7"/>
    </a:dk2>
    <a:lt2>
      <a:srgbClr val="535353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Arial"/>
      <a:ea typeface="Arial"/>
      <a:cs typeface="Arial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Arial"/>
      <a:ea typeface="Arial"/>
      <a:cs typeface="Arial"/>
      <a:font script="Jpan" typeface="Yu Gothic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1299</Words>
  <Application>WPS 演示</Application>
  <PresentationFormat>全屏显示(16:9)</PresentationFormat>
  <Paragraphs>39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微软雅黑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2022-06-26T09:41:00Z</cp:lastPrinted>
  <dcterms:created xsi:type="dcterms:W3CDTF">2022-06-26T09:41:00Z</dcterms:created>
  <dcterms:modified xsi:type="dcterms:W3CDTF">2023-10-23T04:01:17Z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336A854CFF6A4498924E980CC53C6A8D_12</vt:lpwstr>
  </property>
  <property fmtid="{D5CDD505-2E9C-101B-9397-08002B2CF9AE}" pid="3" name="KSOProductBuildVer">
    <vt:lpwstr>2052-12.1.0.15712</vt:lpwstr>
  </property>
</Properties>
</file>