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4"/>
  </p:notesMasterIdLst>
  <p:sldIdLst>
    <p:sldId id="273" r:id="rId4"/>
    <p:sldId id="257" r:id="rId5"/>
    <p:sldId id="258" r:id="rId6"/>
    <p:sldId id="263" r:id="rId7"/>
    <p:sldId id="261" r:id="rId8"/>
    <p:sldId id="293" r:id="rId9"/>
    <p:sldId id="262" r:id="rId10"/>
    <p:sldId id="275" r:id="rId11"/>
    <p:sldId id="270" r:id="rId12"/>
    <p:sldId id="278" r:id="rId13"/>
    <p:sldId id="291" r:id="rId15"/>
    <p:sldId id="282" r:id="rId16"/>
    <p:sldId id="279" r:id="rId17"/>
    <p:sldId id="284" r:id="rId18"/>
    <p:sldId id="292" r:id="rId19"/>
    <p:sldId id="286" r:id="rId20"/>
    <p:sldId id="289" r:id="rId21"/>
    <p:sldId id="290" r:id="rId22"/>
    <p:sldId id="294" r:id="rId23"/>
    <p:sldId id="277" r:id="rId24"/>
    <p:sldId id="295" r:id="rId25"/>
    <p:sldId id="271" r:id="rId26"/>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90" d="100"/>
          <a:sy n="90" d="100"/>
        </p:scale>
        <p:origin x="-1356" y="-522"/>
      </p:cViewPr>
      <p:guideLst>
        <p:guide orient="horz" pos="2159"/>
        <p:guide pos="384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notesMaster" Target="notesMasters/notesMaster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1">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email"/>
          <a:stretch>
            <a:fillRect/>
          </a:stretch>
        </p:blipFill>
        <p:spPr>
          <a:xfrm>
            <a:off x="504" y="283"/>
            <a:ext cx="12190992" cy="6857433"/>
          </a:xfrm>
          <a:prstGeom prst="rect">
            <a:avLst/>
          </a:prstGeom>
        </p:spPr>
      </p:pic>
      <p:sp>
        <p:nvSpPr>
          <p:cNvPr id="11" name="任意多边形 10"/>
          <p:cNvSpPr/>
          <p:nvPr userDrawn="1"/>
        </p:nvSpPr>
        <p:spPr>
          <a:xfrm flipH="1">
            <a:off x="0" y="0"/>
            <a:ext cx="12192000" cy="6858000"/>
          </a:xfrm>
          <a:custGeom>
            <a:avLst/>
            <a:gdLst>
              <a:gd name="connsiteX0" fmla="*/ 265308 w 12192000"/>
              <a:gd name="connsiteY0" fmla="*/ 45000 h 6858000"/>
              <a:gd name="connsiteX1" fmla="*/ 44400 w 12192000"/>
              <a:gd name="connsiteY1" fmla="*/ 265908 h 6858000"/>
              <a:gd name="connsiteX2" fmla="*/ 44400 w 12192000"/>
              <a:gd name="connsiteY2" fmla="*/ 6592092 h 6858000"/>
              <a:gd name="connsiteX3" fmla="*/ 265308 w 12192000"/>
              <a:gd name="connsiteY3" fmla="*/ 6813000 h 6858000"/>
              <a:gd name="connsiteX4" fmla="*/ 11926692 w 12192000"/>
              <a:gd name="connsiteY4" fmla="*/ 6813000 h 6858000"/>
              <a:gd name="connsiteX5" fmla="*/ 12147600 w 12192000"/>
              <a:gd name="connsiteY5" fmla="*/ 6592092 h 6858000"/>
              <a:gd name="connsiteX6" fmla="*/ 12147600 w 12192000"/>
              <a:gd name="connsiteY6" fmla="*/ 265908 h 6858000"/>
              <a:gd name="connsiteX7" fmla="*/ 11926692 w 12192000"/>
              <a:gd name="connsiteY7" fmla="*/ 45000 h 6858000"/>
              <a:gd name="connsiteX8" fmla="*/ 0 w 12192000"/>
              <a:gd name="connsiteY8" fmla="*/ 0 h 6858000"/>
              <a:gd name="connsiteX9" fmla="*/ 12192000 w 12192000"/>
              <a:gd name="connsiteY9" fmla="*/ 0 h 6858000"/>
              <a:gd name="connsiteX10" fmla="*/ 12192000 w 12192000"/>
              <a:gd name="connsiteY10" fmla="*/ 6858000 h 6858000"/>
              <a:gd name="connsiteX11" fmla="*/ 0 w 12192000"/>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58000">
                <a:moveTo>
                  <a:pt x="265308" y="45000"/>
                </a:moveTo>
                <a:cubicBezTo>
                  <a:pt x="143304" y="45000"/>
                  <a:pt x="44400" y="143904"/>
                  <a:pt x="44400" y="265908"/>
                </a:cubicBezTo>
                <a:lnTo>
                  <a:pt x="44400" y="6592092"/>
                </a:lnTo>
                <a:cubicBezTo>
                  <a:pt x="44400" y="6714096"/>
                  <a:pt x="143304" y="6813000"/>
                  <a:pt x="265308" y="6813000"/>
                </a:cubicBezTo>
                <a:lnTo>
                  <a:pt x="11926692" y="6813000"/>
                </a:lnTo>
                <a:cubicBezTo>
                  <a:pt x="12048696" y="6813000"/>
                  <a:pt x="12147600" y="6714096"/>
                  <a:pt x="12147600" y="6592092"/>
                </a:cubicBezTo>
                <a:lnTo>
                  <a:pt x="12147600" y="265908"/>
                </a:lnTo>
                <a:cubicBezTo>
                  <a:pt x="12147600" y="143904"/>
                  <a:pt x="12048696" y="45000"/>
                  <a:pt x="11926692" y="45000"/>
                </a:cubicBezTo>
                <a:close/>
                <a:moveTo>
                  <a:pt x="0" y="0"/>
                </a:moveTo>
                <a:lnTo>
                  <a:pt x="12192000" y="0"/>
                </a:lnTo>
                <a:lnTo>
                  <a:pt x="12192000" y="6858000"/>
                </a:lnTo>
                <a:lnTo>
                  <a:pt x="0" y="6858000"/>
                </a:lnTo>
                <a:close/>
              </a:path>
            </a:pathLst>
          </a:custGeom>
          <a:solidFill>
            <a:schemeClr val="tx1">
              <a:lumMod val="50000"/>
              <a:lumOff val="50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1">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email"/>
          <a:stretch>
            <a:fillRect/>
          </a:stretch>
        </p:blipFill>
        <p:spPr>
          <a:xfrm>
            <a:off x="504" y="283"/>
            <a:ext cx="12190992" cy="6857433"/>
          </a:xfrm>
          <a:prstGeom prst="rect">
            <a:avLst/>
          </a:prstGeom>
        </p:spPr>
      </p:pic>
      <p:sp>
        <p:nvSpPr>
          <p:cNvPr id="11" name="任意多边形 10"/>
          <p:cNvSpPr/>
          <p:nvPr userDrawn="1"/>
        </p:nvSpPr>
        <p:spPr>
          <a:xfrm flipH="1">
            <a:off x="0" y="0"/>
            <a:ext cx="12192000" cy="6858000"/>
          </a:xfrm>
          <a:custGeom>
            <a:avLst/>
            <a:gdLst>
              <a:gd name="connsiteX0" fmla="*/ 265308 w 12192000"/>
              <a:gd name="connsiteY0" fmla="*/ 45000 h 6858000"/>
              <a:gd name="connsiteX1" fmla="*/ 44400 w 12192000"/>
              <a:gd name="connsiteY1" fmla="*/ 265908 h 6858000"/>
              <a:gd name="connsiteX2" fmla="*/ 44400 w 12192000"/>
              <a:gd name="connsiteY2" fmla="*/ 6592092 h 6858000"/>
              <a:gd name="connsiteX3" fmla="*/ 265308 w 12192000"/>
              <a:gd name="connsiteY3" fmla="*/ 6813000 h 6858000"/>
              <a:gd name="connsiteX4" fmla="*/ 11926692 w 12192000"/>
              <a:gd name="connsiteY4" fmla="*/ 6813000 h 6858000"/>
              <a:gd name="connsiteX5" fmla="*/ 12147600 w 12192000"/>
              <a:gd name="connsiteY5" fmla="*/ 6592092 h 6858000"/>
              <a:gd name="connsiteX6" fmla="*/ 12147600 w 12192000"/>
              <a:gd name="connsiteY6" fmla="*/ 265908 h 6858000"/>
              <a:gd name="connsiteX7" fmla="*/ 11926692 w 12192000"/>
              <a:gd name="connsiteY7" fmla="*/ 45000 h 6858000"/>
              <a:gd name="connsiteX8" fmla="*/ 0 w 12192000"/>
              <a:gd name="connsiteY8" fmla="*/ 0 h 6858000"/>
              <a:gd name="connsiteX9" fmla="*/ 12192000 w 12192000"/>
              <a:gd name="connsiteY9" fmla="*/ 0 h 6858000"/>
              <a:gd name="connsiteX10" fmla="*/ 12192000 w 12192000"/>
              <a:gd name="connsiteY10" fmla="*/ 6858000 h 6858000"/>
              <a:gd name="connsiteX11" fmla="*/ 0 w 12192000"/>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58000">
                <a:moveTo>
                  <a:pt x="265308" y="45000"/>
                </a:moveTo>
                <a:cubicBezTo>
                  <a:pt x="143304" y="45000"/>
                  <a:pt x="44400" y="143904"/>
                  <a:pt x="44400" y="265908"/>
                </a:cubicBezTo>
                <a:lnTo>
                  <a:pt x="44400" y="6592092"/>
                </a:lnTo>
                <a:cubicBezTo>
                  <a:pt x="44400" y="6714096"/>
                  <a:pt x="143304" y="6813000"/>
                  <a:pt x="265308" y="6813000"/>
                </a:cubicBezTo>
                <a:lnTo>
                  <a:pt x="11926692" y="6813000"/>
                </a:lnTo>
                <a:cubicBezTo>
                  <a:pt x="12048696" y="6813000"/>
                  <a:pt x="12147600" y="6714096"/>
                  <a:pt x="12147600" y="6592092"/>
                </a:cubicBezTo>
                <a:lnTo>
                  <a:pt x="12147600" y="265908"/>
                </a:lnTo>
                <a:cubicBezTo>
                  <a:pt x="12147600" y="143904"/>
                  <a:pt x="12048696" y="45000"/>
                  <a:pt x="11926692" y="45000"/>
                </a:cubicBezTo>
                <a:close/>
                <a:moveTo>
                  <a:pt x="0" y="0"/>
                </a:moveTo>
                <a:lnTo>
                  <a:pt x="12192000" y="0"/>
                </a:lnTo>
                <a:lnTo>
                  <a:pt x="12192000" y="6858000"/>
                </a:lnTo>
                <a:lnTo>
                  <a:pt x="0" y="6858000"/>
                </a:lnTo>
                <a:close/>
              </a:path>
            </a:pathLst>
          </a:custGeom>
          <a:solidFill>
            <a:schemeClr val="tx1">
              <a:lumMod val="50000"/>
              <a:lumOff val="50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93EDACD-3370-49C8-8B5D-2CA52AE7F4D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5588EB-3709-4D3D-AA14-803044C1666A}"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file:///D:\qq&#25991;&#20214;\712321467\Image\C2C\Image2\%7b75232B38-A165-1FB7-499C-2E1C792CACB5%7d.png" TargetMode="External"/><Relationship Id="rId13" Type="http://schemas.openxmlformats.org/officeDocument/2006/relationships/image" Target="../media/image2.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5" Type="http://schemas.openxmlformats.org/officeDocument/2006/relationships/theme" Target="../theme/theme2.xml"/><Relationship Id="rId14" Type="http://schemas.openxmlformats.org/officeDocument/2006/relationships/image" Target="file:///D:\qq&#25991;&#20214;\712321467\Image\C2C\Image2\%7b75232B38-A165-1FB7-499C-2E1C792CACB5%7d.png" TargetMode="External"/><Relationship Id="rId13" Type="http://schemas.openxmlformats.org/officeDocument/2006/relationships/image" Target="../media/image2.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EDACD-3370-49C8-8B5D-2CA52AE7F4D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5588EB-3709-4D3D-AA14-803044C1666A}" type="slidenum">
              <a:rPr lang="zh-CN" altLang="en-US" smtClean="0"/>
            </a:fld>
            <a:endParaRPr lang="zh-CN" altLang="en-US"/>
          </a:p>
        </p:txBody>
      </p:sp>
      <p:pic>
        <p:nvPicPr>
          <p:cNvPr id="7" name="图片 1073743875" descr="学科网 zxxk.com"/>
          <p:cNvPicPr>
            <a:picLocks noChangeAspect="1"/>
          </p:cNvPicPr>
          <p:nvPr/>
        </p:nvPicPr>
        <p:blipFill>
          <a:blip r:embed="rId13" r:link="rId14"/>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EDACD-3370-49C8-8B5D-2CA52AE7F4D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5588EB-3709-4D3D-AA14-803044C1666A}" type="slidenum">
              <a:rPr lang="zh-CN" altLang="en-US" smtClean="0"/>
            </a:fld>
            <a:endParaRPr lang="zh-CN" altLang="en-US"/>
          </a:p>
        </p:txBody>
      </p:sp>
      <p:pic>
        <p:nvPicPr>
          <p:cNvPr id="7" name="图片 1073743875" descr="学科网 zxxk.com"/>
          <p:cNvPicPr>
            <a:picLocks noChangeAspect="1"/>
          </p:cNvPicPr>
          <p:nvPr/>
        </p:nvPicPr>
        <p:blipFill>
          <a:blip r:embed="rId13" r:link="rId14"/>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5.png"/><Relationship Id="rId2" Type="http://schemas.microsoft.com/office/2007/relationships/hdphoto" Target="../media/image4.wdp"/><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9.xml"/><Relationship Id="rId4" Type="http://schemas.openxmlformats.org/officeDocument/2006/relationships/image" Target="../media/image22.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21.jpe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openxmlformats.org/officeDocument/2006/relationships/image" Target="../media/image23.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21.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25.png"/><Relationship Id="rId2" Type="http://schemas.openxmlformats.org/officeDocument/2006/relationships/image" Target="../media/image19.png"/><Relationship Id="rId1" Type="http://schemas.openxmlformats.org/officeDocument/2006/relationships/image" Target="../media/image24.jpe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9.xml"/><Relationship Id="rId5" Type="http://schemas.openxmlformats.org/officeDocument/2006/relationships/image" Target="../media/image28.png"/><Relationship Id="rId4" Type="http://schemas.openxmlformats.org/officeDocument/2006/relationships/image" Target="../media/image27.png"/><Relationship Id="rId3" Type="http://schemas.openxmlformats.org/officeDocument/2006/relationships/image" Target="../media/image26.jpeg"/><Relationship Id="rId2" Type="http://schemas.openxmlformats.org/officeDocument/2006/relationships/image" Target="../media/image19.png"/><Relationship Id="rId1" Type="http://schemas.openxmlformats.org/officeDocument/2006/relationships/image" Target="../media/image24.jpe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9.xml"/><Relationship Id="rId3"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image" Target="../media/image2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4.jpeg"/><Relationship Id="rId2" Type="http://schemas.openxmlformats.org/officeDocument/2006/relationships/image" Target="../media/image3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24.jpeg"/><Relationship Id="rId2" Type="http://schemas.openxmlformats.org/officeDocument/2006/relationships/image" Target="../media/image31.jpeg"/><Relationship Id="rId1" Type="http://schemas.openxmlformats.org/officeDocument/2006/relationships/image" Target="../media/image19.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4.jpeg"/><Relationship Id="rId2" Type="http://schemas.openxmlformats.org/officeDocument/2006/relationships/image" Target="../media/image32.jpeg"/><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4.jpeg"/><Relationship Id="rId2" Type="http://schemas.openxmlformats.org/officeDocument/2006/relationships/image" Target="../media/image33.jpeg"/><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4.jpe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jpeg"/><Relationship Id="rId2" Type="http://schemas.openxmlformats.org/officeDocument/2006/relationships/image" Target="../media/image11.png"/><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jpeg"/><Relationship Id="rId2" Type="http://schemas.openxmlformats.org/officeDocument/2006/relationships/image" Target="../media/image11.png"/><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jpeg"/><Relationship Id="rId2" Type="http://schemas.openxmlformats.org/officeDocument/2006/relationships/image" Target="../media/image11.pn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jpeg"/><Relationship Id="rId2" Type="http://schemas.openxmlformats.org/officeDocument/2006/relationships/image" Target="../media/image15.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7.png"/><Relationship Id="rId1" Type="http://schemas.openxmlformats.org/officeDocument/2006/relationships/image" Target="../media/image16.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9.jpeg"/><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3"/>
          <p:cNvSpPr txBox="1"/>
          <p:nvPr/>
        </p:nvSpPr>
        <p:spPr>
          <a:xfrm>
            <a:off x="3822444" y="2229221"/>
            <a:ext cx="4547111" cy="1569660"/>
          </a:xfrm>
          <a:prstGeom prst="rect">
            <a:avLst/>
          </a:prstGeom>
          <a:noFill/>
          <a:effectLst>
            <a:outerShdw blurRad="50800" dist="38100" dir="10800000" algn="r" rotWithShape="0">
              <a:prstClr val="black">
                <a:alpha val="40000"/>
              </a:prstClr>
            </a:outerShdw>
          </a:effectLst>
        </p:spPr>
        <p:txBody>
          <a:bodyPr vert="horz" wrap="square" rtlCol="0">
            <a:spAutoFit/>
          </a:bodyPr>
          <a:lst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a:lstStyle>
          <a:p>
            <a:pPr algn="ctr"/>
            <a:r>
              <a:rPr lang="zh-CN" altLang="en-US" sz="9600" dirty="0">
                <a:latin typeface="华康俪金黑W8(P)" panose="020B0800000000000000" pitchFamily="34" charset="-122"/>
                <a:ea typeface="华康俪金黑W8(P)" panose="020B0800000000000000" pitchFamily="34" charset="-122"/>
              </a:rPr>
              <a:t>珍珠鸟</a:t>
            </a:r>
            <a:endParaRPr lang="zh-CN" altLang="en-US" sz="9600" dirty="0">
              <a:latin typeface="华康俪金黑W8(P)" panose="020B0800000000000000" pitchFamily="34" charset="-122"/>
              <a:ea typeface="华康俪金黑W8(P)" panose="020B0800000000000000" pitchFamily="34" charset="-122"/>
            </a:endParaRPr>
          </a:p>
        </p:txBody>
      </p:sp>
      <p:sp>
        <p:nvSpPr>
          <p:cNvPr id="15" name="副标题 2"/>
          <p:cNvSpPr txBox="1"/>
          <p:nvPr/>
        </p:nvSpPr>
        <p:spPr>
          <a:xfrm>
            <a:off x="7903677" y="686812"/>
            <a:ext cx="3670935" cy="306705"/>
          </a:xfrm>
          <a:prstGeom prst="rect">
            <a:avLst/>
          </a:prstGeom>
          <a:noFill/>
          <a:effectLst/>
        </p:spPr>
        <p:txBody>
          <a:bodyPr vert="horz" wrap="none" rtlCol="0">
            <a:spAutoFit/>
          </a:bodyPr>
          <a:lstStyle>
            <a:defPPr>
              <a:defRPr lang="zh-CN"/>
            </a:defPPr>
            <a:lvl1pPr algn="r" defTabSz="1219200">
              <a:defRPr sz="1600" b="1">
                <a:solidFill>
                  <a:schemeClr val="tx1">
                    <a:lumMod val="75000"/>
                    <a:lumOff val="25000"/>
                  </a:schemeClr>
                </a:solidFill>
                <a:latin typeface="微软雅黑" panose="020B0503020204020204" charset="-122"/>
                <a:ea typeface="微软雅黑" panose="020B050302020402020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gn="ctr"/>
            <a:r>
              <a:rPr lang="zh-CN" altLang="en-US" sz="1400"/>
              <a:t>小学语文统编教材五年级上册第一单元第</a:t>
            </a:r>
            <a:r>
              <a:rPr lang="en-US" altLang="zh-CN" sz="1400"/>
              <a:t>4</a:t>
            </a:r>
            <a:r>
              <a:rPr lang="zh-CN" altLang="en-US" sz="1400"/>
              <a:t>课</a:t>
            </a:r>
            <a:endParaRPr lang="zh-CN" altLang="en-US" sz="1400"/>
          </a:p>
        </p:txBody>
      </p:sp>
      <p:pic>
        <p:nvPicPr>
          <p:cNvPr id="4" name="图片 3"/>
          <p:cNvPicPr>
            <a:picLocks noChangeAspect="1"/>
          </p:cNvPicPr>
          <p:nvPr/>
        </p:nvPicPr>
        <p:blipFill>
          <a:blip r:embed="rId1" cstate="email">
            <a:extLst>
              <a:ext uri="{BEBA8EAE-BF5A-486C-A8C5-ECC9F3942E4B}">
                <a14:imgProps xmlns:a14="http://schemas.microsoft.com/office/drawing/2010/main">
                  <a14:imgLayer r:embed="rId2">
                    <a14:imgEffect>
                      <a14:artisticTexturizer/>
                    </a14:imgEffect>
                  </a14:imgLayer>
                </a14:imgProps>
              </a:ext>
            </a:extLst>
          </a:blip>
          <a:stretch>
            <a:fillRect/>
          </a:stretch>
        </p:blipFill>
        <p:spPr>
          <a:xfrm>
            <a:off x="43959" y="260744"/>
            <a:ext cx="3524572" cy="4374804"/>
          </a:xfrm>
          <a:prstGeom prst="rect">
            <a:avLst/>
          </a:prstGeom>
        </p:spPr>
      </p:pic>
      <p:pic>
        <p:nvPicPr>
          <p:cNvPr id="5" name="图片 4"/>
          <p:cNvPicPr>
            <a:picLocks noChangeAspect="1"/>
          </p:cNvPicPr>
          <p:nvPr/>
        </p:nvPicPr>
        <p:blipFill>
          <a:blip r:embed="rId3" cstate="email"/>
          <a:stretch>
            <a:fillRect/>
          </a:stretch>
        </p:blipFill>
        <p:spPr>
          <a:xfrm>
            <a:off x="4057452" y="665598"/>
            <a:ext cx="1566542" cy="1298341"/>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email"/>
          <a:stretch>
            <a:fillRect/>
          </a:stretch>
        </p:blipFill>
        <p:spPr>
          <a:xfrm>
            <a:off x="561550" y="518294"/>
            <a:ext cx="1802980" cy="994143"/>
          </a:xfrm>
          <a:prstGeom prst="rect">
            <a:avLst/>
          </a:prstGeom>
        </p:spPr>
      </p:pic>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2" cstate="email"/>
          <a:stretch>
            <a:fillRect/>
          </a:stretch>
        </p:blipFill>
        <p:spPr>
          <a:xfrm>
            <a:off x="10671958" y="377964"/>
            <a:ext cx="1157037" cy="1157037"/>
          </a:xfrm>
          <a:prstGeom prst="rect">
            <a:avLst/>
          </a:prstGeom>
        </p:spPr>
      </p:pic>
      <p:pic>
        <p:nvPicPr>
          <p:cNvPr id="6" name="图片 5"/>
          <p:cNvPicPr>
            <a:picLocks noChangeAspect="1"/>
          </p:cNvPicPr>
          <p:nvPr/>
        </p:nvPicPr>
        <p:blipFill>
          <a:blip r:embed="rId3" cstate="email"/>
          <a:stretch>
            <a:fillRect/>
          </a:stretch>
        </p:blipFill>
        <p:spPr>
          <a:xfrm>
            <a:off x="7172642" y="4485397"/>
            <a:ext cx="4656384" cy="2045060"/>
          </a:xfrm>
          <a:prstGeom prst="rect">
            <a:avLst/>
          </a:prstGeom>
        </p:spPr>
      </p:pic>
      <p:sp>
        <p:nvSpPr>
          <p:cNvPr id="100" name="文本框 99"/>
          <p:cNvSpPr txBox="1"/>
          <p:nvPr/>
        </p:nvSpPr>
        <p:spPr>
          <a:xfrm>
            <a:off x="2165985" y="593725"/>
            <a:ext cx="7127240" cy="1370965"/>
          </a:xfrm>
          <a:prstGeom prst="rect">
            <a:avLst/>
          </a:prstGeom>
          <a:noFill/>
          <a:ln w="9525">
            <a:noFill/>
          </a:ln>
        </p:spPr>
        <p:txBody>
          <a:bodyPr wrap="square">
            <a:spAutoFit/>
          </a:bodyPr>
          <a:lstStyle/>
          <a:p>
            <a:pPr algn="l">
              <a:lnSpc>
                <a:spcPct val="130000"/>
              </a:lnSpc>
              <a:buClrTx/>
              <a:buSzTx/>
              <a:buFontTx/>
            </a:pPr>
            <a:r>
              <a:rPr lang="zh-CN" altLang="en-US" sz="4000" b="0">
                <a:solidFill>
                  <a:srgbClr val="837265"/>
                </a:solidFill>
                <a:latin typeface="楷体" panose="02010609060101010101" charset="-122"/>
                <a:ea typeface="楷体" panose="02010609060101010101" charset="-122"/>
              </a:rPr>
              <a:t>板块一：瞧，这小小的鸟儿</a:t>
            </a:r>
            <a:endParaRPr lang="zh-CN" altLang="en-US" sz="4000" b="0">
              <a:solidFill>
                <a:srgbClr val="837265"/>
              </a:solidFill>
              <a:latin typeface="楷体" panose="02010609060101010101" charset="-122"/>
              <a:ea typeface="楷体" panose="02010609060101010101" charset="-122"/>
            </a:endParaRPr>
          </a:p>
          <a:p>
            <a:pPr algn="l">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sp>
        <p:nvSpPr>
          <p:cNvPr id="3" name="文本框 2"/>
          <p:cNvSpPr txBox="1"/>
          <p:nvPr/>
        </p:nvSpPr>
        <p:spPr>
          <a:xfrm>
            <a:off x="893445" y="1437005"/>
            <a:ext cx="10405110" cy="2889885"/>
          </a:xfrm>
          <a:prstGeom prst="rect">
            <a:avLst/>
          </a:prstGeom>
          <a:noFill/>
          <a:ln w="9525">
            <a:noFill/>
          </a:ln>
        </p:spPr>
        <p:txBody>
          <a:bodyPr wrap="square">
            <a:spAutoFit/>
          </a:bodyPr>
          <a:lstStyle/>
          <a:p>
            <a:pPr algn="l">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         </a:t>
            </a:r>
            <a:r>
              <a:rPr lang="en-US" altLang="zh-CN" sz="2800" b="0">
                <a:solidFill>
                  <a:srgbClr val="837265"/>
                </a:solidFill>
                <a:latin typeface="方正清刻本悦宋简体" panose="02000000000000000000" pitchFamily="2" charset="-122"/>
                <a:ea typeface="方正清刻本悦宋简体" panose="02000000000000000000" pitchFamily="2" charset="-122"/>
              </a:rPr>
              <a:t> </a:t>
            </a:r>
            <a:r>
              <a:rPr lang="zh-CN" altLang="en-US" sz="2800" b="0">
                <a:solidFill>
                  <a:srgbClr val="837265"/>
                </a:solidFill>
                <a:latin typeface="方正清刻本悦宋简体" panose="02000000000000000000" pitchFamily="2" charset="-122"/>
                <a:ea typeface="方正清刻本悦宋简体" panose="02000000000000000000" pitchFamily="2" charset="-122"/>
              </a:rPr>
              <a:t>交流前置性学习单</a:t>
            </a:r>
            <a:endParaRPr lang="zh-CN" altLang="en-US" sz="28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800" b="0">
                <a:solidFill>
                  <a:srgbClr val="837265"/>
                </a:solidFill>
                <a:latin typeface="方正清刻本悦宋简体" panose="02000000000000000000" pitchFamily="2" charset="-122"/>
                <a:ea typeface="方正清刻本悦宋简体" panose="02000000000000000000" pitchFamily="2" charset="-122"/>
              </a:rPr>
              <a:t> </a:t>
            </a:r>
            <a:r>
              <a:rPr lang="en-US" sz="2800" b="0">
                <a:solidFill>
                  <a:srgbClr val="837265"/>
                </a:solidFill>
                <a:latin typeface="方正清刻本悦宋简体" panose="02000000000000000000" pitchFamily="2" charset="-122"/>
                <a:ea typeface="方正清刻本悦宋简体" panose="02000000000000000000" pitchFamily="2" charset="-122"/>
              </a:rPr>
              <a:t>1.</a:t>
            </a:r>
            <a:r>
              <a:rPr lang="zh-CN" altLang="en-US" sz="2800" b="0">
                <a:solidFill>
                  <a:srgbClr val="837265"/>
                </a:solidFill>
                <a:latin typeface="方正清刻本悦宋简体" panose="02000000000000000000" pitchFamily="2" charset="-122"/>
                <a:ea typeface="方正清刻本悦宋简体" panose="02000000000000000000" pitchFamily="2" charset="-122"/>
              </a:rPr>
              <a:t>结合作业本第一题，解决字词难点</a:t>
            </a:r>
            <a:endParaRPr lang="zh-CN" altLang="en-US" sz="28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800" b="0">
                <a:solidFill>
                  <a:srgbClr val="837265"/>
                </a:solidFill>
                <a:latin typeface="方正清刻本悦宋简体" panose="02000000000000000000" pitchFamily="2" charset="-122"/>
                <a:ea typeface="方正清刻本悦宋简体" panose="02000000000000000000" pitchFamily="2" charset="-122"/>
              </a:rPr>
              <a:t> </a:t>
            </a:r>
            <a:r>
              <a:rPr lang="en-US" altLang="zh-CN" sz="2800" b="0">
                <a:solidFill>
                  <a:srgbClr val="837265"/>
                </a:solidFill>
                <a:latin typeface="方正清刻本悦宋简体" panose="02000000000000000000" pitchFamily="2" charset="-122"/>
                <a:ea typeface="方正清刻本悦宋简体" panose="02000000000000000000" pitchFamily="2" charset="-122"/>
              </a:rPr>
              <a:t>2.</a:t>
            </a:r>
            <a:r>
              <a:rPr lang="zh-CN" altLang="en-US" sz="2800" b="0">
                <a:solidFill>
                  <a:srgbClr val="837265"/>
                </a:solidFill>
                <a:latin typeface="方正清刻本悦宋简体" panose="02000000000000000000" pitchFamily="2" charset="-122"/>
                <a:ea typeface="方正清刻本悦宋简体" panose="02000000000000000000" pitchFamily="2" charset="-122"/>
              </a:rPr>
              <a:t>交流</a:t>
            </a:r>
            <a:r>
              <a:rPr lang="en-US" altLang="zh-CN" sz="2800" b="0">
                <a:solidFill>
                  <a:srgbClr val="837265"/>
                </a:solidFill>
                <a:latin typeface="方正清刻本悦宋简体" panose="02000000000000000000" pitchFamily="2" charset="-122"/>
                <a:ea typeface="方正清刻本悦宋简体" panose="02000000000000000000" pitchFamily="2" charset="-122"/>
              </a:rPr>
              <a:t>“</a:t>
            </a:r>
            <a:r>
              <a:rPr lang="zh-CN" altLang="en-US" sz="2800" b="0">
                <a:solidFill>
                  <a:srgbClr val="837265"/>
                </a:solidFill>
                <a:latin typeface="方正清刻本悦宋简体" panose="02000000000000000000" pitchFamily="2" charset="-122"/>
                <a:ea typeface="方正清刻本悦宋简体" panose="02000000000000000000" pitchFamily="2" charset="-122"/>
              </a:rPr>
              <a:t>珍珠鸟</a:t>
            </a:r>
            <a:r>
              <a:rPr lang="en-US" altLang="zh-CN" sz="2800" b="0">
                <a:solidFill>
                  <a:srgbClr val="837265"/>
                </a:solidFill>
                <a:latin typeface="方正清刻本悦宋简体" panose="02000000000000000000" pitchFamily="2" charset="-122"/>
                <a:ea typeface="方正清刻本悦宋简体" panose="02000000000000000000" pitchFamily="2" charset="-122"/>
              </a:rPr>
              <a:t>”</a:t>
            </a:r>
            <a:r>
              <a:rPr lang="zh-CN" altLang="en-US" sz="2800" b="0">
                <a:solidFill>
                  <a:srgbClr val="837265"/>
                </a:solidFill>
                <a:latin typeface="方正清刻本悦宋简体" panose="02000000000000000000" pitchFamily="2" charset="-122"/>
                <a:ea typeface="方正清刻本悦宋简体" panose="02000000000000000000" pitchFamily="2" charset="-122"/>
              </a:rPr>
              <a:t>名片，初步感受珍珠鸟的可爱形象。</a:t>
            </a:r>
            <a:endParaRPr lang="zh-CN" altLang="en-US" sz="28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800" b="0">
                <a:solidFill>
                  <a:srgbClr val="837265"/>
                </a:solidFill>
                <a:latin typeface="方正清刻本悦宋简体" panose="02000000000000000000" pitchFamily="2" charset="-122"/>
                <a:ea typeface="方正清刻本悦宋简体" panose="02000000000000000000" pitchFamily="2" charset="-122"/>
              </a:rPr>
              <a:t> </a:t>
            </a:r>
            <a:r>
              <a:rPr lang="en-US" altLang="zh-CN" sz="2800" b="0">
                <a:solidFill>
                  <a:srgbClr val="837265"/>
                </a:solidFill>
                <a:latin typeface="方正清刻本悦宋简体" panose="02000000000000000000" pitchFamily="2" charset="-122"/>
                <a:ea typeface="方正清刻本悦宋简体" panose="02000000000000000000" pitchFamily="2" charset="-122"/>
              </a:rPr>
              <a:t>3.</a:t>
            </a:r>
            <a:r>
              <a:rPr lang="zh-CN" altLang="en-US" sz="2800" b="0">
                <a:solidFill>
                  <a:srgbClr val="837265"/>
                </a:solidFill>
                <a:latin typeface="方正清刻本悦宋简体" panose="02000000000000000000" pitchFamily="2" charset="-122"/>
                <a:ea typeface="方正清刻本悦宋简体" panose="02000000000000000000" pitchFamily="2" charset="-122"/>
              </a:rPr>
              <a:t>梳理学生的问题。</a:t>
            </a:r>
            <a:r>
              <a:rPr lang="en-US" altLang="zh-CN" sz="2800">
                <a:solidFill>
                  <a:srgbClr val="837265"/>
                </a:solidFill>
                <a:latin typeface="方正清刻本悦宋简体" panose="02000000000000000000" pitchFamily="2" charset="-122"/>
                <a:ea typeface="方正清刻本悦宋简体" panose="02000000000000000000" pitchFamily="2" charset="-122"/>
              </a:rPr>
              <a:t> </a:t>
            </a:r>
            <a:endParaRPr lang="en-US" altLang="zh-CN" sz="280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800">
                <a:solidFill>
                  <a:srgbClr val="837265"/>
                </a:solidFill>
                <a:latin typeface="方正清刻本悦宋简体" panose="02000000000000000000" pitchFamily="2" charset="-122"/>
                <a:ea typeface="方正清刻本悦宋简体" panose="02000000000000000000" pitchFamily="2" charset="-122"/>
              </a:rPr>
              <a:t>  </a:t>
            </a:r>
            <a:endParaRPr lang="zh-CN" altLang="en-US" sz="2800">
              <a:solidFill>
                <a:srgbClr val="837265"/>
              </a:solidFill>
              <a:latin typeface="方正清刻本悦宋简体" panose="02000000000000000000" pitchFamily="2" charset="-122"/>
              <a:ea typeface="方正清刻本悦宋简体" panose="02000000000000000000" pitchFamily="2" charset="-122"/>
            </a:endParaRPr>
          </a:p>
        </p:txBody>
      </p:sp>
      <p:pic>
        <p:nvPicPr>
          <p:cNvPr id="4" name="图片 3"/>
          <p:cNvPicPr>
            <a:picLocks noChangeAspect="1"/>
          </p:cNvPicPr>
          <p:nvPr/>
        </p:nvPicPr>
        <p:blipFill>
          <a:blip r:embed="rId4" cstate="email"/>
          <a:srcRect/>
          <a:stretch>
            <a:fillRect/>
          </a:stretch>
        </p:blipFill>
        <p:spPr>
          <a:xfrm>
            <a:off x="767714" y="2627704"/>
            <a:ext cx="8891905" cy="371538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subTnLst>
                                    <p:set>
                                      <p:cBhvr override="childStyle">
                                        <p:cTn dur="65" fill="hold" display="1" masterRel="nextClick" afterEffect="1"/>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cstate="email"/>
          <a:stretch>
            <a:fillRect/>
          </a:stretch>
        </p:blipFill>
        <p:spPr>
          <a:xfrm>
            <a:off x="490430" y="540858"/>
            <a:ext cx="1802980" cy="994143"/>
          </a:xfrm>
          <a:prstGeom prst="rect">
            <a:avLst/>
          </a:prstGeom>
        </p:spPr>
      </p:pic>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2" cstate="email"/>
          <a:stretch>
            <a:fillRect/>
          </a:stretch>
        </p:blipFill>
        <p:spPr>
          <a:xfrm>
            <a:off x="10671958" y="377964"/>
            <a:ext cx="1157037" cy="1157037"/>
          </a:xfrm>
          <a:prstGeom prst="rect">
            <a:avLst/>
          </a:prstGeom>
        </p:spPr>
      </p:pic>
      <p:pic>
        <p:nvPicPr>
          <p:cNvPr id="6" name="图片 5"/>
          <p:cNvPicPr>
            <a:picLocks noChangeAspect="1"/>
          </p:cNvPicPr>
          <p:nvPr/>
        </p:nvPicPr>
        <p:blipFill>
          <a:blip r:embed="rId3" cstate="email"/>
          <a:stretch>
            <a:fillRect/>
          </a:stretch>
        </p:blipFill>
        <p:spPr>
          <a:xfrm>
            <a:off x="7172642" y="4485397"/>
            <a:ext cx="4656384" cy="2045060"/>
          </a:xfrm>
          <a:prstGeom prst="rect">
            <a:avLst/>
          </a:prstGeom>
        </p:spPr>
      </p:pic>
      <p:sp>
        <p:nvSpPr>
          <p:cNvPr id="100" name="文本框 99"/>
          <p:cNvSpPr txBox="1"/>
          <p:nvPr/>
        </p:nvSpPr>
        <p:spPr>
          <a:xfrm>
            <a:off x="2165985" y="593725"/>
            <a:ext cx="7127240" cy="1370965"/>
          </a:xfrm>
          <a:prstGeom prst="rect">
            <a:avLst/>
          </a:prstGeom>
          <a:noFill/>
          <a:ln w="9525">
            <a:noFill/>
          </a:ln>
        </p:spPr>
        <p:txBody>
          <a:bodyPr wrap="square">
            <a:spAutoFit/>
          </a:bodyPr>
          <a:lstStyle/>
          <a:p>
            <a:pPr algn="l">
              <a:lnSpc>
                <a:spcPct val="130000"/>
              </a:lnSpc>
              <a:buClrTx/>
              <a:buSzTx/>
              <a:buFontTx/>
            </a:pPr>
            <a:r>
              <a:rPr lang="zh-CN" altLang="en-US" sz="4000" b="0">
                <a:solidFill>
                  <a:srgbClr val="837265"/>
                </a:solidFill>
                <a:latin typeface="楷体" panose="02010609060101010101" charset="-122"/>
                <a:ea typeface="楷体" panose="02010609060101010101" charset="-122"/>
              </a:rPr>
              <a:t>板块一：瞧，这小小的鸟儿</a:t>
            </a:r>
            <a:endParaRPr lang="zh-CN" altLang="en-US" sz="4000" b="0">
              <a:solidFill>
                <a:srgbClr val="837265"/>
              </a:solidFill>
              <a:latin typeface="楷体" panose="02010609060101010101" charset="-122"/>
              <a:ea typeface="楷体" panose="02010609060101010101" charset="-122"/>
            </a:endParaRPr>
          </a:p>
          <a:p>
            <a:pPr algn="l">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sp>
        <p:nvSpPr>
          <p:cNvPr id="3" name="文本框 2"/>
          <p:cNvSpPr txBox="1"/>
          <p:nvPr/>
        </p:nvSpPr>
        <p:spPr>
          <a:xfrm>
            <a:off x="893445" y="1437005"/>
            <a:ext cx="10405110" cy="2889885"/>
          </a:xfrm>
          <a:prstGeom prst="rect">
            <a:avLst/>
          </a:prstGeom>
          <a:noFill/>
          <a:ln w="9525">
            <a:noFill/>
          </a:ln>
        </p:spPr>
        <p:txBody>
          <a:bodyPr wrap="square">
            <a:spAutoFit/>
          </a:bodyPr>
          <a:lstStyle/>
          <a:p>
            <a:pPr algn="l">
              <a:lnSpc>
                <a:spcPct val="130000"/>
              </a:lnSpc>
              <a:buClrTx/>
              <a:buSzTx/>
              <a:buFontTx/>
            </a:pP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         </a:t>
            </a:r>
            <a:r>
              <a:rPr lang="en-US" altLang="zh-CN" sz="2800" b="0" dirty="0">
                <a:solidFill>
                  <a:srgbClr val="837265"/>
                </a:solidFill>
                <a:latin typeface="方正清刻本悦宋简体" panose="02000000000000000000" pitchFamily="2" charset="-122"/>
                <a:ea typeface="方正清刻本悦宋简体" panose="02000000000000000000" pitchFamily="2" charset="-122"/>
              </a:rPr>
              <a:t> </a:t>
            </a:r>
            <a:r>
              <a:rPr lang="zh-CN" altLang="en-US" sz="2800" b="0" dirty="0">
                <a:solidFill>
                  <a:srgbClr val="837265"/>
                </a:solidFill>
                <a:latin typeface="方正清刻本悦宋简体" panose="02000000000000000000" pitchFamily="2" charset="-122"/>
                <a:ea typeface="方正清刻本悦宋简体" panose="02000000000000000000" pitchFamily="2" charset="-122"/>
              </a:rPr>
              <a:t>交流前置性学习单</a:t>
            </a:r>
            <a:endParaRPr lang="zh-CN" altLang="en-US" sz="28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800" b="0" dirty="0">
                <a:solidFill>
                  <a:srgbClr val="837265"/>
                </a:solidFill>
                <a:latin typeface="方正清刻本悦宋简体" panose="02000000000000000000" pitchFamily="2" charset="-122"/>
                <a:ea typeface="方正清刻本悦宋简体" panose="02000000000000000000" pitchFamily="2" charset="-122"/>
              </a:rPr>
              <a:t> </a:t>
            </a:r>
            <a:r>
              <a:rPr lang="en-US" sz="2800" b="0" dirty="0">
                <a:solidFill>
                  <a:srgbClr val="837265"/>
                </a:solidFill>
                <a:latin typeface="方正清刻本悦宋简体" panose="02000000000000000000" pitchFamily="2" charset="-122"/>
                <a:ea typeface="方正清刻本悦宋简体" panose="02000000000000000000" pitchFamily="2" charset="-122"/>
              </a:rPr>
              <a:t>1.</a:t>
            </a:r>
            <a:r>
              <a:rPr lang="zh-CN" altLang="en-US" sz="2800" b="0" dirty="0">
                <a:solidFill>
                  <a:srgbClr val="837265"/>
                </a:solidFill>
                <a:latin typeface="方正清刻本悦宋简体" panose="02000000000000000000" pitchFamily="2" charset="-122"/>
                <a:ea typeface="方正清刻本悦宋简体" panose="02000000000000000000" pitchFamily="2" charset="-122"/>
              </a:rPr>
              <a:t>结合作业本第一题，解决字词难点</a:t>
            </a:r>
            <a:endParaRPr lang="zh-CN" altLang="en-US" sz="28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800" b="0" dirty="0">
                <a:solidFill>
                  <a:srgbClr val="837265"/>
                </a:solidFill>
                <a:latin typeface="方正清刻本悦宋简体" panose="02000000000000000000" pitchFamily="2" charset="-122"/>
                <a:ea typeface="方正清刻本悦宋简体" panose="02000000000000000000" pitchFamily="2" charset="-122"/>
              </a:rPr>
              <a:t> </a:t>
            </a:r>
            <a:r>
              <a:rPr lang="en-US" altLang="zh-CN" sz="2800" b="0" dirty="0">
                <a:solidFill>
                  <a:srgbClr val="837265"/>
                </a:solidFill>
                <a:latin typeface="方正清刻本悦宋简体" panose="02000000000000000000" pitchFamily="2" charset="-122"/>
                <a:ea typeface="方正清刻本悦宋简体" panose="02000000000000000000" pitchFamily="2" charset="-122"/>
              </a:rPr>
              <a:t>2.</a:t>
            </a:r>
            <a:r>
              <a:rPr lang="zh-CN" altLang="en-US" sz="2800" b="0" dirty="0">
                <a:solidFill>
                  <a:srgbClr val="837265"/>
                </a:solidFill>
                <a:latin typeface="方正清刻本悦宋简体" panose="02000000000000000000" pitchFamily="2" charset="-122"/>
                <a:ea typeface="方正清刻本悦宋简体" panose="02000000000000000000" pitchFamily="2" charset="-122"/>
              </a:rPr>
              <a:t>交流</a:t>
            </a:r>
            <a:r>
              <a:rPr lang="en-US" altLang="zh-CN" sz="2800" b="0" dirty="0">
                <a:solidFill>
                  <a:srgbClr val="837265"/>
                </a:solidFill>
                <a:latin typeface="方正清刻本悦宋简体" panose="02000000000000000000" pitchFamily="2" charset="-122"/>
                <a:ea typeface="方正清刻本悦宋简体" panose="02000000000000000000" pitchFamily="2" charset="-122"/>
              </a:rPr>
              <a:t>“</a:t>
            </a:r>
            <a:r>
              <a:rPr lang="zh-CN" altLang="en-US" sz="2800" b="0" dirty="0">
                <a:solidFill>
                  <a:srgbClr val="837265"/>
                </a:solidFill>
                <a:latin typeface="方正清刻本悦宋简体" panose="02000000000000000000" pitchFamily="2" charset="-122"/>
                <a:ea typeface="方正清刻本悦宋简体" panose="02000000000000000000" pitchFamily="2" charset="-122"/>
              </a:rPr>
              <a:t>珍珠鸟</a:t>
            </a:r>
            <a:r>
              <a:rPr lang="en-US" altLang="zh-CN" sz="2800" b="0" dirty="0">
                <a:solidFill>
                  <a:srgbClr val="837265"/>
                </a:solidFill>
                <a:latin typeface="方正清刻本悦宋简体" panose="02000000000000000000" pitchFamily="2" charset="-122"/>
                <a:ea typeface="方正清刻本悦宋简体" panose="02000000000000000000" pitchFamily="2" charset="-122"/>
              </a:rPr>
              <a:t>”</a:t>
            </a:r>
            <a:r>
              <a:rPr lang="zh-CN" altLang="en-US" sz="2800" b="0" dirty="0">
                <a:solidFill>
                  <a:srgbClr val="837265"/>
                </a:solidFill>
                <a:latin typeface="方正清刻本悦宋简体" panose="02000000000000000000" pitchFamily="2" charset="-122"/>
                <a:ea typeface="方正清刻本悦宋简体" panose="02000000000000000000" pitchFamily="2" charset="-122"/>
              </a:rPr>
              <a:t>名片，初步感受珍珠鸟的可爱形象。</a:t>
            </a:r>
            <a:endParaRPr lang="zh-CN" altLang="en-US" sz="28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800" b="0" dirty="0">
                <a:solidFill>
                  <a:srgbClr val="837265"/>
                </a:solidFill>
                <a:latin typeface="方正清刻本悦宋简体" panose="02000000000000000000" pitchFamily="2" charset="-122"/>
                <a:ea typeface="方正清刻本悦宋简体" panose="02000000000000000000" pitchFamily="2" charset="-122"/>
              </a:rPr>
              <a:t> </a:t>
            </a:r>
            <a:r>
              <a:rPr lang="en-US" altLang="zh-CN" sz="2800" b="0" dirty="0">
                <a:solidFill>
                  <a:srgbClr val="837265"/>
                </a:solidFill>
                <a:latin typeface="方正清刻本悦宋简体" panose="02000000000000000000" pitchFamily="2" charset="-122"/>
                <a:ea typeface="方正清刻本悦宋简体" panose="02000000000000000000" pitchFamily="2" charset="-122"/>
              </a:rPr>
              <a:t>3.</a:t>
            </a:r>
            <a:r>
              <a:rPr lang="zh-CN" altLang="en-US" sz="2800" b="0" dirty="0">
                <a:solidFill>
                  <a:srgbClr val="837265"/>
                </a:solidFill>
                <a:latin typeface="方正清刻本悦宋简体" panose="02000000000000000000" pitchFamily="2" charset="-122"/>
                <a:ea typeface="方正清刻本悦宋简体" panose="02000000000000000000" pitchFamily="2" charset="-122"/>
              </a:rPr>
              <a:t>梳理学生的问题。</a:t>
            </a:r>
            <a:r>
              <a:rPr lang="en-US" altLang="zh-CN" sz="2800" dirty="0">
                <a:solidFill>
                  <a:srgbClr val="837265"/>
                </a:solidFill>
                <a:latin typeface="方正清刻本悦宋简体" panose="02000000000000000000" pitchFamily="2" charset="-122"/>
                <a:ea typeface="方正清刻本悦宋简体" panose="02000000000000000000" pitchFamily="2" charset="-122"/>
              </a:rPr>
              <a:t> </a:t>
            </a:r>
            <a:endParaRPr lang="en-US" altLang="zh-CN" sz="280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800" dirty="0">
                <a:solidFill>
                  <a:srgbClr val="837265"/>
                </a:solidFill>
                <a:latin typeface="方正清刻本悦宋简体" panose="02000000000000000000" pitchFamily="2" charset="-122"/>
                <a:ea typeface="方正清刻本悦宋简体" panose="02000000000000000000" pitchFamily="2" charset="-122"/>
              </a:rPr>
              <a:t>  </a:t>
            </a:r>
            <a:endParaRPr lang="zh-CN" altLang="en-US" sz="2800" dirty="0">
              <a:solidFill>
                <a:srgbClr val="837265"/>
              </a:solidFill>
              <a:latin typeface="方正清刻本悦宋简体" panose="02000000000000000000" pitchFamily="2" charset="-122"/>
              <a:ea typeface="方正清刻本悦宋简体" panose="02000000000000000000" pitchFamily="2" charset="-122"/>
            </a:endParaRPr>
          </a:p>
        </p:txBody>
      </p:sp>
      <p:pic>
        <p:nvPicPr>
          <p:cNvPr id="5" name="图片 4"/>
          <p:cNvPicPr>
            <a:picLocks noChangeAspect="1"/>
          </p:cNvPicPr>
          <p:nvPr/>
        </p:nvPicPr>
        <p:blipFill>
          <a:blip r:embed="rId4" cstate="email"/>
          <a:srcRect/>
          <a:stretch>
            <a:fillRect/>
          </a:stretch>
        </p:blipFill>
        <p:spPr>
          <a:xfrm>
            <a:off x="1107440" y="3118016"/>
            <a:ext cx="6501130" cy="331025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subTnLst>
                                    <p:set>
                                      <p:cBhvr override="childStyle">
                                        <p:cTn dur="65" fill="hold" display="1" masterRel="nextClick" afterEffect="1"/>
                                        <p:tgtEl>
                                          <p:spTgt spid="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email"/>
          <a:stretch>
            <a:fillRect/>
          </a:stretch>
        </p:blipFill>
        <p:spPr>
          <a:xfrm>
            <a:off x="373380" y="488996"/>
            <a:ext cx="1695665" cy="934971"/>
          </a:xfrm>
          <a:prstGeom prst="rect">
            <a:avLst/>
          </a:prstGeom>
        </p:spPr>
      </p:pic>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2" cstate="email"/>
          <a:stretch>
            <a:fillRect/>
          </a:stretch>
        </p:blipFill>
        <p:spPr>
          <a:xfrm>
            <a:off x="10671958" y="377964"/>
            <a:ext cx="1157037" cy="1157037"/>
          </a:xfrm>
          <a:prstGeom prst="rect">
            <a:avLst/>
          </a:prstGeom>
        </p:spPr>
      </p:pic>
      <p:sp>
        <p:nvSpPr>
          <p:cNvPr id="100" name="文本框 99"/>
          <p:cNvSpPr txBox="1"/>
          <p:nvPr/>
        </p:nvSpPr>
        <p:spPr>
          <a:xfrm>
            <a:off x="2241550" y="459740"/>
            <a:ext cx="6039485" cy="1210945"/>
          </a:xfrm>
          <a:prstGeom prst="rect">
            <a:avLst/>
          </a:prstGeom>
          <a:noFill/>
          <a:ln w="9525">
            <a:noFill/>
          </a:ln>
        </p:spPr>
        <p:txBody>
          <a:bodyPr wrap="square">
            <a:spAutoFit/>
          </a:bodyPr>
          <a:lstStyle/>
          <a:p>
            <a:pPr algn="l">
              <a:lnSpc>
                <a:spcPct val="130000"/>
              </a:lnSpc>
              <a:buClrTx/>
              <a:buSzTx/>
              <a:buFontTx/>
            </a:pPr>
            <a:r>
              <a:rPr lang="zh-CN" altLang="en-US" sz="3200">
                <a:solidFill>
                  <a:srgbClr val="837265"/>
                </a:solidFill>
                <a:latin typeface="楷体" panose="02010609060101010101" charset="-122"/>
                <a:ea typeface="楷体" panose="02010609060101010101" charset="-122"/>
                <a:sym typeface="+mn-ea"/>
              </a:rPr>
              <a:t>板块二：品，这流淌的情谊</a:t>
            </a:r>
            <a:endParaRPr lang="zh-CN" altLang="en-US" sz="3200">
              <a:solidFill>
                <a:srgbClr val="837265"/>
              </a:solidFill>
              <a:latin typeface="楷体" panose="02010609060101010101" charset="-122"/>
              <a:ea typeface="楷体" panose="02010609060101010101" charset="-122"/>
            </a:endParaRPr>
          </a:p>
          <a:p>
            <a:pPr algn="l">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sp>
        <p:nvSpPr>
          <p:cNvPr id="5" name="文本框 4"/>
          <p:cNvSpPr txBox="1"/>
          <p:nvPr/>
        </p:nvSpPr>
        <p:spPr>
          <a:xfrm>
            <a:off x="1489710" y="1534795"/>
            <a:ext cx="8705850" cy="2330450"/>
          </a:xfrm>
          <a:prstGeom prst="rect">
            <a:avLst/>
          </a:prstGeom>
          <a:noFill/>
        </p:spPr>
        <p:txBody>
          <a:bodyPr wrap="square" rtlCol="0" anchor="t">
            <a:spAutoFit/>
          </a:bodyPr>
          <a:lstStyle/>
          <a:p>
            <a:pPr algn="l">
              <a:lnSpc>
                <a:spcPct val="130000"/>
              </a:lnSpc>
              <a:buClrTx/>
              <a:buSzTx/>
              <a:buFontTx/>
            </a:pPr>
            <a:r>
              <a:rPr lang="en-US" altLang="zh-CN"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借助导图，理变化</a:t>
            </a:r>
            <a:endPar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30000"/>
              </a:lnSpc>
              <a:buClrTx/>
              <a:buSzTx/>
              <a:buFontTx/>
            </a:pPr>
            <a:r>
              <a:rPr lang="en-US" altLang="zh-CN"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全班交流，说发现</a:t>
            </a:r>
            <a:endPar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30000"/>
              </a:lnSpc>
              <a:buClrTx/>
              <a:buSzTx/>
              <a:buFontTx/>
            </a:pPr>
            <a:r>
              <a:rPr lang="en-US" altLang="zh-CN"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品读句子，品情谊</a:t>
            </a:r>
            <a:endParaRPr lang="zh-CN" altLang="en-US" sz="2800" b="0">
              <a:solidFill>
                <a:srgbClr val="837265"/>
              </a:solidFill>
              <a:latin typeface="宋体" panose="02010600030101010101" pitchFamily="2" charset="-122"/>
              <a:ea typeface="宋体" panose="02010600030101010101" pitchFamily="2" charset="-122"/>
              <a:cs typeface="宋体" panose="02010600030101010101" pitchFamily="2" charset="-122"/>
            </a:endParaRPr>
          </a:p>
          <a:p>
            <a:pPr algn="l">
              <a:lnSpc>
                <a:spcPct val="130000"/>
              </a:lnSpc>
              <a:buClrTx/>
              <a:buSzTx/>
              <a:buFontTx/>
            </a:pPr>
            <a:endParaRPr lang="en-US" altLang="zh-CN"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6" name="图片 5"/>
          <p:cNvPicPr>
            <a:picLocks noChangeAspect="1"/>
          </p:cNvPicPr>
          <p:nvPr/>
        </p:nvPicPr>
        <p:blipFill>
          <a:blip r:embed="rId3" cstate="email"/>
          <a:srcRect/>
          <a:stretch>
            <a:fillRect/>
          </a:stretch>
        </p:blipFill>
        <p:spPr>
          <a:xfrm>
            <a:off x="5316278" y="1350335"/>
            <a:ext cx="6464213" cy="2838966"/>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a:blip r:embed="rId1" cstate="email"/>
          <a:stretch>
            <a:fillRect/>
          </a:stretch>
        </p:blipFill>
        <p:spPr>
          <a:xfrm>
            <a:off x="373380" y="488996"/>
            <a:ext cx="1695665" cy="934971"/>
          </a:xfrm>
          <a:prstGeom prst="rect">
            <a:avLst/>
          </a:prstGeom>
        </p:spPr>
      </p:pic>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2" cstate="email"/>
          <a:stretch>
            <a:fillRect/>
          </a:stretch>
        </p:blipFill>
        <p:spPr>
          <a:xfrm>
            <a:off x="10671958" y="377964"/>
            <a:ext cx="1157037" cy="1157037"/>
          </a:xfrm>
          <a:prstGeom prst="rect">
            <a:avLst/>
          </a:prstGeom>
        </p:spPr>
      </p:pic>
      <p:sp>
        <p:nvSpPr>
          <p:cNvPr id="100" name="文本框 99"/>
          <p:cNvSpPr txBox="1"/>
          <p:nvPr/>
        </p:nvSpPr>
        <p:spPr>
          <a:xfrm>
            <a:off x="2241550" y="459740"/>
            <a:ext cx="6039485" cy="1210945"/>
          </a:xfrm>
          <a:prstGeom prst="rect">
            <a:avLst/>
          </a:prstGeom>
          <a:noFill/>
          <a:ln w="9525">
            <a:noFill/>
          </a:ln>
        </p:spPr>
        <p:txBody>
          <a:bodyPr wrap="square">
            <a:spAutoFit/>
          </a:bodyPr>
          <a:lstStyle/>
          <a:p>
            <a:pPr>
              <a:lnSpc>
                <a:spcPct val="130000"/>
              </a:lnSpc>
              <a:buClrTx/>
              <a:buSzTx/>
              <a:buFontTx/>
            </a:pPr>
            <a:r>
              <a:rPr lang="zh-CN" altLang="en-US" sz="3200">
                <a:solidFill>
                  <a:srgbClr val="837265"/>
                </a:solidFill>
                <a:latin typeface="楷体" panose="02010609060101010101" charset="-122"/>
                <a:ea typeface="楷体" panose="02010609060101010101" charset="-122"/>
                <a:sym typeface="+mn-ea"/>
              </a:rPr>
              <a:t>板块二：品，这流淌的情谊</a:t>
            </a:r>
            <a:endParaRPr lang="zh-CN" altLang="en-US" sz="3200">
              <a:solidFill>
                <a:srgbClr val="837265"/>
              </a:solidFill>
              <a:latin typeface="楷体" panose="02010609060101010101" charset="-122"/>
              <a:ea typeface="楷体" panose="02010609060101010101" charset="-122"/>
            </a:endParaRPr>
          </a:p>
          <a:p>
            <a:pPr>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sp>
        <p:nvSpPr>
          <p:cNvPr id="3" name="文本框 2"/>
          <p:cNvSpPr txBox="1"/>
          <p:nvPr/>
        </p:nvSpPr>
        <p:spPr>
          <a:xfrm>
            <a:off x="422275" y="1163955"/>
            <a:ext cx="7851140" cy="2009775"/>
          </a:xfrm>
          <a:prstGeom prst="rect">
            <a:avLst/>
          </a:prstGeom>
          <a:noFill/>
          <a:ln w="9525">
            <a:noFill/>
          </a:ln>
        </p:spPr>
        <p:txBody>
          <a:bodyPr wrap="square">
            <a:spAutoFit/>
          </a:bodyPr>
          <a:lstStyle/>
          <a:p>
            <a:pPr>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   </a:t>
            </a:r>
            <a:r>
              <a:rPr lang="zh-CN" altLang="en-US" sz="2400" b="0">
                <a:solidFill>
                  <a:srgbClr val="837265"/>
                </a:solidFill>
                <a:latin typeface="方正清刻本悦宋简体" panose="02000000000000000000" pitchFamily="2" charset="-122"/>
                <a:ea typeface="方正清刻本悦宋简体" panose="02000000000000000000" pitchFamily="2" charset="-122"/>
              </a:rPr>
              <a:t>学习活动：</a:t>
            </a: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en-US" altLang="zh-CN" sz="2400">
              <a:solidFill>
                <a:srgbClr val="837265"/>
              </a:solidFill>
              <a:latin typeface="方正清刻本悦宋简体" panose="02000000000000000000" pitchFamily="2" charset="-122"/>
              <a:ea typeface="方正清刻本悦宋简体" panose="02000000000000000000" pitchFamily="2" charset="-122"/>
            </a:endParaRPr>
          </a:p>
          <a:p>
            <a:pPr>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rPr>
              <a:t>    </a:t>
            </a:r>
            <a:r>
              <a:rPr lang="zh-CN" altLang="en-US" sz="2400">
                <a:solidFill>
                  <a:srgbClr val="837265"/>
                </a:solidFill>
                <a:latin typeface="方正清刻本悦宋简体" panose="02000000000000000000" pitchFamily="2" charset="-122"/>
                <a:ea typeface="方正清刻本悦宋简体" panose="02000000000000000000" pitchFamily="2" charset="-122"/>
              </a:rPr>
              <a:t>（</a:t>
            </a:r>
            <a:r>
              <a:rPr lang="en-US" altLang="zh-CN" sz="2400">
                <a:solidFill>
                  <a:srgbClr val="837265"/>
                </a:solidFill>
                <a:latin typeface="方正清刻本悦宋简体" panose="02000000000000000000" pitchFamily="2" charset="-122"/>
                <a:ea typeface="方正清刻本悦宋简体" panose="02000000000000000000" pitchFamily="2" charset="-122"/>
              </a:rPr>
              <a:t>1</a:t>
            </a:r>
            <a:r>
              <a:rPr lang="zh-CN" altLang="en-US" sz="2400">
                <a:solidFill>
                  <a:srgbClr val="837265"/>
                </a:solidFill>
                <a:latin typeface="方正清刻本悦宋简体" panose="02000000000000000000" pitchFamily="2" charset="-122"/>
                <a:ea typeface="方正清刻本悦宋简体" panose="02000000000000000000" pitchFamily="2" charset="-122"/>
              </a:rPr>
              <a:t>）默读课文</a:t>
            </a:r>
            <a:r>
              <a:rPr lang="en-US" altLang="zh-CN" sz="2400">
                <a:solidFill>
                  <a:srgbClr val="837265"/>
                </a:solidFill>
                <a:latin typeface="方正清刻本悦宋简体" panose="02000000000000000000" pitchFamily="2" charset="-122"/>
                <a:ea typeface="方正清刻本悦宋简体" panose="02000000000000000000" pitchFamily="2" charset="-122"/>
              </a:rPr>
              <a:t>，给小珍珠鸟的活动地点排序。</a:t>
            </a:r>
            <a:endParaRPr lang="en-US" altLang="zh-CN" sz="2400">
              <a:solidFill>
                <a:srgbClr val="837265"/>
              </a:solidFill>
              <a:latin typeface="方正清刻本悦宋简体" panose="02000000000000000000" pitchFamily="2" charset="-122"/>
              <a:ea typeface="方正清刻本悦宋简体" panose="02000000000000000000" pitchFamily="2" charset="-122"/>
            </a:endParaRPr>
          </a:p>
          <a:p>
            <a:pPr>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sym typeface="+mn-ea"/>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a:p>
            <a:pPr>
              <a:lnSpc>
                <a:spcPct val="130000"/>
              </a:lnSpc>
              <a:buClrTx/>
              <a:buSzTx/>
              <a:buFontTx/>
            </a:pP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pic>
        <p:nvPicPr>
          <p:cNvPr id="4" name="图片 3"/>
          <p:cNvPicPr>
            <a:picLocks noChangeAspect="1"/>
          </p:cNvPicPr>
          <p:nvPr/>
        </p:nvPicPr>
        <p:blipFill>
          <a:blip r:embed="rId3" cstate="email"/>
          <a:srcRect l="-959"/>
          <a:stretch>
            <a:fillRect/>
          </a:stretch>
        </p:blipFill>
        <p:spPr>
          <a:xfrm>
            <a:off x="1689735" y="2256155"/>
            <a:ext cx="4815840" cy="1530350"/>
          </a:xfrm>
          <a:prstGeom prst="rect">
            <a:avLst/>
          </a:prstGeom>
        </p:spPr>
      </p:pic>
      <p:grpSp>
        <p:nvGrpSpPr>
          <p:cNvPr id="5" name="组合 4"/>
          <p:cNvGrpSpPr/>
          <p:nvPr/>
        </p:nvGrpSpPr>
        <p:grpSpPr>
          <a:xfrm>
            <a:off x="2432685" y="3095625"/>
            <a:ext cx="4867275" cy="3806825"/>
            <a:chOff x="12626" y="1937"/>
            <a:chExt cx="8988" cy="8270"/>
          </a:xfrm>
        </p:grpSpPr>
        <p:grpSp>
          <p:nvGrpSpPr>
            <p:cNvPr id="27" name="组合 26"/>
            <p:cNvGrpSpPr/>
            <p:nvPr/>
          </p:nvGrpSpPr>
          <p:grpSpPr>
            <a:xfrm>
              <a:off x="12626" y="1937"/>
              <a:ext cx="8988" cy="8271"/>
              <a:chOff x="9174" y="3101"/>
              <a:chExt cx="8988" cy="8271"/>
            </a:xfrm>
          </p:grpSpPr>
          <p:grpSp>
            <p:nvGrpSpPr>
              <p:cNvPr id="10" name="组合 9"/>
              <p:cNvGrpSpPr/>
              <p:nvPr/>
            </p:nvGrpSpPr>
            <p:grpSpPr>
              <a:xfrm>
                <a:off x="9174" y="3101"/>
                <a:ext cx="8988" cy="8136"/>
                <a:chOff x="12905" y="2532"/>
                <a:chExt cx="8988" cy="8136"/>
              </a:xfrm>
            </p:grpSpPr>
            <p:pic>
              <p:nvPicPr>
                <p:cNvPr id="7" name="图片 6"/>
                <p:cNvPicPr/>
                <p:nvPr/>
              </p:nvPicPr>
              <p:blipFill>
                <a:blip r:embed="rId4" cstate="email"/>
                <a:srcRect/>
                <a:stretch>
                  <a:fillRect/>
                </a:stretch>
              </p:blipFill>
              <p:spPr>
                <a:xfrm rot="8400000">
                  <a:off x="12905" y="2532"/>
                  <a:ext cx="8988" cy="8136"/>
                </a:xfrm>
                <a:prstGeom prst="rect">
                  <a:avLst/>
                </a:prstGeom>
                <a:noFill/>
                <a:ln w="9525">
                  <a:noFill/>
                </a:ln>
              </p:spPr>
            </p:pic>
            <p:pic>
              <p:nvPicPr>
                <p:cNvPr id="8" name="图片 7" descr="2c712bdec229c7bd2a562269584f5a5"/>
                <p:cNvPicPr>
                  <a:picLocks noChangeAspect="1"/>
                </p:cNvPicPr>
                <p:nvPr/>
              </p:nvPicPr>
              <p:blipFill>
                <a:blip r:embed="rId5" cstate="email"/>
                <a:srcRect l="-2688"/>
                <a:stretch>
                  <a:fillRect/>
                </a:stretch>
              </p:blipFill>
              <p:spPr>
                <a:xfrm>
                  <a:off x="14335" y="3687"/>
                  <a:ext cx="3867" cy="1788"/>
                </a:xfrm>
                <a:prstGeom prst="rect">
                  <a:avLst/>
                </a:prstGeom>
              </p:spPr>
            </p:pic>
            <p:sp>
              <p:nvSpPr>
                <p:cNvPr id="9" name="文本框 8"/>
                <p:cNvSpPr txBox="1"/>
                <p:nvPr/>
              </p:nvSpPr>
              <p:spPr>
                <a:xfrm>
                  <a:off x="16364" y="4345"/>
                  <a:ext cx="1273" cy="580"/>
                </a:xfrm>
                <a:prstGeom prst="rect">
                  <a:avLst/>
                </a:prstGeom>
                <a:solidFill>
                  <a:schemeClr val="bg1"/>
                </a:solidFill>
              </p:spPr>
              <p:txBody>
                <a:bodyPr wrap="square" rtlCol="0">
                  <a:spAutoFit/>
                </a:bodyPr>
                <a:lstStyle/>
                <a:p>
                  <a:endParaRPr lang="zh-CN" altLang="en-US"/>
                </a:p>
              </p:txBody>
            </p:sp>
          </p:grpSp>
          <p:grpSp>
            <p:nvGrpSpPr>
              <p:cNvPr id="14" name="组合 13"/>
              <p:cNvGrpSpPr/>
              <p:nvPr/>
            </p:nvGrpSpPr>
            <p:grpSpPr>
              <a:xfrm>
                <a:off x="10647" y="5874"/>
                <a:ext cx="3866" cy="1788"/>
                <a:chOff x="10647" y="5874"/>
                <a:chExt cx="3866" cy="1788"/>
              </a:xfrm>
            </p:grpSpPr>
            <p:pic>
              <p:nvPicPr>
                <p:cNvPr id="12" name="图片 11" descr="2c712bdec229c7bd2a562269584f5a5"/>
                <p:cNvPicPr>
                  <a:picLocks noChangeAspect="1"/>
                </p:cNvPicPr>
                <p:nvPr/>
              </p:nvPicPr>
              <p:blipFill>
                <a:blip r:embed="rId5" cstate="email"/>
                <a:srcRect l="-2688"/>
                <a:stretch>
                  <a:fillRect/>
                </a:stretch>
              </p:blipFill>
              <p:spPr>
                <a:xfrm>
                  <a:off x="10647" y="5874"/>
                  <a:ext cx="3867" cy="1788"/>
                </a:xfrm>
                <a:prstGeom prst="rect">
                  <a:avLst/>
                </a:prstGeom>
              </p:spPr>
            </p:pic>
            <p:sp>
              <p:nvSpPr>
                <p:cNvPr id="13" name="文本框 12"/>
                <p:cNvSpPr txBox="1"/>
                <p:nvPr/>
              </p:nvSpPr>
              <p:spPr>
                <a:xfrm>
                  <a:off x="12625" y="6576"/>
                  <a:ext cx="1273" cy="580"/>
                </a:xfrm>
                <a:prstGeom prst="rect">
                  <a:avLst/>
                </a:prstGeom>
                <a:solidFill>
                  <a:schemeClr val="bg1"/>
                </a:solidFill>
              </p:spPr>
              <p:txBody>
                <a:bodyPr wrap="square" rtlCol="0">
                  <a:spAutoFit/>
                </a:bodyPr>
                <a:lstStyle/>
                <a:p>
                  <a:endParaRPr lang="zh-CN" altLang="en-US"/>
                </a:p>
              </p:txBody>
            </p:sp>
          </p:grpSp>
          <p:grpSp>
            <p:nvGrpSpPr>
              <p:cNvPr id="15" name="组合 14"/>
              <p:cNvGrpSpPr/>
              <p:nvPr/>
            </p:nvGrpSpPr>
            <p:grpSpPr>
              <a:xfrm>
                <a:off x="10647" y="7941"/>
                <a:ext cx="3866" cy="1788"/>
                <a:chOff x="10647" y="5874"/>
                <a:chExt cx="3866" cy="1788"/>
              </a:xfrm>
            </p:grpSpPr>
            <p:pic>
              <p:nvPicPr>
                <p:cNvPr id="16" name="图片 15" descr="2c712bdec229c7bd2a562269584f5a5"/>
                <p:cNvPicPr>
                  <a:picLocks noChangeAspect="1"/>
                </p:cNvPicPr>
                <p:nvPr/>
              </p:nvPicPr>
              <p:blipFill>
                <a:blip r:embed="rId5" cstate="email"/>
                <a:srcRect l="-2688"/>
                <a:stretch>
                  <a:fillRect/>
                </a:stretch>
              </p:blipFill>
              <p:spPr>
                <a:xfrm>
                  <a:off x="10647" y="5874"/>
                  <a:ext cx="3867" cy="1788"/>
                </a:xfrm>
                <a:prstGeom prst="rect">
                  <a:avLst/>
                </a:prstGeom>
              </p:spPr>
            </p:pic>
            <p:sp>
              <p:nvSpPr>
                <p:cNvPr id="17" name="文本框 16"/>
                <p:cNvSpPr txBox="1"/>
                <p:nvPr/>
              </p:nvSpPr>
              <p:spPr>
                <a:xfrm>
                  <a:off x="12625" y="6576"/>
                  <a:ext cx="1273" cy="580"/>
                </a:xfrm>
                <a:prstGeom prst="rect">
                  <a:avLst/>
                </a:prstGeom>
                <a:solidFill>
                  <a:schemeClr val="bg1"/>
                </a:solidFill>
              </p:spPr>
              <p:txBody>
                <a:bodyPr wrap="square" rtlCol="0">
                  <a:spAutoFit/>
                </a:bodyPr>
                <a:lstStyle/>
                <a:p>
                  <a:endParaRPr lang="zh-CN" altLang="en-US"/>
                </a:p>
              </p:txBody>
            </p:sp>
          </p:grpSp>
          <p:grpSp>
            <p:nvGrpSpPr>
              <p:cNvPr id="18" name="组合 17"/>
              <p:cNvGrpSpPr/>
              <p:nvPr/>
            </p:nvGrpSpPr>
            <p:grpSpPr>
              <a:xfrm rot="11700000">
                <a:off x="9880" y="5234"/>
                <a:ext cx="3867" cy="1788"/>
                <a:chOff x="10716" y="6619"/>
                <a:chExt cx="3867" cy="1788"/>
              </a:xfrm>
            </p:grpSpPr>
            <p:pic>
              <p:nvPicPr>
                <p:cNvPr id="19" name="图片 18" descr="2c712bdec229c7bd2a562269584f5a5"/>
                <p:cNvPicPr>
                  <a:picLocks noChangeAspect="1"/>
                </p:cNvPicPr>
                <p:nvPr/>
              </p:nvPicPr>
              <p:blipFill>
                <a:blip r:embed="rId5" cstate="email"/>
                <a:srcRect l="-2688"/>
                <a:stretch>
                  <a:fillRect/>
                </a:stretch>
              </p:blipFill>
              <p:spPr>
                <a:xfrm>
                  <a:off x="10716" y="6619"/>
                  <a:ext cx="3867" cy="1788"/>
                </a:xfrm>
                <a:prstGeom prst="rect">
                  <a:avLst/>
                </a:prstGeom>
              </p:spPr>
            </p:pic>
            <p:sp>
              <p:nvSpPr>
                <p:cNvPr id="20" name="文本框 19"/>
                <p:cNvSpPr txBox="1"/>
                <p:nvPr/>
              </p:nvSpPr>
              <p:spPr>
                <a:xfrm>
                  <a:off x="12827" y="7330"/>
                  <a:ext cx="1273" cy="580"/>
                </a:xfrm>
                <a:prstGeom prst="rect">
                  <a:avLst/>
                </a:prstGeom>
                <a:solidFill>
                  <a:schemeClr val="bg1"/>
                </a:solidFill>
              </p:spPr>
              <p:txBody>
                <a:bodyPr wrap="square" rtlCol="0">
                  <a:spAutoFit/>
                </a:bodyPr>
                <a:lstStyle/>
                <a:p>
                  <a:endParaRPr lang="zh-CN" altLang="en-US"/>
                </a:p>
              </p:txBody>
            </p:sp>
          </p:grpSp>
          <p:grpSp>
            <p:nvGrpSpPr>
              <p:cNvPr id="21" name="组合 20"/>
              <p:cNvGrpSpPr/>
              <p:nvPr/>
            </p:nvGrpSpPr>
            <p:grpSpPr>
              <a:xfrm rot="11700000">
                <a:off x="9865" y="7616"/>
                <a:ext cx="3867" cy="1788"/>
                <a:chOff x="10640" y="5833"/>
                <a:chExt cx="3867" cy="1788"/>
              </a:xfrm>
            </p:grpSpPr>
            <p:pic>
              <p:nvPicPr>
                <p:cNvPr id="22" name="图片 21" descr="2c712bdec229c7bd2a562269584f5a5"/>
                <p:cNvPicPr>
                  <a:picLocks noChangeAspect="1"/>
                </p:cNvPicPr>
                <p:nvPr/>
              </p:nvPicPr>
              <p:blipFill>
                <a:blip r:embed="rId5" cstate="email"/>
                <a:srcRect l="-2688"/>
                <a:stretch>
                  <a:fillRect/>
                </a:stretch>
              </p:blipFill>
              <p:spPr>
                <a:xfrm>
                  <a:off x="10640" y="5833"/>
                  <a:ext cx="3867" cy="1788"/>
                </a:xfrm>
                <a:prstGeom prst="rect">
                  <a:avLst/>
                </a:prstGeom>
              </p:spPr>
            </p:pic>
            <p:sp>
              <p:nvSpPr>
                <p:cNvPr id="23" name="文本框 22"/>
                <p:cNvSpPr txBox="1"/>
                <p:nvPr/>
              </p:nvSpPr>
              <p:spPr>
                <a:xfrm>
                  <a:off x="12625" y="6576"/>
                  <a:ext cx="1273" cy="580"/>
                </a:xfrm>
                <a:prstGeom prst="rect">
                  <a:avLst/>
                </a:prstGeom>
                <a:solidFill>
                  <a:schemeClr val="bg1"/>
                </a:solidFill>
              </p:spPr>
              <p:txBody>
                <a:bodyPr wrap="square" rtlCol="0">
                  <a:spAutoFit/>
                </a:bodyPr>
                <a:lstStyle/>
                <a:p>
                  <a:endParaRPr lang="zh-CN" altLang="en-US"/>
                </a:p>
              </p:txBody>
            </p:sp>
          </p:grpSp>
          <p:grpSp>
            <p:nvGrpSpPr>
              <p:cNvPr id="24" name="组合 23"/>
              <p:cNvGrpSpPr/>
              <p:nvPr/>
            </p:nvGrpSpPr>
            <p:grpSpPr>
              <a:xfrm rot="11700000">
                <a:off x="10037" y="9584"/>
                <a:ext cx="3866" cy="1788"/>
                <a:chOff x="10647" y="5874"/>
                <a:chExt cx="3866" cy="1788"/>
              </a:xfrm>
            </p:grpSpPr>
            <p:pic>
              <p:nvPicPr>
                <p:cNvPr id="25" name="图片 24" descr="2c712bdec229c7bd2a562269584f5a5"/>
                <p:cNvPicPr>
                  <a:picLocks noChangeAspect="1"/>
                </p:cNvPicPr>
                <p:nvPr/>
              </p:nvPicPr>
              <p:blipFill>
                <a:blip r:embed="rId5" cstate="email"/>
                <a:srcRect l="-2688"/>
                <a:stretch>
                  <a:fillRect/>
                </a:stretch>
              </p:blipFill>
              <p:spPr>
                <a:xfrm>
                  <a:off x="10647" y="5874"/>
                  <a:ext cx="3867" cy="1788"/>
                </a:xfrm>
                <a:prstGeom prst="rect">
                  <a:avLst/>
                </a:prstGeom>
              </p:spPr>
            </p:pic>
            <p:sp>
              <p:nvSpPr>
                <p:cNvPr id="26" name="文本框 25"/>
                <p:cNvSpPr txBox="1"/>
                <p:nvPr/>
              </p:nvSpPr>
              <p:spPr>
                <a:xfrm>
                  <a:off x="12625" y="6576"/>
                  <a:ext cx="1273" cy="580"/>
                </a:xfrm>
                <a:prstGeom prst="rect">
                  <a:avLst/>
                </a:prstGeom>
                <a:solidFill>
                  <a:schemeClr val="bg1"/>
                </a:solidFill>
              </p:spPr>
              <p:txBody>
                <a:bodyPr wrap="square" rtlCol="0">
                  <a:spAutoFit/>
                </a:bodyPr>
                <a:lstStyle/>
                <a:p>
                  <a:endParaRPr lang="zh-CN" altLang="en-US"/>
                </a:p>
              </p:txBody>
            </p:sp>
          </p:grpSp>
        </p:grpSp>
        <p:pic>
          <p:nvPicPr>
            <p:cNvPr id="28" name="图片 27" descr="2c712bdec229c7bd2a562269584f5a5"/>
            <p:cNvPicPr>
              <a:picLocks noChangeAspect="1"/>
            </p:cNvPicPr>
            <p:nvPr/>
          </p:nvPicPr>
          <p:blipFill>
            <a:blip r:embed="rId5" cstate="email"/>
            <a:srcRect l="-2688"/>
            <a:stretch>
              <a:fillRect/>
            </a:stretch>
          </p:blipFill>
          <p:spPr>
            <a:xfrm>
              <a:off x="15187" y="8150"/>
              <a:ext cx="3867" cy="1788"/>
            </a:xfrm>
            <a:prstGeom prst="rect">
              <a:avLst/>
            </a:prstGeom>
          </p:spPr>
        </p:pic>
        <p:sp>
          <p:nvSpPr>
            <p:cNvPr id="29" name="文本框 28"/>
            <p:cNvSpPr txBox="1"/>
            <p:nvPr/>
          </p:nvSpPr>
          <p:spPr>
            <a:xfrm>
              <a:off x="17355" y="8807"/>
              <a:ext cx="1273" cy="580"/>
            </a:xfrm>
            <a:prstGeom prst="rect">
              <a:avLst/>
            </a:prstGeom>
            <a:solidFill>
              <a:schemeClr val="bg1"/>
            </a:solidFill>
          </p:spPr>
          <p:txBody>
            <a:bodyPr wrap="square" rtlCol="0">
              <a:spAutoFit/>
            </a:bodyPr>
            <a:lstStyle/>
            <a:p>
              <a:endParaRPr lang="zh-CN" altLang="en-US"/>
            </a:p>
          </p:txBody>
        </p:sp>
        <p:cxnSp>
          <p:nvCxnSpPr>
            <p:cNvPr id="30" name="直接箭头连接符 29"/>
            <p:cNvCxnSpPr/>
            <p:nvPr/>
          </p:nvCxnSpPr>
          <p:spPr>
            <a:xfrm flipH="1">
              <a:off x="15654" y="4484"/>
              <a:ext cx="204" cy="169"/>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31" name="直接箭头连接符 30"/>
            <p:cNvCxnSpPr/>
            <p:nvPr/>
          </p:nvCxnSpPr>
          <p:spPr>
            <a:xfrm>
              <a:off x="15566" y="4823"/>
              <a:ext cx="323" cy="543"/>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32" name="直接箭头连接符 31"/>
            <p:cNvCxnSpPr/>
            <p:nvPr/>
          </p:nvCxnSpPr>
          <p:spPr>
            <a:xfrm flipH="1">
              <a:off x="15583" y="6082"/>
              <a:ext cx="235" cy="609"/>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33" name="直接箭头连接符 32"/>
            <p:cNvCxnSpPr/>
            <p:nvPr/>
          </p:nvCxnSpPr>
          <p:spPr>
            <a:xfrm>
              <a:off x="15447" y="7200"/>
              <a:ext cx="459" cy="509"/>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34" name="直接箭头连接符 33"/>
            <p:cNvCxnSpPr/>
            <p:nvPr/>
          </p:nvCxnSpPr>
          <p:spPr>
            <a:xfrm flipH="1">
              <a:off x="15463" y="8064"/>
              <a:ext cx="476" cy="764"/>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36" name="直接箭头连接符 35"/>
            <p:cNvCxnSpPr/>
            <p:nvPr/>
          </p:nvCxnSpPr>
          <p:spPr>
            <a:xfrm>
              <a:off x="15736" y="9152"/>
              <a:ext cx="1171" cy="25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gr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email"/>
          <a:stretch>
            <a:fillRect/>
          </a:stretch>
        </p:blipFill>
        <p:spPr>
          <a:xfrm>
            <a:off x="373380" y="488996"/>
            <a:ext cx="1695665" cy="934971"/>
          </a:xfrm>
          <a:prstGeom prst="rect">
            <a:avLst/>
          </a:prstGeom>
        </p:spPr>
      </p:pic>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2" cstate="email"/>
          <a:stretch>
            <a:fillRect/>
          </a:stretch>
        </p:blipFill>
        <p:spPr>
          <a:xfrm>
            <a:off x="10671958" y="377964"/>
            <a:ext cx="1157037" cy="1157037"/>
          </a:xfrm>
          <a:prstGeom prst="rect">
            <a:avLst/>
          </a:prstGeom>
        </p:spPr>
      </p:pic>
      <p:sp>
        <p:nvSpPr>
          <p:cNvPr id="4" name="文本框 3"/>
          <p:cNvSpPr txBox="1"/>
          <p:nvPr/>
        </p:nvSpPr>
        <p:spPr>
          <a:xfrm>
            <a:off x="1581785" y="511810"/>
            <a:ext cx="8691880" cy="491490"/>
          </a:xfrm>
          <a:prstGeom prst="rect">
            <a:avLst/>
          </a:prstGeom>
          <a:noFill/>
        </p:spPr>
        <p:txBody>
          <a:bodyPr wrap="none" rtlCol="0" anchor="t">
            <a:spAutoFit/>
          </a:bodyPr>
          <a:lstStyle/>
          <a:p>
            <a:pPr algn="l">
              <a:lnSpc>
                <a:spcPct val="130000"/>
              </a:lnSpc>
              <a:buClrTx/>
              <a:buSzTx/>
              <a:buFontTx/>
            </a:pPr>
            <a:r>
              <a:rPr lang="zh-CN" altLang="en-US" sz="2000">
                <a:solidFill>
                  <a:srgbClr val="837265"/>
                </a:solidFill>
                <a:latin typeface="方正清刻本悦宋简体" panose="02000000000000000000" pitchFamily="2" charset="-122"/>
                <a:ea typeface="方正清刻本悦宋简体" panose="02000000000000000000" pitchFamily="2" charset="-122"/>
                <a:sym typeface="+mn-ea"/>
              </a:rPr>
              <a:t>（</a:t>
            </a:r>
            <a:r>
              <a:rPr lang="en-US" altLang="zh-CN" sz="2000">
                <a:solidFill>
                  <a:srgbClr val="837265"/>
                </a:solidFill>
                <a:latin typeface="方正清刻本悦宋简体" panose="02000000000000000000" pitchFamily="2" charset="-122"/>
                <a:ea typeface="方正清刻本悦宋简体" panose="02000000000000000000" pitchFamily="2" charset="-122"/>
                <a:sym typeface="+mn-ea"/>
              </a:rPr>
              <a:t>2</a:t>
            </a:r>
            <a:r>
              <a:rPr lang="zh-CN" altLang="en-US" sz="2000">
                <a:solidFill>
                  <a:srgbClr val="837265"/>
                </a:solidFill>
                <a:latin typeface="方正清刻本悦宋简体" panose="02000000000000000000" pitchFamily="2" charset="-122"/>
                <a:ea typeface="方正清刻本悦宋简体" panose="02000000000000000000" pitchFamily="2" charset="-122"/>
                <a:sym typeface="+mn-ea"/>
              </a:rPr>
              <a:t>）根据地点变化，勾画相关语句，梳理</a:t>
            </a:r>
            <a:r>
              <a:rPr lang="en-US" altLang="zh-CN" sz="2000">
                <a:solidFill>
                  <a:srgbClr val="837265"/>
                </a:solidFill>
                <a:latin typeface="方正清刻本悦宋简体" panose="02000000000000000000" pitchFamily="2" charset="-122"/>
                <a:ea typeface="方正清刻本悦宋简体" panose="02000000000000000000" pitchFamily="2" charset="-122"/>
                <a:sym typeface="+mn-ea"/>
              </a:rPr>
              <a:t>“</a:t>
            </a:r>
            <a:r>
              <a:rPr lang="zh-CN" altLang="en-US" sz="2000">
                <a:solidFill>
                  <a:srgbClr val="837265"/>
                </a:solidFill>
                <a:latin typeface="方正清刻本悦宋简体" panose="02000000000000000000" pitchFamily="2" charset="-122"/>
                <a:ea typeface="方正清刻本悦宋简体" panose="02000000000000000000" pitchFamily="2" charset="-122"/>
                <a:sym typeface="+mn-ea"/>
              </a:rPr>
              <a:t>我</a:t>
            </a:r>
            <a:r>
              <a:rPr lang="en-US" altLang="zh-CN" sz="2000">
                <a:solidFill>
                  <a:srgbClr val="837265"/>
                </a:solidFill>
                <a:latin typeface="方正清刻本悦宋简体" panose="02000000000000000000" pitchFamily="2" charset="-122"/>
                <a:ea typeface="方正清刻本悦宋简体" panose="02000000000000000000" pitchFamily="2" charset="-122"/>
                <a:sym typeface="+mn-ea"/>
              </a:rPr>
              <a:t>”</a:t>
            </a:r>
            <a:r>
              <a:rPr lang="zh-CN" altLang="en-US" sz="2000">
                <a:solidFill>
                  <a:srgbClr val="837265"/>
                </a:solidFill>
                <a:latin typeface="方正清刻本悦宋简体" panose="02000000000000000000" pitchFamily="2" charset="-122"/>
                <a:ea typeface="方正清刻本悦宋简体" panose="02000000000000000000" pitchFamily="2" charset="-122"/>
                <a:sym typeface="+mn-ea"/>
              </a:rPr>
              <a:t>的表现和小珍珠鸟的变化。</a:t>
            </a:r>
            <a:endParaRPr lang="zh-CN" altLang="en-US" sz="2000"/>
          </a:p>
        </p:txBody>
      </p:sp>
      <p:pic>
        <p:nvPicPr>
          <p:cNvPr id="51" name="图片 50"/>
          <p:cNvPicPr>
            <a:picLocks noChangeAspect="1"/>
          </p:cNvPicPr>
          <p:nvPr/>
        </p:nvPicPr>
        <p:blipFill>
          <a:blip r:embed="rId3" cstate="email"/>
          <a:srcRect/>
          <a:stretch>
            <a:fillRect/>
          </a:stretch>
        </p:blipFill>
        <p:spPr>
          <a:xfrm>
            <a:off x="3218180" y="1003300"/>
            <a:ext cx="5755640" cy="5775325"/>
          </a:xfrm>
          <a:prstGeom prst="rect">
            <a:avLst/>
          </a:prstGeo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1" cstate="email"/>
          <a:stretch>
            <a:fillRect/>
          </a:stretch>
        </p:blipFill>
        <p:spPr>
          <a:xfrm>
            <a:off x="10671958" y="377964"/>
            <a:ext cx="1157037" cy="1157037"/>
          </a:xfrm>
          <a:prstGeom prst="rect">
            <a:avLst/>
          </a:prstGeom>
        </p:spPr>
      </p:pic>
      <p:sp>
        <p:nvSpPr>
          <p:cNvPr id="100" name="文本框 99"/>
          <p:cNvSpPr txBox="1"/>
          <p:nvPr/>
        </p:nvSpPr>
        <p:spPr>
          <a:xfrm>
            <a:off x="2241550" y="459740"/>
            <a:ext cx="6039485" cy="1210945"/>
          </a:xfrm>
          <a:prstGeom prst="rect">
            <a:avLst/>
          </a:prstGeom>
          <a:noFill/>
          <a:ln w="9525">
            <a:noFill/>
          </a:ln>
        </p:spPr>
        <p:txBody>
          <a:bodyPr wrap="square">
            <a:spAutoFit/>
          </a:bodyPr>
          <a:lstStyle/>
          <a:p>
            <a:pPr algn="l">
              <a:lnSpc>
                <a:spcPct val="130000"/>
              </a:lnSpc>
              <a:buClrTx/>
              <a:buSzTx/>
              <a:buFontTx/>
            </a:pPr>
            <a:r>
              <a:rPr lang="zh-CN" altLang="en-US" sz="3200">
                <a:solidFill>
                  <a:srgbClr val="837265"/>
                </a:solidFill>
                <a:latin typeface="楷体" panose="02010609060101010101" charset="-122"/>
                <a:ea typeface="楷体" panose="02010609060101010101" charset="-122"/>
                <a:sym typeface="+mn-ea"/>
              </a:rPr>
              <a:t>板块二：品，这流淌的情谊</a:t>
            </a:r>
            <a:endParaRPr lang="zh-CN" altLang="en-US" sz="3200">
              <a:solidFill>
                <a:srgbClr val="837265"/>
              </a:solidFill>
              <a:latin typeface="楷体" panose="02010609060101010101" charset="-122"/>
              <a:ea typeface="楷体" panose="02010609060101010101" charset="-122"/>
            </a:endParaRPr>
          </a:p>
          <a:p>
            <a:pPr algn="l">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sp>
        <p:nvSpPr>
          <p:cNvPr id="5" name="文本框 4"/>
          <p:cNvSpPr txBox="1"/>
          <p:nvPr/>
        </p:nvSpPr>
        <p:spPr>
          <a:xfrm>
            <a:off x="1489710" y="1534795"/>
            <a:ext cx="8705850" cy="2330450"/>
          </a:xfrm>
          <a:prstGeom prst="rect">
            <a:avLst/>
          </a:prstGeom>
          <a:noFill/>
        </p:spPr>
        <p:txBody>
          <a:bodyPr wrap="square" rtlCol="0" anchor="t">
            <a:spAutoFit/>
          </a:bodyPr>
          <a:lstStyle/>
          <a:p>
            <a:pPr algn="l">
              <a:lnSpc>
                <a:spcPct val="130000"/>
              </a:lnSpc>
              <a:buClrTx/>
              <a:buSzTx/>
              <a:buFontTx/>
            </a:pPr>
            <a:r>
              <a:rPr lang="en-US" altLang="zh-CN"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借助导图，理变化</a:t>
            </a:r>
            <a:endPar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30000"/>
              </a:lnSpc>
              <a:buClrTx/>
              <a:buSzTx/>
              <a:buFontTx/>
            </a:pPr>
            <a:r>
              <a:rPr lang="en-US" altLang="zh-CN"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全班交流，说发现</a:t>
            </a:r>
            <a:endPar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30000"/>
              </a:lnSpc>
              <a:buClrTx/>
              <a:buSzTx/>
              <a:buFontTx/>
            </a:pPr>
            <a:r>
              <a:rPr lang="en-US" altLang="zh-CN"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rPr>
              <a:t>品读句子，品情谊</a:t>
            </a:r>
            <a:endParaRPr lang="zh-CN" altLang="en-US" sz="2800" b="0">
              <a:solidFill>
                <a:srgbClr val="837265"/>
              </a:solidFill>
              <a:latin typeface="宋体" panose="02010600030101010101" pitchFamily="2" charset="-122"/>
              <a:ea typeface="宋体" panose="02010600030101010101" pitchFamily="2" charset="-122"/>
              <a:cs typeface="宋体" panose="02010600030101010101" pitchFamily="2" charset="-122"/>
            </a:endParaRPr>
          </a:p>
          <a:p>
            <a:pPr algn="l">
              <a:lnSpc>
                <a:spcPct val="130000"/>
              </a:lnSpc>
              <a:buClrTx/>
              <a:buSzTx/>
              <a:buFontTx/>
            </a:pPr>
            <a:endParaRPr lang="en-US" altLang="zh-CN" sz="2800">
              <a:solidFill>
                <a:srgbClr val="837265"/>
              </a:solidFill>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3" name="图片 2"/>
          <p:cNvPicPr>
            <a:picLocks noChangeAspect="1"/>
          </p:cNvPicPr>
          <p:nvPr/>
        </p:nvPicPr>
        <p:blipFill>
          <a:blip r:embed="rId2" cstate="email"/>
          <a:srcRect/>
          <a:stretch>
            <a:fillRect/>
          </a:stretch>
        </p:blipFill>
        <p:spPr>
          <a:xfrm>
            <a:off x="5086985" y="1254760"/>
            <a:ext cx="5701665" cy="5241290"/>
          </a:xfrm>
          <a:prstGeom prst="rect">
            <a:avLst/>
          </a:prstGeom>
        </p:spPr>
      </p:pic>
      <p:pic>
        <p:nvPicPr>
          <p:cNvPr id="8" name="图片 7"/>
          <p:cNvPicPr>
            <a:picLocks noChangeAspect="1"/>
          </p:cNvPicPr>
          <p:nvPr/>
        </p:nvPicPr>
        <p:blipFill>
          <a:blip r:embed="rId3" cstate="email"/>
          <a:stretch>
            <a:fillRect/>
          </a:stretch>
        </p:blipFill>
        <p:spPr>
          <a:xfrm>
            <a:off x="373380" y="488996"/>
            <a:ext cx="1695665" cy="934971"/>
          </a:xfrm>
          <a:prstGeom prst="rect">
            <a:avLst/>
          </a:prstGeom>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1" cstate="email"/>
          <a:stretch>
            <a:fillRect/>
          </a:stretch>
        </p:blipFill>
        <p:spPr>
          <a:xfrm>
            <a:off x="10671958" y="377964"/>
            <a:ext cx="1157037" cy="1157037"/>
          </a:xfrm>
          <a:prstGeom prst="rect">
            <a:avLst/>
          </a:prstGeom>
        </p:spPr>
      </p:pic>
      <p:sp>
        <p:nvSpPr>
          <p:cNvPr id="100" name="文本框 99"/>
          <p:cNvSpPr txBox="1"/>
          <p:nvPr/>
        </p:nvSpPr>
        <p:spPr>
          <a:xfrm>
            <a:off x="2435860" y="377825"/>
            <a:ext cx="6039485" cy="1210945"/>
          </a:xfrm>
          <a:prstGeom prst="rect">
            <a:avLst/>
          </a:prstGeom>
          <a:noFill/>
          <a:ln w="9525">
            <a:noFill/>
          </a:ln>
        </p:spPr>
        <p:txBody>
          <a:bodyPr wrap="square">
            <a:spAutoFit/>
          </a:bodyPr>
          <a:lstStyle/>
          <a:p>
            <a:pPr algn="l">
              <a:lnSpc>
                <a:spcPct val="130000"/>
              </a:lnSpc>
              <a:buClrTx/>
              <a:buSzTx/>
              <a:buFontTx/>
            </a:pPr>
            <a:r>
              <a:rPr lang="zh-CN" altLang="en-US" sz="3200">
                <a:solidFill>
                  <a:srgbClr val="837265"/>
                </a:solidFill>
                <a:latin typeface="楷体" panose="02010609060101010101" charset="-122"/>
                <a:ea typeface="楷体" panose="02010609060101010101" charset="-122"/>
                <a:sym typeface="+mn-ea"/>
              </a:rPr>
              <a:t>板块三：悟，这美好的境界</a:t>
            </a:r>
            <a:endParaRPr lang="zh-CN" altLang="en-US" sz="3200">
              <a:solidFill>
                <a:srgbClr val="837265"/>
              </a:solidFill>
              <a:latin typeface="楷体" panose="02010609060101010101" charset="-122"/>
              <a:ea typeface="楷体" panose="02010609060101010101" charset="-122"/>
            </a:endParaRPr>
          </a:p>
          <a:p>
            <a:pPr algn="l">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sp>
        <p:nvSpPr>
          <p:cNvPr id="3" name="文本框 2"/>
          <p:cNvSpPr txBox="1"/>
          <p:nvPr/>
        </p:nvSpPr>
        <p:spPr>
          <a:xfrm>
            <a:off x="796925" y="1311275"/>
            <a:ext cx="9658985" cy="4407535"/>
          </a:xfrm>
          <a:prstGeom prst="rect">
            <a:avLst/>
          </a:prstGeom>
          <a:noFill/>
          <a:ln w="9525">
            <a:noFill/>
          </a:ln>
        </p:spPr>
        <p:txBody>
          <a:bodyPr wrap="square">
            <a:spAutoFit/>
          </a:bodyPr>
          <a:lstStyle/>
          <a:p>
            <a:pPr algn="l">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a:solidFill>
                  <a:srgbClr val="837265"/>
                </a:solidFill>
                <a:latin typeface="方正清刻本悦宋简体" panose="02000000000000000000" pitchFamily="2" charset="-122"/>
                <a:ea typeface="方正清刻本悦宋简体" panose="02000000000000000000" pitchFamily="2" charset="-122"/>
              </a:rPr>
              <a:t>引入相关文本，展开对比阅读</a:t>
            </a:r>
            <a:r>
              <a:rPr lang="en-US" altLang="zh-CN" sz="2400" b="0">
                <a:solidFill>
                  <a:srgbClr val="837265"/>
                </a:solidFill>
                <a:latin typeface="方正清刻本悦宋简体" panose="02000000000000000000" pitchFamily="2" charset="-122"/>
                <a:ea typeface="方正清刻本悦宋简体" panose="02000000000000000000" pitchFamily="2" charset="-122"/>
              </a:rPr>
              <a:t>	</a:t>
            </a:r>
            <a:endParaRPr lang="en-US" altLang="zh-CN"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a:solidFill>
                  <a:srgbClr val="837265"/>
                </a:solidFill>
                <a:latin typeface="方正清刻本悦宋简体" panose="02000000000000000000" pitchFamily="2" charset="-122"/>
                <a:ea typeface="方正清刻本悦宋简体" panose="02000000000000000000" pitchFamily="2" charset="-122"/>
              </a:rPr>
              <a:t>）默读作业本中的《可爱的小鸟》，完成第四题第一小题。</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a:solidFill>
                  <a:srgbClr val="837265"/>
                </a:solidFill>
                <a:latin typeface="方正清刻本悦宋简体" panose="02000000000000000000" pitchFamily="2" charset="-122"/>
                <a:ea typeface="方正清刻本悦宋简体" panose="02000000000000000000" pitchFamily="2" charset="-122"/>
              </a:rPr>
              <a:t>2</a:t>
            </a:r>
            <a:r>
              <a:rPr lang="zh-CN" altLang="en-US" sz="2400" b="0">
                <a:solidFill>
                  <a:srgbClr val="837265"/>
                </a:solidFill>
                <a:latin typeface="方正清刻本悦宋简体" panose="02000000000000000000" pitchFamily="2" charset="-122"/>
                <a:ea typeface="方正清刻本悦宋简体" panose="02000000000000000000" pitchFamily="2" charset="-122"/>
              </a:rPr>
              <a:t>）借助表格，发现两篇文章的异同。</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2.</a:t>
            </a:r>
            <a:r>
              <a:rPr lang="zh-CN" altLang="en-US" sz="2400" b="0">
                <a:solidFill>
                  <a:srgbClr val="837265"/>
                </a:solidFill>
                <a:latin typeface="方正清刻本悦宋简体" panose="02000000000000000000" pitchFamily="2" charset="-122"/>
                <a:ea typeface="方正清刻本悦宋简体" panose="02000000000000000000" pitchFamily="2" charset="-122"/>
              </a:rPr>
              <a:t>推进对主题的理解：信赖，往往创造处美好的境界。</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3.</a:t>
            </a:r>
            <a:r>
              <a:rPr lang="zh-CN" altLang="en-US" sz="2400" b="0">
                <a:solidFill>
                  <a:srgbClr val="837265"/>
                </a:solidFill>
                <a:latin typeface="方正清刻本悦宋简体" panose="02000000000000000000" pitchFamily="2" charset="-122"/>
                <a:ea typeface="方正清刻本悦宋简体" panose="02000000000000000000" pitchFamily="2" charset="-122"/>
              </a:rPr>
              <a:t>品鉴首尾的表达手法</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a:solidFill>
                  <a:srgbClr val="837265"/>
                </a:solidFill>
                <a:latin typeface="方正清刻本悦宋简体" panose="02000000000000000000" pitchFamily="2" charset="-122"/>
                <a:ea typeface="方正清刻本悦宋简体" panose="02000000000000000000" pitchFamily="2" charset="-122"/>
              </a:rPr>
              <a:t>）呈现问题，引发思考：比较两篇文章，虽然主题相同，但是结局不同，开篇与结尾更是不尽相同，你更喜欢哪一种，说说理由。</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a:solidFill>
                  <a:srgbClr val="837265"/>
                </a:solidFill>
                <a:latin typeface="方正清刻本悦宋简体" panose="02000000000000000000" pitchFamily="2" charset="-122"/>
                <a:ea typeface="方正清刻本悦宋简体" panose="02000000000000000000" pitchFamily="2" charset="-122"/>
              </a:rPr>
              <a:t>2</a:t>
            </a:r>
            <a:r>
              <a:rPr lang="zh-CN" altLang="en-US" sz="2400" b="0">
                <a:solidFill>
                  <a:srgbClr val="837265"/>
                </a:solidFill>
                <a:latin typeface="方正清刻本悦宋简体" panose="02000000000000000000" pitchFamily="2" charset="-122"/>
                <a:ea typeface="方正清刻本悦宋简体" panose="02000000000000000000" pitchFamily="2" charset="-122"/>
              </a:rPr>
              <a:t>）呈现名家评论，加深理解。</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         </a:t>
            </a:r>
            <a:endParaRPr lang="en-US" altLang="zh-CN" sz="2400" b="0">
              <a:solidFill>
                <a:srgbClr val="837265"/>
              </a:solidFill>
              <a:latin typeface="方正清刻本悦宋简体" panose="02000000000000000000" pitchFamily="2" charset="-122"/>
              <a:ea typeface="方正清刻本悦宋简体" panose="02000000000000000000" pitchFamily="2" charset="-122"/>
            </a:endParaRPr>
          </a:p>
        </p:txBody>
      </p:sp>
      <p:pic>
        <p:nvPicPr>
          <p:cNvPr id="4" name="图片 3"/>
          <p:cNvPicPr>
            <a:picLocks noChangeAspect="1"/>
          </p:cNvPicPr>
          <p:nvPr/>
        </p:nvPicPr>
        <p:blipFill>
          <a:blip r:embed="rId2" cstate="email"/>
          <a:stretch>
            <a:fillRect/>
          </a:stretch>
        </p:blipFill>
        <p:spPr>
          <a:xfrm>
            <a:off x="861060" y="2325370"/>
            <a:ext cx="9424035" cy="3087370"/>
          </a:xfrm>
          <a:prstGeom prst="rect">
            <a:avLst/>
          </a:prstGeom>
        </p:spPr>
      </p:pic>
      <p:pic>
        <p:nvPicPr>
          <p:cNvPr id="8" name="图片 7"/>
          <p:cNvPicPr>
            <a:picLocks noChangeAspect="1"/>
          </p:cNvPicPr>
          <p:nvPr/>
        </p:nvPicPr>
        <p:blipFill>
          <a:blip r:embed="rId3" cstate="email"/>
          <a:stretch>
            <a:fillRect/>
          </a:stretch>
        </p:blipFill>
        <p:spPr>
          <a:xfrm>
            <a:off x="455295" y="273877"/>
            <a:ext cx="1695665" cy="93497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subTnLst>
                                    <p:set>
                                      <p:cBhvr override="childStyle">
                                        <p:cTn dur="65" fill="hold" display="1" masterRel="nextClick" afterEffect="1"/>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1" cstate="email"/>
          <a:stretch>
            <a:fillRect/>
          </a:stretch>
        </p:blipFill>
        <p:spPr>
          <a:xfrm>
            <a:off x="10671958" y="377964"/>
            <a:ext cx="1157037" cy="1157037"/>
          </a:xfrm>
          <a:prstGeom prst="rect">
            <a:avLst/>
          </a:prstGeom>
        </p:spPr>
      </p:pic>
      <p:sp>
        <p:nvSpPr>
          <p:cNvPr id="100" name="文本框 99"/>
          <p:cNvSpPr txBox="1"/>
          <p:nvPr/>
        </p:nvSpPr>
        <p:spPr>
          <a:xfrm>
            <a:off x="2435860" y="377825"/>
            <a:ext cx="6039485" cy="1210945"/>
          </a:xfrm>
          <a:prstGeom prst="rect">
            <a:avLst/>
          </a:prstGeom>
          <a:noFill/>
          <a:ln w="9525">
            <a:noFill/>
          </a:ln>
        </p:spPr>
        <p:txBody>
          <a:bodyPr wrap="square">
            <a:spAutoFit/>
          </a:bodyPr>
          <a:lstStyle/>
          <a:p>
            <a:pPr algn="l">
              <a:lnSpc>
                <a:spcPct val="130000"/>
              </a:lnSpc>
              <a:buClrTx/>
              <a:buSzTx/>
              <a:buFontTx/>
            </a:pPr>
            <a:r>
              <a:rPr lang="zh-CN" altLang="en-US" sz="3200">
                <a:solidFill>
                  <a:srgbClr val="837265"/>
                </a:solidFill>
                <a:latin typeface="楷体" panose="02010609060101010101" charset="-122"/>
                <a:ea typeface="楷体" panose="02010609060101010101" charset="-122"/>
                <a:sym typeface="+mn-ea"/>
              </a:rPr>
              <a:t>板块三：悟，这美好的境界</a:t>
            </a:r>
            <a:endParaRPr lang="zh-CN" altLang="en-US" sz="3200">
              <a:solidFill>
                <a:srgbClr val="837265"/>
              </a:solidFill>
              <a:latin typeface="楷体" panose="02010609060101010101" charset="-122"/>
              <a:ea typeface="楷体" panose="02010609060101010101" charset="-122"/>
            </a:endParaRPr>
          </a:p>
          <a:p>
            <a:pPr algn="l">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sp>
        <p:nvSpPr>
          <p:cNvPr id="3" name="文本框 2"/>
          <p:cNvSpPr txBox="1"/>
          <p:nvPr/>
        </p:nvSpPr>
        <p:spPr>
          <a:xfrm>
            <a:off x="796925" y="1311275"/>
            <a:ext cx="9658985" cy="4407535"/>
          </a:xfrm>
          <a:prstGeom prst="rect">
            <a:avLst/>
          </a:prstGeom>
          <a:noFill/>
          <a:ln w="9525">
            <a:noFill/>
          </a:ln>
        </p:spPr>
        <p:txBody>
          <a:bodyPr wrap="square">
            <a:spAutoFit/>
          </a:bodyPr>
          <a:lstStyle/>
          <a:p>
            <a:pPr algn="l">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a:solidFill>
                  <a:srgbClr val="837265"/>
                </a:solidFill>
                <a:latin typeface="方正清刻本悦宋简体" panose="02000000000000000000" pitchFamily="2" charset="-122"/>
                <a:ea typeface="方正清刻本悦宋简体" panose="02000000000000000000" pitchFamily="2" charset="-122"/>
              </a:rPr>
              <a:t>引入相关文本，展开对比阅读</a:t>
            </a:r>
            <a:r>
              <a:rPr lang="en-US" altLang="zh-CN" sz="2400" b="0">
                <a:solidFill>
                  <a:srgbClr val="837265"/>
                </a:solidFill>
                <a:latin typeface="方正清刻本悦宋简体" panose="02000000000000000000" pitchFamily="2" charset="-122"/>
                <a:ea typeface="方正清刻本悦宋简体" panose="02000000000000000000" pitchFamily="2" charset="-122"/>
              </a:rPr>
              <a:t>	</a:t>
            </a:r>
            <a:endParaRPr lang="en-US" altLang="zh-CN"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a:solidFill>
                  <a:srgbClr val="837265"/>
                </a:solidFill>
                <a:latin typeface="方正清刻本悦宋简体" panose="02000000000000000000" pitchFamily="2" charset="-122"/>
                <a:ea typeface="方正清刻本悦宋简体" panose="02000000000000000000" pitchFamily="2" charset="-122"/>
              </a:rPr>
              <a:t>）默读作业本中的《可爱的小鸟》，完成第四题第一小题。</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a:solidFill>
                  <a:srgbClr val="837265"/>
                </a:solidFill>
                <a:latin typeface="方正清刻本悦宋简体" panose="02000000000000000000" pitchFamily="2" charset="-122"/>
                <a:ea typeface="方正清刻本悦宋简体" panose="02000000000000000000" pitchFamily="2" charset="-122"/>
              </a:rPr>
              <a:t>2</a:t>
            </a:r>
            <a:r>
              <a:rPr lang="zh-CN" altLang="en-US" sz="2400" b="0">
                <a:solidFill>
                  <a:srgbClr val="837265"/>
                </a:solidFill>
                <a:latin typeface="方正清刻本悦宋简体" panose="02000000000000000000" pitchFamily="2" charset="-122"/>
                <a:ea typeface="方正清刻本悦宋简体" panose="02000000000000000000" pitchFamily="2" charset="-122"/>
              </a:rPr>
              <a:t>）借助表格，发现两篇文章的异同。</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2.</a:t>
            </a:r>
            <a:r>
              <a:rPr lang="zh-CN" altLang="en-US" sz="2400" b="0">
                <a:solidFill>
                  <a:srgbClr val="837265"/>
                </a:solidFill>
                <a:latin typeface="方正清刻本悦宋简体" panose="02000000000000000000" pitchFamily="2" charset="-122"/>
                <a:ea typeface="方正清刻本悦宋简体" panose="02000000000000000000" pitchFamily="2" charset="-122"/>
              </a:rPr>
              <a:t>推进对主题的理解：信赖，往往创造处美好的境界。</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3.</a:t>
            </a:r>
            <a:r>
              <a:rPr lang="zh-CN" altLang="en-US" sz="2400" b="0">
                <a:solidFill>
                  <a:srgbClr val="837265"/>
                </a:solidFill>
                <a:latin typeface="方正清刻本悦宋简体" panose="02000000000000000000" pitchFamily="2" charset="-122"/>
                <a:ea typeface="方正清刻本悦宋简体" panose="02000000000000000000" pitchFamily="2" charset="-122"/>
              </a:rPr>
              <a:t>品鉴首尾的表达手法</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a:solidFill>
                  <a:srgbClr val="837265"/>
                </a:solidFill>
                <a:latin typeface="方正清刻本悦宋简体" panose="02000000000000000000" pitchFamily="2" charset="-122"/>
                <a:ea typeface="方正清刻本悦宋简体" panose="02000000000000000000" pitchFamily="2" charset="-122"/>
              </a:rPr>
              <a:t>）呈现问题，引发思考：比较两篇文章，虽然主题相同，但是结局不同，开篇与结尾更是不尽相同，你更喜欢哪一种，说说理由。</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a:solidFill>
                  <a:srgbClr val="837265"/>
                </a:solidFill>
                <a:latin typeface="方正清刻本悦宋简体" panose="02000000000000000000" pitchFamily="2" charset="-122"/>
                <a:ea typeface="方正清刻本悦宋简体" panose="02000000000000000000" pitchFamily="2" charset="-122"/>
              </a:rPr>
              <a:t>2</a:t>
            </a:r>
            <a:r>
              <a:rPr lang="zh-CN" altLang="en-US" sz="2400" b="0">
                <a:solidFill>
                  <a:srgbClr val="837265"/>
                </a:solidFill>
                <a:latin typeface="方正清刻本悦宋简体" panose="02000000000000000000" pitchFamily="2" charset="-122"/>
                <a:ea typeface="方正清刻本悦宋简体" panose="02000000000000000000" pitchFamily="2" charset="-122"/>
              </a:rPr>
              <a:t>）呈现名家评论，加深理解。</a:t>
            </a:r>
            <a:endParaRPr lang="zh-CN" altLang="en-US" sz="24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b="0">
                <a:solidFill>
                  <a:srgbClr val="837265"/>
                </a:solidFill>
                <a:latin typeface="方正清刻本悦宋简体" panose="02000000000000000000" pitchFamily="2" charset="-122"/>
                <a:ea typeface="方正清刻本悦宋简体" panose="02000000000000000000" pitchFamily="2" charset="-122"/>
              </a:rPr>
              <a:t>         </a:t>
            </a:r>
            <a:endParaRPr lang="en-US" altLang="zh-CN" sz="2400" b="0">
              <a:solidFill>
                <a:srgbClr val="837265"/>
              </a:solidFill>
              <a:latin typeface="方正清刻本悦宋简体" panose="02000000000000000000" pitchFamily="2" charset="-122"/>
              <a:ea typeface="方正清刻本悦宋简体" panose="02000000000000000000" pitchFamily="2" charset="-122"/>
            </a:endParaRPr>
          </a:p>
        </p:txBody>
      </p:sp>
      <p:pic>
        <p:nvPicPr>
          <p:cNvPr id="5" name="图片 4"/>
          <p:cNvPicPr>
            <a:picLocks noChangeAspect="1"/>
          </p:cNvPicPr>
          <p:nvPr/>
        </p:nvPicPr>
        <p:blipFill>
          <a:blip r:embed="rId2" cstate="email"/>
          <a:srcRect r="-1511"/>
          <a:stretch>
            <a:fillRect/>
          </a:stretch>
        </p:blipFill>
        <p:spPr>
          <a:xfrm>
            <a:off x="0" y="2790825"/>
            <a:ext cx="10799445" cy="3682365"/>
          </a:xfrm>
          <a:prstGeom prst="rect">
            <a:avLst/>
          </a:prstGeom>
        </p:spPr>
      </p:pic>
      <p:pic>
        <p:nvPicPr>
          <p:cNvPr id="8" name="图片 7"/>
          <p:cNvPicPr>
            <a:picLocks noChangeAspect="1"/>
          </p:cNvPicPr>
          <p:nvPr/>
        </p:nvPicPr>
        <p:blipFill>
          <a:blip r:embed="rId3" cstate="email"/>
          <a:stretch>
            <a:fillRect/>
          </a:stretch>
        </p:blipFill>
        <p:spPr>
          <a:xfrm>
            <a:off x="453390" y="488996"/>
            <a:ext cx="1695665" cy="93497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subTnLst>
                                    <p:set>
                                      <p:cBhvr override="childStyle">
                                        <p:cTn dur="65" fill="hold" display="1" masterRel="nextClick" afterEffect="1"/>
                                        <p:tgtEl>
                                          <p:spTgt spid="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1" cstate="email"/>
          <a:stretch>
            <a:fillRect/>
          </a:stretch>
        </p:blipFill>
        <p:spPr>
          <a:xfrm>
            <a:off x="10671958" y="377964"/>
            <a:ext cx="1157037" cy="1157037"/>
          </a:xfrm>
          <a:prstGeom prst="rect">
            <a:avLst/>
          </a:prstGeom>
        </p:spPr>
      </p:pic>
      <p:sp>
        <p:nvSpPr>
          <p:cNvPr id="100" name="文本框 99"/>
          <p:cNvSpPr txBox="1"/>
          <p:nvPr/>
        </p:nvSpPr>
        <p:spPr>
          <a:xfrm>
            <a:off x="2435860" y="377825"/>
            <a:ext cx="6039485" cy="1210945"/>
          </a:xfrm>
          <a:prstGeom prst="rect">
            <a:avLst/>
          </a:prstGeom>
          <a:noFill/>
          <a:ln w="9525">
            <a:noFill/>
          </a:ln>
        </p:spPr>
        <p:txBody>
          <a:bodyPr wrap="square">
            <a:spAutoFit/>
          </a:bodyPr>
          <a:lstStyle/>
          <a:p>
            <a:pPr algn="l">
              <a:lnSpc>
                <a:spcPct val="130000"/>
              </a:lnSpc>
              <a:buClrTx/>
              <a:buSzTx/>
              <a:buFontTx/>
            </a:pPr>
            <a:r>
              <a:rPr lang="zh-CN" altLang="en-US" sz="3200">
                <a:solidFill>
                  <a:srgbClr val="837265"/>
                </a:solidFill>
                <a:latin typeface="楷体" panose="02010609060101010101" charset="-122"/>
                <a:ea typeface="楷体" panose="02010609060101010101" charset="-122"/>
                <a:sym typeface="+mn-ea"/>
              </a:rPr>
              <a:t>板块三：悟，这美好的境界</a:t>
            </a:r>
            <a:endParaRPr lang="zh-CN" altLang="en-US" sz="3200">
              <a:solidFill>
                <a:srgbClr val="837265"/>
              </a:solidFill>
              <a:latin typeface="楷体" panose="02010609060101010101" charset="-122"/>
              <a:ea typeface="楷体" panose="02010609060101010101" charset="-122"/>
            </a:endParaRPr>
          </a:p>
          <a:p>
            <a:pPr algn="l">
              <a:lnSpc>
                <a:spcPct val="130000"/>
              </a:lnSpc>
              <a:buClrTx/>
              <a:buSzTx/>
              <a:buFontTx/>
            </a:pP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sp>
        <p:nvSpPr>
          <p:cNvPr id="3" name="文本框 2"/>
          <p:cNvSpPr txBox="1"/>
          <p:nvPr/>
        </p:nvSpPr>
        <p:spPr>
          <a:xfrm>
            <a:off x="796925" y="1311275"/>
            <a:ext cx="9658985" cy="3865289"/>
          </a:xfrm>
          <a:prstGeom prst="rect">
            <a:avLst/>
          </a:prstGeom>
          <a:noFill/>
          <a:ln w="9525">
            <a:noFill/>
          </a:ln>
        </p:spPr>
        <p:txBody>
          <a:bodyPr wrap="square">
            <a:spAutoFit/>
          </a:bodyPr>
          <a:lstStyle/>
          <a:p>
            <a:pPr algn="l">
              <a:lnSpc>
                <a:spcPct val="130000"/>
              </a:lnSpc>
              <a:buClrTx/>
              <a:buSzTx/>
              <a:buFontTx/>
            </a:pP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引入相关文本，展开对比阅读</a:t>
            </a: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	</a:t>
            </a:r>
            <a:endParaRPr lang="en-US" altLang="zh-CN" sz="24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）默读作业本中的《可爱的小鸟》，完成第四题第一小题。</a:t>
            </a:r>
            <a:endParaRPr lang="zh-CN" altLang="en-US" sz="24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2</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）借助表格，发现两篇文章的异同。</a:t>
            </a:r>
            <a:endParaRPr lang="zh-CN" altLang="en-US" sz="24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2.</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推进对主题的理解：信赖，往往创造处美好的境界。</a:t>
            </a:r>
            <a:endParaRPr lang="zh-CN" altLang="en-US" sz="24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3.</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品鉴首尾的表达手法</a:t>
            </a:r>
            <a:endParaRPr lang="zh-CN" altLang="en-US" sz="24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）呈现问题，引发思考：比较两篇文章，虽然主题相同，但是结局不同，开篇与结尾更是不尽相同，你更喜欢哪一种，说说理由。</a:t>
            </a:r>
            <a:endParaRPr lang="zh-CN" altLang="en-US" sz="24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2</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）呈现名家评论，加深理解</a:t>
            </a:r>
            <a:r>
              <a:rPr lang="zh-CN" altLang="en-US" sz="2400" b="0" dirty="0" smtClean="0">
                <a:solidFill>
                  <a:srgbClr val="837265"/>
                </a:solidFill>
                <a:latin typeface="方正清刻本悦宋简体" panose="02000000000000000000" pitchFamily="2" charset="-122"/>
                <a:ea typeface="方正清刻本悦宋简体" panose="02000000000000000000" pitchFamily="2" charset="-122"/>
              </a:rPr>
              <a:t>。</a:t>
            </a:r>
            <a:r>
              <a:rPr lang="en-US" altLang="zh-CN" sz="2400" b="0" dirty="0" smtClean="0">
                <a:solidFill>
                  <a:srgbClr val="837265"/>
                </a:solidFill>
                <a:latin typeface="方正清刻本悦宋简体" panose="02000000000000000000" pitchFamily="2" charset="-122"/>
                <a:ea typeface="方正清刻本悦宋简体" panose="02000000000000000000" pitchFamily="2" charset="-122"/>
              </a:rPr>
              <a:t>      </a:t>
            </a:r>
            <a:endParaRPr lang="en-US" altLang="zh-CN" sz="2400" b="0" dirty="0">
              <a:solidFill>
                <a:srgbClr val="837265"/>
              </a:solidFill>
              <a:latin typeface="方正清刻本悦宋简体" panose="02000000000000000000" pitchFamily="2" charset="-122"/>
              <a:ea typeface="方正清刻本悦宋简体" panose="02000000000000000000" pitchFamily="2" charset="-122"/>
            </a:endParaRPr>
          </a:p>
        </p:txBody>
      </p:sp>
      <p:pic>
        <p:nvPicPr>
          <p:cNvPr id="6" name="图片 5"/>
          <p:cNvPicPr>
            <a:picLocks noChangeAspect="1"/>
          </p:cNvPicPr>
          <p:nvPr/>
        </p:nvPicPr>
        <p:blipFill>
          <a:blip r:embed="rId2" cstate="email"/>
          <a:stretch>
            <a:fillRect/>
          </a:stretch>
        </p:blipFill>
        <p:spPr>
          <a:xfrm>
            <a:off x="948055" y="5249545"/>
            <a:ext cx="5541010" cy="1437005"/>
          </a:xfrm>
          <a:prstGeom prst="rect">
            <a:avLst/>
          </a:prstGeom>
        </p:spPr>
      </p:pic>
      <p:pic>
        <p:nvPicPr>
          <p:cNvPr id="8" name="图片 7"/>
          <p:cNvPicPr>
            <a:picLocks noChangeAspect="1"/>
          </p:cNvPicPr>
          <p:nvPr/>
        </p:nvPicPr>
        <p:blipFill>
          <a:blip r:embed="rId3" cstate="email"/>
          <a:stretch>
            <a:fillRect/>
          </a:stretch>
        </p:blipFill>
        <p:spPr>
          <a:xfrm>
            <a:off x="455295" y="377065"/>
            <a:ext cx="1695665" cy="93497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1" cstate="email"/>
          <a:stretch>
            <a:fillRect/>
          </a:stretch>
        </p:blipFill>
        <p:spPr>
          <a:xfrm>
            <a:off x="10671958" y="377964"/>
            <a:ext cx="1157037" cy="1157037"/>
          </a:xfrm>
          <a:prstGeom prst="rect">
            <a:avLst/>
          </a:prstGeom>
        </p:spPr>
      </p:pic>
      <p:sp>
        <p:nvSpPr>
          <p:cNvPr id="100" name="文本框 99"/>
          <p:cNvSpPr txBox="1"/>
          <p:nvPr/>
        </p:nvSpPr>
        <p:spPr>
          <a:xfrm>
            <a:off x="2435860" y="377825"/>
            <a:ext cx="6039485" cy="645113"/>
          </a:xfrm>
          <a:prstGeom prst="rect">
            <a:avLst/>
          </a:prstGeom>
          <a:noFill/>
          <a:ln w="9525">
            <a:noFill/>
          </a:ln>
        </p:spPr>
        <p:txBody>
          <a:bodyPr wrap="square">
            <a:spAutoFit/>
          </a:bodyPr>
          <a:lstStyle/>
          <a:p>
            <a:pPr algn="l">
              <a:lnSpc>
                <a:spcPct val="130000"/>
              </a:lnSpc>
              <a:buClrTx/>
              <a:buSzTx/>
              <a:buFontTx/>
            </a:pPr>
            <a:r>
              <a:rPr lang="zh-CN" altLang="en-US" sz="3200">
                <a:solidFill>
                  <a:srgbClr val="837265"/>
                </a:solidFill>
                <a:latin typeface="楷体" panose="02010609060101010101" charset="-122"/>
                <a:ea typeface="楷体" panose="02010609060101010101" charset="-122"/>
                <a:sym typeface="+mn-ea"/>
              </a:rPr>
              <a:t>板块四：绘，这和美的生活</a:t>
            </a:r>
            <a:r>
              <a:rPr lang="en-US" altLang="zh-CN" sz="2400">
                <a:solidFill>
                  <a:srgbClr val="837265"/>
                </a:solidFill>
                <a:latin typeface="方正清刻本悦宋简体" panose="02000000000000000000" pitchFamily="2" charset="-122"/>
                <a:ea typeface="方正清刻本悦宋简体" panose="02000000000000000000" pitchFamily="2" charset="-122"/>
              </a:rPr>
              <a:t>     </a:t>
            </a:r>
            <a:endParaRPr lang="zh-CN" altLang="en-US" sz="2400">
              <a:solidFill>
                <a:srgbClr val="837265"/>
              </a:solidFill>
              <a:latin typeface="方正清刻本悦宋简体" panose="02000000000000000000" pitchFamily="2" charset="-122"/>
              <a:ea typeface="方正清刻本悦宋简体" panose="02000000000000000000" pitchFamily="2" charset="-122"/>
            </a:endParaRPr>
          </a:p>
        </p:txBody>
      </p:sp>
      <p:sp>
        <p:nvSpPr>
          <p:cNvPr id="3" name="文本框 2"/>
          <p:cNvSpPr txBox="1"/>
          <p:nvPr/>
        </p:nvSpPr>
        <p:spPr>
          <a:xfrm>
            <a:off x="1012973" y="1810271"/>
            <a:ext cx="10140580" cy="2492990"/>
          </a:xfrm>
          <a:prstGeom prst="rect">
            <a:avLst/>
          </a:prstGeom>
          <a:noFill/>
          <a:ln w="9525">
            <a:noFill/>
          </a:ln>
        </p:spPr>
        <p:txBody>
          <a:bodyPr wrap="square">
            <a:spAutoFit/>
          </a:bodyPr>
          <a:lstStyle/>
          <a:p>
            <a:pPr algn="l">
              <a:lnSpc>
                <a:spcPct val="130000"/>
              </a:lnSpc>
              <a:buClrTx/>
              <a:buSzTx/>
              <a:buFontTx/>
            </a:pP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1.</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再现中心句：信赖，往往创造出美好的境界。</a:t>
            </a:r>
            <a:endParaRPr lang="en-US" altLang="zh-CN" sz="24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dirty="0">
                <a:solidFill>
                  <a:srgbClr val="837265"/>
                </a:solidFill>
                <a:latin typeface="方正清刻本悦宋简体" panose="02000000000000000000" pitchFamily="2" charset="-122"/>
                <a:ea typeface="方正清刻本悦宋简体" panose="02000000000000000000" pitchFamily="2" charset="-122"/>
              </a:rPr>
              <a:t>2.</a:t>
            </a:r>
            <a:r>
              <a:rPr lang="zh-CN" altLang="en-US" sz="2400" dirty="0">
                <a:solidFill>
                  <a:srgbClr val="837265"/>
                </a:solidFill>
                <a:latin typeface="方正清刻本悦宋简体" panose="02000000000000000000" pitchFamily="2" charset="-122"/>
                <a:ea typeface="方正清刻本悦宋简体" panose="02000000000000000000" pitchFamily="2" charset="-122"/>
              </a:rPr>
              <a:t>联系生活小练笔：</a:t>
            </a:r>
            <a:endParaRPr lang="en-US" altLang="zh-CN" sz="240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2400" dirty="0">
                <a:solidFill>
                  <a:srgbClr val="837265"/>
                </a:solidFill>
                <a:latin typeface="方正清刻本悦宋简体" panose="02000000000000000000" pitchFamily="2" charset="-122"/>
                <a:ea typeface="方正清刻本悦宋简体" panose="02000000000000000000" pitchFamily="2" charset="-122"/>
              </a:rPr>
              <a:t>       </a:t>
            </a:r>
            <a:r>
              <a:rPr lang="zh-CN" altLang="en-US" sz="2400" dirty="0">
                <a:solidFill>
                  <a:srgbClr val="837265"/>
                </a:solidFill>
                <a:latin typeface="方正清刻本悦宋简体" panose="02000000000000000000" pitchFamily="2" charset="-122"/>
                <a:ea typeface="方正清刻本悦宋简体" panose="02000000000000000000" pitchFamily="2" charset="-122"/>
              </a:rPr>
              <a:t>作者是一位懂得关爱、宽容、尊重小动物的人，他和珍珠鸟彼此信赖，创造了生活的美好。在你的生活中，你与大自然中的某种事物也能和谐美好的相处，请你动一动笔把这和美的生活小故事记录下来。</a:t>
            </a: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         </a:t>
            </a:r>
            <a:endParaRPr lang="en-US" altLang="zh-CN" sz="2400" b="0" dirty="0">
              <a:solidFill>
                <a:srgbClr val="837265"/>
              </a:solidFill>
              <a:latin typeface="方正清刻本悦宋简体" panose="02000000000000000000" pitchFamily="2" charset="-122"/>
              <a:ea typeface="方正清刻本悦宋简体" panose="02000000000000000000" pitchFamily="2" charset="-122"/>
            </a:endParaRPr>
          </a:p>
        </p:txBody>
      </p:sp>
      <p:pic>
        <p:nvPicPr>
          <p:cNvPr id="8" name="图片 7"/>
          <p:cNvPicPr>
            <a:picLocks noChangeAspect="1"/>
          </p:cNvPicPr>
          <p:nvPr/>
        </p:nvPicPr>
        <p:blipFill>
          <a:blip r:embed="rId2" cstate="email"/>
          <a:stretch>
            <a:fillRect/>
          </a:stretch>
        </p:blipFill>
        <p:spPr>
          <a:xfrm>
            <a:off x="373380" y="488996"/>
            <a:ext cx="1695665" cy="934971"/>
          </a:xfrm>
          <a:prstGeom prst="rect">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cstate="email"/>
          <a:stretch>
            <a:fillRect/>
          </a:stretch>
        </p:blipFill>
        <p:spPr>
          <a:xfrm>
            <a:off x="258957" y="3185956"/>
            <a:ext cx="3774440" cy="2081184"/>
          </a:xfrm>
          <a:prstGeom prst="rect">
            <a:avLst/>
          </a:prstGeom>
        </p:spPr>
      </p:pic>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cstate="email"/>
          <a:stretch>
            <a:fillRect/>
          </a:stretch>
        </p:blipFill>
        <p:spPr>
          <a:xfrm>
            <a:off x="1399043" y="1708926"/>
            <a:ext cx="1402082" cy="1402082"/>
          </a:xfrm>
          <a:prstGeom prst="rect">
            <a:avLst/>
          </a:prstGeom>
        </p:spPr>
      </p:pic>
      <p:sp>
        <p:nvSpPr>
          <p:cNvPr id="8" name="文本框 7"/>
          <p:cNvSpPr txBox="1"/>
          <p:nvPr/>
        </p:nvSpPr>
        <p:spPr>
          <a:xfrm>
            <a:off x="1465356" y="1724166"/>
            <a:ext cx="1696176" cy="1446550"/>
          </a:xfrm>
          <a:prstGeom prst="rect">
            <a:avLst/>
          </a:prstGeom>
          <a:noFill/>
        </p:spPr>
        <p:txBody>
          <a:bodyPr wrap="square" rtlCol="0">
            <a:spAutoFit/>
          </a:bodyPr>
          <a:lstStyle/>
          <a:p>
            <a:r>
              <a:rPr lang="zh-CN" altLang="en-US" sz="8800">
                <a:solidFill>
                  <a:srgbClr val="837265"/>
                </a:solidFill>
                <a:latin typeface="方正清刻本悦宋简体" panose="02000000000000000000" pitchFamily="2" charset="-122"/>
                <a:ea typeface="方正清刻本悦宋简体" panose="02000000000000000000" pitchFamily="2" charset="-122"/>
              </a:rPr>
              <a:t>目</a:t>
            </a:r>
            <a:endParaRPr lang="zh-CN" altLang="en-US" sz="8800">
              <a:solidFill>
                <a:srgbClr val="837265"/>
              </a:solidFill>
              <a:latin typeface="方正清刻本悦宋简体" panose="02000000000000000000" pitchFamily="2" charset="-122"/>
              <a:ea typeface="方正清刻本悦宋简体" panose="02000000000000000000" pitchFamily="2" charset="-122"/>
            </a:endParaRPr>
          </a:p>
        </p:txBody>
      </p:sp>
      <p:sp>
        <p:nvSpPr>
          <p:cNvPr id="9" name="文本框 8"/>
          <p:cNvSpPr txBox="1"/>
          <p:nvPr/>
        </p:nvSpPr>
        <p:spPr>
          <a:xfrm>
            <a:off x="2537466" y="3115614"/>
            <a:ext cx="1696176" cy="1446550"/>
          </a:xfrm>
          <a:prstGeom prst="rect">
            <a:avLst/>
          </a:prstGeom>
          <a:noFill/>
        </p:spPr>
        <p:txBody>
          <a:bodyPr wrap="square" rtlCol="0">
            <a:spAutoFit/>
          </a:bodyPr>
          <a:lstStyle/>
          <a:p>
            <a:r>
              <a:rPr lang="zh-CN" altLang="en-US" sz="8800">
                <a:solidFill>
                  <a:srgbClr val="837265"/>
                </a:solidFill>
                <a:latin typeface="方正清刻本悦宋简体" panose="02000000000000000000" pitchFamily="2" charset="-122"/>
                <a:ea typeface="方正清刻本悦宋简体" panose="02000000000000000000" pitchFamily="2" charset="-122"/>
              </a:rPr>
              <a:t>录</a:t>
            </a:r>
            <a:endParaRPr lang="zh-CN" altLang="en-US" sz="8800">
              <a:solidFill>
                <a:srgbClr val="837265"/>
              </a:solidFill>
              <a:latin typeface="方正清刻本悦宋简体" panose="02000000000000000000" pitchFamily="2" charset="-122"/>
              <a:ea typeface="方正清刻本悦宋简体" panose="02000000000000000000" pitchFamily="2" charset="-122"/>
            </a:endParaRPr>
          </a:p>
        </p:txBody>
      </p:sp>
      <p:sp>
        <p:nvSpPr>
          <p:cNvPr id="11" name="文本框 10"/>
          <p:cNvSpPr txBox="1"/>
          <p:nvPr/>
        </p:nvSpPr>
        <p:spPr>
          <a:xfrm>
            <a:off x="5653438" y="1960847"/>
            <a:ext cx="5843081" cy="645160"/>
          </a:xfrm>
          <a:prstGeom prst="rect">
            <a:avLst/>
          </a:prstGeom>
          <a:noFill/>
        </p:spPr>
        <p:txBody>
          <a:bodyPr wrap="square" rtlCol="0">
            <a:spAutoFit/>
          </a:bodyPr>
          <a:lstStyle/>
          <a:p>
            <a:r>
              <a:rPr lang="zh-CN" altLang="en-US" sz="3600" dirty="0">
                <a:solidFill>
                  <a:srgbClr val="837265"/>
                </a:solidFill>
                <a:latin typeface="方正清刻本悦宋简体" panose="02000000000000000000" pitchFamily="2" charset="-122"/>
                <a:ea typeface="方正清刻本悦宋简体" panose="02000000000000000000" pitchFamily="2" charset="-122"/>
              </a:rPr>
              <a:t>一：多角度读教材</a:t>
            </a:r>
            <a:endParaRPr lang="zh-CN" altLang="en-US" sz="3600" dirty="0">
              <a:solidFill>
                <a:srgbClr val="837265"/>
              </a:solidFill>
              <a:latin typeface="方正清刻本悦宋简体" panose="02000000000000000000" pitchFamily="2" charset="-122"/>
              <a:ea typeface="方正清刻本悦宋简体" panose="02000000000000000000" pitchFamily="2" charset="-122"/>
            </a:endParaRPr>
          </a:p>
        </p:txBody>
      </p:sp>
      <p:sp>
        <p:nvSpPr>
          <p:cNvPr id="12" name="文本框 11"/>
          <p:cNvSpPr txBox="1"/>
          <p:nvPr/>
        </p:nvSpPr>
        <p:spPr>
          <a:xfrm>
            <a:off x="5653438" y="2785968"/>
            <a:ext cx="5843081" cy="645160"/>
          </a:xfrm>
          <a:prstGeom prst="rect">
            <a:avLst/>
          </a:prstGeom>
          <a:noFill/>
        </p:spPr>
        <p:txBody>
          <a:bodyPr wrap="square" rtlCol="0">
            <a:spAutoFit/>
          </a:bodyPr>
          <a:lstStyle/>
          <a:p>
            <a:r>
              <a:rPr lang="zh-CN" altLang="en-US" sz="3600" dirty="0">
                <a:solidFill>
                  <a:srgbClr val="837265"/>
                </a:solidFill>
                <a:latin typeface="方正清刻本悦宋简体" panose="02000000000000000000" pitchFamily="2" charset="-122"/>
                <a:ea typeface="方正清刻本悦宋简体" panose="02000000000000000000" pitchFamily="2" charset="-122"/>
              </a:rPr>
              <a:t>二：依学情定目标</a:t>
            </a:r>
            <a:endParaRPr lang="zh-CN" altLang="en-US" sz="3600" dirty="0">
              <a:solidFill>
                <a:srgbClr val="837265"/>
              </a:solidFill>
              <a:latin typeface="方正清刻本悦宋简体" panose="02000000000000000000" pitchFamily="2" charset="-122"/>
              <a:ea typeface="方正清刻本悦宋简体" panose="02000000000000000000" pitchFamily="2" charset="-122"/>
            </a:endParaRPr>
          </a:p>
        </p:txBody>
      </p:sp>
      <p:sp>
        <p:nvSpPr>
          <p:cNvPr id="13" name="文本框 12"/>
          <p:cNvSpPr txBox="1"/>
          <p:nvPr/>
        </p:nvSpPr>
        <p:spPr>
          <a:xfrm>
            <a:off x="5653438" y="3611089"/>
            <a:ext cx="5843081" cy="645160"/>
          </a:xfrm>
          <a:prstGeom prst="rect">
            <a:avLst/>
          </a:prstGeom>
          <a:noFill/>
        </p:spPr>
        <p:txBody>
          <a:bodyPr wrap="square" rtlCol="0">
            <a:spAutoFit/>
          </a:bodyPr>
          <a:lstStyle/>
          <a:p>
            <a:r>
              <a:rPr lang="zh-CN" altLang="en-US" sz="3600">
                <a:solidFill>
                  <a:srgbClr val="837265"/>
                </a:solidFill>
                <a:latin typeface="方正清刻本悦宋简体" panose="02000000000000000000" pitchFamily="2" charset="-122"/>
                <a:ea typeface="方正清刻本悦宋简体" panose="02000000000000000000" pitchFamily="2" charset="-122"/>
              </a:rPr>
              <a:t>三：据目标设过程</a:t>
            </a:r>
            <a:endParaRPr lang="zh-CN" altLang="en-US" sz="3600">
              <a:solidFill>
                <a:srgbClr val="837265"/>
              </a:solidFill>
              <a:latin typeface="方正清刻本悦宋简体" panose="02000000000000000000" pitchFamily="2" charset="-122"/>
              <a:ea typeface="方正清刻本悦宋简体" panose="02000000000000000000" pitchFamily="2" charset="-122"/>
            </a:endParaRPr>
          </a:p>
        </p:txBody>
      </p:sp>
      <p:sp>
        <p:nvSpPr>
          <p:cNvPr id="14" name="文本框 13"/>
          <p:cNvSpPr txBox="1"/>
          <p:nvPr/>
        </p:nvSpPr>
        <p:spPr>
          <a:xfrm>
            <a:off x="5653438" y="4438084"/>
            <a:ext cx="5843081" cy="645160"/>
          </a:xfrm>
          <a:prstGeom prst="rect">
            <a:avLst/>
          </a:prstGeom>
          <a:noFill/>
        </p:spPr>
        <p:txBody>
          <a:bodyPr wrap="square" rtlCol="0">
            <a:spAutoFit/>
          </a:bodyPr>
          <a:lstStyle/>
          <a:p>
            <a:r>
              <a:rPr lang="zh-CN" altLang="en-US" sz="3600">
                <a:solidFill>
                  <a:srgbClr val="837265"/>
                </a:solidFill>
                <a:latin typeface="方正清刻本悦宋简体" panose="02000000000000000000" pitchFamily="2" charset="-122"/>
                <a:ea typeface="方正清刻本悦宋简体" panose="02000000000000000000" pitchFamily="2" charset="-122"/>
              </a:rPr>
              <a:t>四：描线索立板书</a:t>
            </a:r>
            <a:endParaRPr lang="zh-CN" altLang="en-US" sz="3600">
              <a:solidFill>
                <a:srgbClr val="837265"/>
              </a:solidFill>
              <a:latin typeface="方正清刻本悦宋简体" panose="02000000000000000000" pitchFamily="2" charset="-122"/>
              <a:ea typeface="方正清刻本悦宋简体" panose="02000000000000000000" pitchFamily="2" charset="-122"/>
            </a:endParaRPr>
          </a:p>
        </p:txBody>
      </p:sp>
      <p:pic>
        <p:nvPicPr>
          <p:cNvPr id="15" name="图片 14"/>
          <p:cNvPicPr>
            <a:picLocks noChangeAspect="1"/>
          </p:cNvPicPr>
          <p:nvPr/>
        </p:nvPicPr>
        <p:blipFill>
          <a:blip r:embed="rId3" cstate="email"/>
          <a:stretch>
            <a:fillRect/>
          </a:stretch>
        </p:blipFill>
        <p:spPr>
          <a:xfrm>
            <a:off x="10630303" y="5261329"/>
            <a:ext cx="1133756" cy="1221263"/>
          </a:xfrm>
          <a:prstGeom prst="rect">
            <a:avLst/>
          </a:prstGeom>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03120" y="1041185"/>
            <a:ext cx="4519261" cy="4507865"/>
          </a:xfrm>
          <a:prstGeom prst="rect">
            <a:avLst/>
          </a:prstGeom>
          <a:noFill/>
        </p:spPr>
        <p:txBody>
          <a:bodyPr wrap="square" rtlCol="0">
            <a:spAutoFit/>
          </a:bodyPr>
          <a:lstStyle/>
          <a:p>
            <a:r>
              <a:rPr lang="en-US" altLang="zh-CN" sz="28700">
                <a:solidFill>
                  <a:srgbClr val="837265">
                    <a:alpha val="17000"/>
                  </a:srgbClr>
                </a:solidFill>
                <a:latin typeface="方正清刻本悦宋简体" panose="02000000000000000000" pitchFamily="2" charset="-122"/>
                <a:ea typeface="方正清刻本悦宋简体" panose="02000000000000000000" pitchFamily="2" charset="-122"/>
              </a:rPr>
              <a:t>04</a:t>
            </a:r>
            <a:endParaRPr lang="zh-CN" altLang="en-US" sz="28700">
              <a:solidFill>
                <a:srgbClr val="837265">
                  <a:alpha val="17000"/>
                </a:srgbClr>
              </a:solidFill>
              <a:latin typeface="方正清刻本悦宋简体" panose="02000000000000000000" pitchFamily="2" charset="-122"/>
              <a:ea typeface="方正清刻本悦宋简体" panose="02000000000000000000" pitchFamily="2" charset="-122"/>
            </a:endParaRPr>
          </a:p>
        </p:txBody>
      </p:sp>
      <p:sp>
        <p:nvSpPr>
          <p:cNvPr id="5" name="文本框 4"/>
          <p:cNvSpPr txBox="1"/>
          <p:nvPr/>
        </p:nvSpPr>
        <p:spPr>
          <a:xfrm>
            <a:off x="4303729" y="2036660"/>
            <a:ext cx="4519261" cy="922020"/>
          </a:xfrm>
          <a:prstGeom prst="rect">
            <a:avLst/>
          </a:prstGeom>
          <a:noFill/>
        </p:spPr>
        <p:txBody>
          <a:bodyPr wrap="square" rtlCol="0">
            <a:spAutoFit/>
          </a:bodyPr>
          <a:lstStyle/>
          <a:p>
            <a:r>
              <a:rPr lang="zh-CN" altLang="en-US" sz="5400">
                <a:solidFill>
                  <a:srgbClr val="837265"/>
                </a:solidFill>
                <a:latin typeface="方正清刻本悦宋简体" panose="02000000000000000000" pitchFamily="2" charset="-122"/>
                <a:ea typeface="方正清刻本悦宋简体" panose="02000000000000000000" pitchFamily="2" charset="-122"/>
              </a:rPr>
              <a:t>描线索立板书</a:t>
            </a:r>
            <a:endParaRPr lang="zh-CN" altLang="en-US" sz="5400">
              <a:solidFill>
                <a:srgbClr val="837265"/>
              </a:solidFill>
              <a:latin typeface="方正清刻本悦宋简体" panose="02000000000000000000" pitchFamily="2" charset="-122"/>
              <a:ea typeface="方正清刻本悦宋简体" panose="02000000000000000000" pitchFamily="2" charset="-122"/>
            </a:endParaRPr>
          </a:p>
        </p:txBody>
      </p:sp>
      <p:pic>
        <p:nvPicPr>
          <p:cNvPr id="8" name="图片 7"/>
          <p:cNvPicPr>
            <a:picLocks noChangeAspect="1"/>
          </p:cNvPicPr>
          <p:nvPr/>
        </p:nvPicPr>
        <p:blipFill>
          <a:blip r:embed="rId1" cstate="email"/>
          <a:srcRect/>
          <a:stretch>
            <a:fillRect/>
          </a:stretch>
        </p:blipFill>
        <p:spPr>
          <a:xfrm>
            <a:off x="10269052" y="4629148"/>
            <a:ext cx="1732447" cy="2057402"/>
          </a:xfrm>
          <a:prstGeom prst="rect">
            <a:avLst/>
          </a:prstGeom>
        </p:spPr>
      </p:pic>
      <p:pic>
        <p:nvPicPr>
          <p:cNvPr id="9" name="图片 8"/>
          <p:cNvPicPr>
            <a:picLocks noChangeAspect="1"/>
          </p:cNvPicPr>
          <p:nvPr/>
        </p:nvPicPr>
        <p:blipFill>
          <a:blip r:embed="rId2" cstate="email"/>
          <a:srcRect/>
          <a:stretch>
            <a:fillRect/>
          </a:stretch>
        </p:blipFill>
        <p:spPr>
          <a:xfrm flipV="1">
            <a:off x="190500" y="171450"/>
            <a:ext cx="2798344" cy="2057402"/>
          </a:xfrm>
          <a:prstGeom prst="rect">
            <a:avLst/>
          </a:prstGeom>
        </p:spPr>
      </p:pic>
      <p:pic>
        <p:nvPicPr>
          <p:cNvPr id="10" name="图片 9"/>
          <p:cNvPicPr>
            <a:picLocks noChangeAspect="1"/>
          </p:cNvPicPr>
          <p:nvPr/>
        </p:nvPicPr>
        <p:blipFill>
          <a:blip r:embed="rId3" cstate="email"/>
          <a:stretch>
            <a:fillRect/>
          </a:stretch>
        </p:blipFill>
        <p:spPr>
          <a:xfrm>
            <a:off x="10076180" y="491586"/>
            <a:ext cx="1365250" cy="1417130"/>
          </a:xfrm>
          <a:prstGeom prst="rect">
            <a:avLst/>
          </a:prstGeom>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1" cstate="email"/>
          <a:srcRect/>
          <a:stretch>
            <a:fillRect/>
          </a:stretch>
        </p:blipFill>
        <p:spPr>
          <a:xfrm>
            <a:off x="10269052" y="4629148"/>
            <a:ext cx="1732447" cy="2057402"/>
          </a:xfrm>
          <a:prstGeom prst="rect">
            <a:avLst/>
          </a:prstGeom>
        </p:spPr>
      </p:pic>
      <p:pic>
        <p:nvPicPr>
          <p:cNvPr id="9" name="图片 8"/>
          <p:cNvPicPr>
            <a:picLocks noChangeAspect="1"/>
          </p:cNvPicPr>
          <p:nvPr/>
        </p:nvPicPr>
        <p:blipFill>
          <a:blip r:embed="rId2" cstate="email"/>
          <a:srcRect/>
          <a:stretch>
            <a:fillRect/>
          </a:stretch>
        </p:blipFill>
        <p:spPr>
          <a:xfrm flipV="1">
            <a:off x="190500" y="171450"/>
            <a:ext cx="2798344" cy="2057402"/>
          </a:xfrm>
          <a:prstGeom prst="rect">
            <a:avLst/>
          </a:prstGeom>
        </p:spPr>
      </p:pic>
      <p:sp>
        <p:nvSpPr>
          <p:cNvPr id="4" name="文本框 3"/>
          <p:cNvSpPr txBox="1"/>
          <p:nvPr/>
        </p:nvSpPr>
        <p:spPr>
          <a:xfrm>
            <a:off x="2834640" y="1696720"/>
            <a:ext cx="6979920" cy="2923877"/>
          </a:xfrm>
          <a:prstGeom prst="rect">
            <a:avLst/>
          </a:prstGeom>
          <a:noFill/>
        </p:spPr>
        <p:txBody>
          <a:bodyPr wrap="square" rtlCol="0">
            <a:spAutoFit/>
          </a:bodyPr>
          <a:lstStyle/>
          <a:p>
            <a:r>
              <a:rPr lang="zh-CN" altLang="en-US" dirty="0"/>
              <a:t>                       </a:t>
            </a:r>
            <a:r>
              <a:rPr lang="en-US" altLang="zh-CN" sz="4000" dirty="0"/>
              <a:t>4*</a:t>
            </a:r>
            <a:r>
              <a:rPr lang="zh-CN" altLang="en-US" dirty="0"/>
              <a:t> </a:t>
            </a:r>
            <a:r>
              <a:rPr lang="zh-CN" altLang="en-US" sz="3600" dirty="0"/>
              <a:t>珍珠鸟</a:t>
            </a:r>
            <a:endParaRPr lang="en-US" altLang="zh-CN" sz="3600" dirty="0"/>
          </a:p>
          <a:p>
            <a:r>
              <a:rPr lang="zh-CN" altLang="en-US" sz="3600" dirty="0"/>
              <a:t>            </a:t>
            </a:r>
            <a:endParaRPr lang="en-US" altLang="zh-CN" sz="3600" dirty="0"/>
          </a:p>
          <a:p>
            <a:r>
              <a:rPr lang="zh-CN" altLang="en-US" sz="3600" dirty="0"/>
              <a:t>            信赖</a:t>
            </a:r>
            <a:endParaRPr lang="en-US" altLang="zh-CN" sz="3600" dirty="0"/>
          </a:p>
          <a:p>
            <a:r>
              <a:rPr lang="zh-CN" altLang="en-US" sz="3600" dirty="0"/>
              <a:t>珍珠鸟     </a:t>
            </a:r>
            <a:r>
              <a:rPr lang="zh-CN" altLang="en-US" sz="3600" dirty="0" smtClean="0"/>
              <a:t>“</a:t>
            </a:r>
            <a:r>
              <a:rPr lang="zh-CN" altLang="en-US" sz="3600" dirty="0"/>
              <a:t>我</a:t>
            </a:r>
            <a:r>
              <a:rPr lang="zh-CN" altLang="en-US" sz="3600" dirty="0" smtClean="0"/>
              <a:t>”创</a:t>
            </a:r>
            <a:r>
              <a:rPr lang="zh-CN" altLang="en-US" sz="3600" dirty="0"/>
              <a:t>造美好境界</a:t>
            </a:r>
            <a:endParaRPr lang="en-US" altLang="zh-CN" sz="3600" dirty="0"/>
          </a:p>
          <a:p>
            <a:r>
              <a:rPr lang="zh-CN" altLang="en-US" sz="3600" dirty="0"/>
              <a:t>            </a:t>
            </a:r>
            <a:r>
              <a:rPr lang="zh-CN" altLang="en-US" sz="3600" dirty="0" smtClean="0"/>
              <a:t> 爱</a:t>
            </a:r>
            <a:endParaRPr lang="zh-CN" altLang="en-US" sz="3600" dirty="0"/>
          </a:p>
        </p:txBody>
      </p:sp>
      <p:cxnSp>
        <p:nvCxnSpPr>
          <p:cNvPr id="5" name="直接箭头连接符 4"/>
          <p:cNvCxnSpPr/>
          <p:nvPr/>
        </p:nvCxnSpPr>
        <p:spPr>
          <a:xfrm>
            <a:off x="4368800" y="3699275"/>
            <a:ext cx="1069092" cy="0"/>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3" cstate="email"/>
          <a:stretch>
            <a:fillRect/>
          </a:stretch>
        </p:blipFill>
        <p:spPr>
          <a:xfrm>
            <a:off x="10076180" y="491586"/>
            <a:ext cx="1365250" cy="1417130"/>
          </a:xfrm>
          <a:prstGeom prst="rect">
            <a:avLst/>
          </a:prstGeom>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stretch>
            <a:fillRect/>
          </a:stretch>
        </p:blipFill>
        <p:spPr>
          <a:xfrm>
            <a:off x="8532805" y="1348669"/>
            <a:ext cx="2145404" cy="2310994"/>
          </a:xfrm>
          <a:prstGeom prst="rect">
            <a:avLst/>
          </a:prstGeom>
        </p:spPr>
      </p:pic>
      <p:sp>
        <p:nvSpPr>
          <p:cNvPr id="10" name="文本框 9"/>
          <p:cNvSpPr txBox="1"/>
          <p:nvPr/>
        </p:nvSpPr>
        <p:spPr>
          <a:xfrm>
            <a:off x="3357461" y="2619539"/>
            <a:ext cx="5187381" cy="1445260"/>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lang="zh-CN" altLang="en-US" sz="8800">
                <a:solidFill>
                  <a:srgbClr val="837265"/>
                </a:solidFill>
                <a:latin typeface="方正清刻本悦宋简体" panose="02000000000000000000" pitchFamily="2" charset="-122"/>
                <a:ea typeface="方正清刻本悦宋简体" panose="02000000000000000000" pitchFamily="2" charset="-122"/>
              </a:rPr>
              <a:t>感谢聆听</a:t>
            </a:r>
            <a:endParaRPr lang="zh-CN" altLang="en-US" sz="8800">
              <a:solidFill>
                <a:srgbClr val="837265"/>
              </a:solidFill>
              <a:latin typeface="方正清刻本悦宋简体" panose="02000000000000000000" pitchFamily="2" charset="-122"/>
              <a:ea typeface="方正清刻本悦宋简体" panose="02000000000000000000" pitchFamily="2" charset="-122"/>
            </a:endParaRPr>
          </a:p>
        </p:txBody>
      </p:sp>
      <p:pic>
        <p:nvPicPr>
          <p:cNvPr id="20" name="图片 19"/>
          <p:cNvPicPr>
            <a:picLocks noChangeAspect="1"/>
          </p:cNvPicPr>
          <p:nvPr/>
        </p:nvPicPr>
        <p:blipFill>
          <a:blip r:embed="rId3" cstate="email"/>
          <a:srcRect/>
          <a:stretch>
            <a:fillRect/>
          </a:stretch>
        </p:blipFill>
        <p:spPr>
          <a:xfrm>
            <a:off x="5891695" y="4207974"/>
            <a:ext cx="2197316" cy="1741178"/>
          </a:xfrm>
          <a:prstGeom prst="rect">
            <a:avLst/>
          </a:prstGeom>
        </p:spPr>
      </p:pic>
      <p:pic>
        <p:nvPicPr>
          <p:cNvPr id="21" name="New picture"/>
          <p:cNvPicPr/>
          <p:nvPr/>
        </p:nvPicPr>
        <p:blipFill>
          <a:blip r:embed="rId4"/>
          <a:stretch>
            <a:fillRect/>
          </a:stretch>
        </p:blipFill>
        <p:spPr>
          <a:xfrm>
            <a:off x="12179300" y="12623800"/>
            <a:ext cx="317500" cy="228600"/>
          </a:xfrm>
          <a:prstGeom prst="cube">
            <a:avLst/>
          </a:prstGeo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email"/>
          <a:stretch>
            <a:fillRect/>
          </a:stretch>
        </p:blipFill>
        <p:spPr>
          <a:xfrm>
            <a:off x="10076180" y="491586"/>
            <a:ext cx="1365250" cy="1417130"/>
          </a:xfrm>
          <a:prstGeom prst="rect">
            <a:avLst/>
          </a:prstGeom>
        </p:spPr>
      </p:pic>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03120" y="1041185"/>
            <a:ext cx="4519261" cy="4508927"/>
          </a:xfrm>
          <a:prstGeom prst="rect">
            <a:avLst/>
          </a:prstGeom>
          <a:noFill/>
        </p:spPr>
        <p:txBody>
          <a:bodyPr wrap="square" rtlCol="0">
            <a:spAutoFit/>
          </a:bodyPr>
          <a:lstStyle/>
          <a:p>
            <a:r>
              <a:rPr lang="en-US" altLang="zh-CN" sz="28700">
                <a:solidFill>
                  <a:srgbClr val="837265">
                    <a:alpha val="17000"/>
                  </a:srgbClr>
                </a:solidFill>
                <a:latin typeface="方正清刻本悦宋简体" panose="02000000000000000000" pitchFamily="2" charset="-122"/>
                <a:ea typeface="方正清刻本悦宋简体" panose="02000000000000000000" pitchFamily="2" charset="-122"/>
              </a:rPr>
              <a:t>01</a:t>
            </a:r>
            <a:endParaRPr lang="zh-CN" altLang="en-US" sz="28700">
              <a:solidFill>
                <a:srgbClr val="837265">
                  <a:alpha val="17000"/>
                </a:srgbClr>
              </a:solidFill>
              <a:latin typeface="方正清刻本悦宋简体" panose="02000000000000000000" pitchFamily="2" charset="-122"/>
              <a:ea typeface="方正清刻本悦宋简体" panose="02000000000000000000" pitchFamily="2" charset="-122"/>
            </a:endParaRPr>
          </a:p>
        </p:txBody>
      </p:sp>
      <p:sp>
        <p:nvSpPr>
          <p:cNvPr id="5" name="文本框 4"/>
          <p:cNvSpPr txBox="1"/>
          <p:nvPr/>
        </p:nvSpPr>
        <p:spPr>
          <a:xfrm>
            <a:off x="4063064" y="2879069"/>
            <a:ext cx="6824312" cy="922020"/>
          </a:xfrm>
          <a:prstGeom prst="rect">
            <a:avLst/>
          </a:prstGeom>
          <a:noFill/>
        </p:spPr>
        <p:txBody>
          <a:bodyPr wrap="square" rtlCol="0">
            <a:spAutoFit/>
          </a:bodyPr>
          <a:lstStyle/>
          <a:p>
            <a:r>
              <a:rPr lang="zh-CN" altLang="en-US" sz="5400" dirty="0">
                <a:solidFill>
                  <a:srgbClr val="837265"/>
                </a:solidFill>
                <a:latin typeface="方正清刻本悦宋简体" panose="02000000000000000000" pitchFamily="2" charset="-122"/>
                <a:ea typeface="方正清刻本悦宋简体" panose="02000000000000000000" pitchFamily="2" charset="-122"/>
              </a:rPr>
              <a:t>多角度读教材</a:t>
            </a:r>
            <a:endParaRPr lang="zh-CN" altLang="en-US" sz="5400" dirty="0">
              <a:solidFill>
                <a:srgbClr val="837265"/>
              </a:solidFill>
              <a:latin typeface="方正清刻本悦宋简体" panose="02000000000000000000" pitchFamily="2" charset="-122"/>
              <a:ea typeface="方正清刻本悦宋简体" panose="02000000000000000000" pitchFamily="2" charset="-122"/>
            </a:endParaRPr>
          </a:p>
        </p:txBody>
      </p:sp>
      <p:pic>
        <p:nvPicPr>
          <p:cNvPr id="8" name="图片 7"/>
          <p:cNvPicPr>
            <a:picLocks noChangeAspect="1"/>
          </p:cNvPicPr>
          <p:nvPr/>
        </p:nvPicPr>
        <p:blipFill>
          <a:blip r:embed="rId2" cstate="email"/>
          <a:srcRect/>
          <a:stretch>
            <a:fillRect/>
          </a:stretch>
        </p:blipFill>
        <p:spPr>
          <a:xfrm>
            <a:off x="10269052" y="4629148"/>
            <a:ext cx="1732447" cy="2057402"/>
          </a:xfrm>
          <a:prstGeom prst="rect">
            <a:avLst/>
          </a:prstGeom>
        </p:spPr>
      </p:pic>
      <p:pic>
        <p:nvPicPr>
          <p:cNvPr id="9" name="图片 8"/>
          <p:cNvPicPr>
            <a:picLocks noChangeAspect="1"/>
          </p:cNvPicPr>
          <p:nvPr/>
        </p:nvPicPr>
        <p:blipFill>
          <a:blip r:embed="rId3" cstate="email"/>
          <a:srcRect/>
          <a:stretch>
            <a:fillRect/>
          </a:stretch>
        </p:blipFill>
        <p:spPr>
          <a:xfrm flipV="1">
            <a:off x="190500" y="171450"/>
            <a:ext cx="2798344" cy="2057402"/>
          </a:xfrm>
          <a:prstGeom prst="rect">
            <a:avLst/>
          </a:prstGeom>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668135" y="1478280"/>
            <a:ext cx="5001895" cy="4767580"/>
          </a:xfrm>
          <a:prstGeom prst="rect">
            <a:avLst/>
          </a:prstGeom>
          <a:noFill/>
        </p:spPr>
        <p:txBody>
          <a:bodyPr wrap="square" rtlCol="0">
            <a:spAutoFit/>
          </a:bodyPr>
          <a:lstStyle/>
          <a:p>
            <a:pPr algn="l">
              <a:lnSpc>
                <a:spcPct val="130000"/>
              </a:lnSpc>
            </a:pPr>
            <a:r>
              <a:rPr lang="zh-CN" altLang="en-US" dirty="0">
                <a:solidFill>
                  <a:srgbClr val="837265"/>
                </a:solidFill>
                <a:latin typeface="方正清刻本悦宋简体" panose="02000000000000000000" pitchFamily="2" charset="-122"/>
                <a:ea typeface="方正清刻本悦宋简体" panose="02000000000000000000" pitchFamily="2" charset="-122"/>
              </a:rPr>
              <a:t> </a:t>
            </a:r>
            <a:r>
              <a:rPr lang="en-US" altLang="zh-CN" dirty="0">
                <a:solidFill>
                  <a:srgbClr val="837265"/>
                </a:solidFill>
                <a:latin typeface="方正清刻本悦宋简体" panose="02000000000000000000" pitchFamily="2" charset="-122"/>
                <a:ea typeface="方正清刻本悦宋简体" panose="02000000000000000000" pitchFamily="2" charset="-122"/>
              </a:rPr>
              <a:t>  </a:t>
            </a:r>
            <a:r>
              <a:rPr lang="zh-CN" altLang="en-US" dirty="0">
                <a:solidFill>
                  <a:srgbClr val="837265"/>
                </a:solidFill>
                <a:latin typeface="方正清刻本悦宋简体" panose="02000000000000000000" pitchFamily="2" charset="-122"/>
                <a:ea typeface="方正清刻本悦宋简体" panose="02000000000000000000" pitchFamily="2" charset="-122"/>
              </a:rPr>
              <a:t>《珍珠鸟》是一篇略读课文，</a:t>
            </a:r>
            <a:r>
              <a:rPr lang="zh-CN" altLang="en-US" dirty="0">
                <a:solidFill>
                  <a:srgbClr val="837265"/>
                </a:solidFill>
                <a:latin typeface="方正清刻本悦宋简体" panose="02000000000000000000" pitchFamily="2" charset="-122"/>
                <a:ea typeface="方正清刻本悦宋简体" panose="02000000000000000000" pitchFamily="2" charset="-122"/>
                <a:sym typeface="+mn-ea"/>
              </a:rPr>
              <a:t>作者冯骥才以细腻亲切的语言写出了珍珠鸟由怕人到信赖人的情感变化过程，这同时也是文章叙事的线索。正如作者所说，“信赖，往往创造出美好的境界”，其感受在笔尖自然流泻。文章的开头和结尾是点睛之笔，简洁明了，相互呼应又发人深省，尤其值得品味学习。而课文的插图让人与鸟的相亲相爱之情跃然纸上，帮助学生品读文本，体会信赖所创造出的美好境界。</a:t>
            </a:r>
            <a:endParaRPr lang="zh-CN" altLang="en-US"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pPr>
            <a:r>
              <a:rPr lang="en-US" altLang="zh-CN" dirty="0">
                <a:solidFill>
                  <a:srgbClr val="837265"/>
                </a:solidFill>
                <a:latin typeface="方正清刻本悦宋简体" panose="02000000000000000000" pitchFamily="2" charset="-122"/>
                <a:ea typeface="方正清刻本悦宋简体" panose="02000000000000000000" pitchFamily="2" charset="-122"/>
              </a:rPr>
              <a:t>    </a:t>
            </a:r>
            <a:r>
              <a:rPr lang="zh-CN" altLang="en-US" dirty="0">
                <a:solidFill>
                  <a:srgbClr val="837265"/>
                </a:solidFill>
                <a:latin typeface="方正清刻本悦宋简体" panose="02000000000000000000" pitchFamily="2" charset="-122"/>
                <a:ea typeface="方正清刻本悦宋简体" panose="02000000000000000000" pitchFamily="2" charset="-122"/>
              </a:rPr>
              <a:t>根据本课的“阅读提示”，借作业本的题目展开教学，既符合学生的学习特点，又为思维发展提供了支架。</a:t>
            </a:r>
            <a:endParaRPr lang="zh-CN" altLang="en-US"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pPr>
            <a:r>
              <a:rPr lang="en-US" altLang="zh-CN" dirty="0">
                <a:solidFill>
                  <a:srgbClr val="837265"/>
                </a:solidFill>
                <a:latin typeface="方正清刻本悦宋简体" panose="02000000000000000000" pitchFamily="2" charset="-122"/>
                <a:ea typeface="方正清刻本悦宋简体" panose="02000000000000000000" pitchFamily="2" charset="-122"/>
              </a:rPr>
              <a:t>   </a:t>
            </a:r>
            <a:endParaRPr lang="zh-CN" altLang="en-US" dirty="0">
              <a:solidFill>
                <a:srgbClr val="837265"/>
              </a:solidFill>
              <a:latin typeface="方正清刻本悦宋简体" panose="02000000000000000000" pitchFamily="2" charset="-122"/>
              <a:ea typeface="方正清刻本悦宋简体" panose="02000000000000000000" pitchFamily="2" charset="-122"/>
            </a:endParaRPr>
          </a:p>
        </p:txBody>
      </p:sp>
      <p:pic>
        <p:nvPicPr>
          <p:cNvPr id="3" name="图片 2"/>
          <p:cNvPicPr>
            <a:picLocks noChangeAspect="1"/>
          </p:cNvPicPr>
          <p:nvPr/>
        </p:nvPicPr>
        <p:blipFill>
          <a:blip r:embed="rId1" cstate="email"/>
          <a:stretch>
            <a:fillRect/>
          </a:stretch>
        </p:blipFill>
        <p:spPr>
          <a:xfrm>
            <a:off x="0" y="363220"/>
            <a:ext cx="4122420" cy="5882640"/>
          </a:xfrm>
          <a:prstGeom prst="rect">
            <a:avLst/>
          </a:prstGeom>
        </p:spPr>
      </p:pic>
      <p:pic>
        <p:nvPicPr>
          <p:cNvPr id="4" name="图片 3"/>
          <p:cNvPicPr>
            <a:picLocks noChangeAspect="1"/>
          </p:cNvPicPr>
          <p:nvPr/>
        </p:nvPicPr>
        <p:blipFill>
          <a:blip r:embed="rId2" cstate="email"/>
          <a:stretch>
            <a:fillRect/>
          </a:stretch>
        </p:blipFill>
        <p:spPr>
          <a:xfrm>
            <a:off x="2033905" y="439420"/>
            <a:ext cx="4235450" cy="5805805"/>
          </a:xfrm>
          <a:prstGeom prst="rect">
            <a:avLst/>
          </a:prstGeom>
        </p:spPr>
      </p:pic>
      <p:sp>
        <p:nvSpPr>
          <p:cNvPr id="7" name="文本框 6"/>
          <p:cNvSpPr txBox="1"/>
          <p:nvPr/>
        </p:nvSpPr>
        <p:spPr>
          <a:xfrm>
            <a:off x="3373120" y="4827905"/>
            <a:ext cx="2586990" cy="368300"/>
          </a:xfrm>
          <a:prstGeom prst="rect">
            <a:avLst/>
          </a:prstGeom>
          <a:noFill/>
          <a:ln>
            <a:solidFill>
              <a:srgbClr val="FF0000"/>
            </a:solidFill>
          </a:ln>
        </p:spPr>
        <p:txBody>
          <a:bodyPr wrap="square" rtlCol="0">
            <a:spAutoFit/>
          </a:bodyPr>
          <a:lstStyle/>
          <a:p>
            <a:endParaRPr lang="zh-CN" altLang="en-US"/>
          </a:p>
        </p:txBody>
      </p:sp>
      <p:pic>
        <p:nvPicPr>
          <p:cNvPr id="8" name="图片 7"/>
          <p:cNvPicPr>
            <a:picLocks noChangeAspect="1"/>
          </p:cNvPicPr>
          <p:nvPr/>
        </p:nvPicPr>
        <p:blipFill>
          <a:blip r:embed="rId3" cstate="email"/>
          <a:stretch>
            <a:fillRect/>
          </a:stretch>
        </p:blipFill>
        <p:spPr>
          <a:xfrm>
            <a:off x="10462260" y="171450"/>
            <a:ext cx="1079500" cy="112052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03120" y="1041185"/>
            <a:ext cx="4519261" cy="4508927"/>
          </a:xfrm>
          <a:prstGeom prst="rect">
            <a:avLst/>
          </a:prstGeom>
          <a:noFill/>
        </p:spPr>
        <p:txBody>
          <a:bodyPr wrap="square" rtlCol="0">
            <a:spAutoFit/>
          </a:bodyPr>
          <a:lstStyle/>
          <a:p>
            <a:r>
              <a:rPr lang="en-US" altLang="zh-CN" sz="28700">
                <a:solidFill>
                  <a:srgbClr val="837265">
                    <a:alpha val="17000"/>
                  </a:srgbClr>
                </a:solidFill>
                <a:latin typeface="方正清刻本悦宋简体" panose="02000000000000000000" pitchFamily="2" charset="-122"/>
                <a:ea typeface="方正清刻本悦宋简体" panose="02000000000000000000" pitchFamily="2" charset="-122"/>
              </a:rPr>
              <a:t>02</a:t>
            </a:r>
            <a:endParaRPr lang="zh-CN" altLang="en-US" sz="28700">
              <a:solidFill>
                <a:srgbClr val="837265">
                  <a:alpha val="17000"/>
                </a:srgbClr>
              </a:solidFill>
              <a:latin typeface="方正清刻本悦宋简体" panose="02000000000000000000" pitchFamily="2" charset="-122"/>
              <a:ea typeface="方正清刻本悦宋简体" panose="02000000000000000000" pitchFamily="2" charset="-122"/>
            </a:endParaRPr>
          </a:p>
        </p:txBody>
      </p:sp>
      <p:sp>
        <p:nvSpPr>
          <p:cNvPr id="5" name="文本框 4"/>
          <p:cNvSpPr txBox="1"/>
          <p:nvPr/>
        </p:nvSpPr>
        <p:spPr>
          <a:xfrm>
            <a:off x="4416759" y="2899390"/>
            <a:ext cx="4519261" cy="922020"/>
          </a:xfrm>
          <a:prstGeom prst="rect">
            <a:avLst/>
          </a:prstGeom>
          <a:noFill/>
        </p:spPr>
        <p:txBody>
          <a:bodyPr wrap="square" rtlCol="0">
            <a:spAutoFit/>
          </a:bodyPr>
          <a:lstStyle/>
          <a:p>
            <a:r>
              <a:rPr lang="zh-CN" altLang="en-US" sz="5400">
                <a:solidFill>
                  <a:srgbClr val="837265"/>
                </a:solidFill>
                <a:latin typeface="方正清刻本悦宋简体" panose="02000000000000000000" pitchFamily="2" charset="-122"/>
                <a:ea typeface="方正清刻本悦宋简体" panose="02000000000000000000" pitchFamily="2" charset="-122"/>
              </a:rPr>
              <a:t>依学情定目标</a:t>
            </a:r>
            <a:endParaRPr lang="zh-CN" altLang="en-US" sz="5400">
              <a:solidFill>
                <a:srgbClr val="837265"/>
              </a:solidFill>
              <a:latin typeface="方正清刻本悦宋简体" panose="02000000000000000000" pitchFamily="2" charset="-122"/>
              <a:ea typeface="方正清刻本悦宋简体" panose="02000000000000000000" pitchFamily="2" charset="-122"/>
            </a:endParaRPr>
          </a:p>
        </p:txBody>
      </p:sp>
      <p:pic>
        <p:nvPicPr>
          <p:cNvPr id="8" name="图片 7"/>
          <p:cNvPicPr>
            <a:picLocks noChangeAspect="1"/>
          </p:cNvPicPr>
          <p:nvPr/>
        </p:nvPicPr>
        <p:blipFill>
          <a:blip r:embed="rId1" cstate="email"/>
          <a:srcRect/>
          <a:stretch>
            <a:fillRect/>
          </a:stretch>
        </p:blipFill>
        <p:spPr>
          <a:xfrm>
            <a:off x="10269052" y="4629148"/>
            <a:ext cx="1732447" cy="2057402"/>
          </a:xfrm>
          <a:prstGeom prst="rect">
            <a:avLst/>
          </a:prstGeom>
        </p:spPr>
      </p:pic>
      <p:pic>
        <p:nvPicPr>
          <p:cNvPr id="9" name="图片 8"/>
          <p:cNvPicPr>
            <a:picLocks noChangeAspect="1"/>
          </p:cNvPicPr>
          <p:nvPr/>
        </p:nvPicPr>
        <p:blipFill>
          <a:blip r:embed="rId2" cstate="email"/>
          <a:srcRect/>
          <a:stretch>
            <a:fillRect/>
          </a:stretch>
        </p:blipFill>
        <p:spPr>
          <a:xfrm flipV="1">
            <a:off x="190500" y="171450"/>
            <a:ext cx="2798344" cy="2057402"/>
          </a:xfrm>
          <a:prstGeom prst="rect">
            <a:avLst/>
          </a:prstGeom>
        </p:spPr>
      </p:pic>
      <p:pic>
        <p:nvPicPr>
          <p:cNvPr id="10" name="图片 9"/>
          <p:cNvPicPr>
            <a:picLocks noChangeAspect="1"/>
          </p:cNvPicPr>
          <p:nvPr/>
        </p:nvPicPr>
        <p:blipFill>
          <a:blip r:embed="rId3" cstate="email"/>
          <a:stretch>
            <a:fillRect/>
          </a:stretch>
        </p:blipFill>
        <p:spPr>
          <a:xfrm>
            <a:off x="10076180" y="491586"/>
            <a:ext cx="1365250" cy="1417130"/>
          </a:xfrm>
          <a:prstGeom prst="rect">
            <a:avLst/>
          </a:prstGeom>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1" cstate="email"/>
          <a:srcRect/>
          <a:stretch>
            <a:fillRect/>
          </a:stretch>
        </p:blipFill>
        <p:spPr>
          <a:xfrm>
            <a:off x="10269052" y="4629148"/>
            <a:ext cx="1732447" cy="2057402"/>
          </a:xfrm>
          <a:prstGeom prst="rect">
            <a:avLst/>
          </a:prstGeom>
        </p:spPr>
      </p:pic>
      <p:pic>
        <p:nvPicPr>
          <p:cNvPr id="9" name="图片 8"/>
          <p:cNvPicPr>
            <a:picLocks noChangeAspect="1"/>
          </p:cNvPicPr>
          <p:nvPr/>
        </p:nvPicPr>
        <p:blipFill>
          <a:blip r:embed="rId2" cstate="email"/>
          <a:srcRect/>
          <a:stretch>
            <a:fillRect/>
          </a:stretch>
        </p:blipFill>
        <p:spPr>
          <a:xfrm flipV="1">
            <a:off x="288253" y="279695"/>
            <a:ext cx="2798344" cy="1151380"/>
          </a:xfrm>
          <a:prstGeom prst="rect">
            <a:avLst/>
          </a:prstGeom>
        </p:spPr>
      </p:pic>
      <p:sp>
        <p:nvSpPr>
          <p:cNvPr id="3" name="文本框 2"/>
          <p:cNvSpPr txBox="1"/>
          <p:nvPr/>
        </p:nvSpPr>
        <p:spPr>
          <a:xfrm>
            <a:off x="1280160" y="2228852"/>
            <a:ext cx="9631680" cy="2677656"/>
          </a:xfrm>
          <a:prstGeom prst="rect">
            <a:avLst/>
          </a:prstGeom>
          <a:noFill/>
        </p:spPr>
        <p:txBody>
          <a:bodyPr wrap="square" rtlCol="0">
            <a:spAutoFit/>
          </a:bodyPr>
          <a:lstStyle/>
          <a:p>
            <a:r>
              <a:rPr lang="zh-CN" altLang="en-US" sz="2800" dirty="0"/>
              <a:t>    </a:t>
            </a:r>
            <a:r>
              <a:rPr lang="zh-CN" altLang="en-US" sz="2800" dirty="0" smtClean="0"/>
              <a:t>课</a:t>
            </a:r>
            <a:r>
              <a:rPr lang="zh-CN" altLang="en-US" sz="2800" dirty="0"/>
              <a:t>文生动细腻，富有情趣。以五年级学生的阅读能力能读懂内容，但以学生的学习能力层次来看，学生对文本的理解可能只仅仅停留在“人与鸟的关系”上，而作者借珍珠鸟要表达的是“无论”动物与人，人与人之间，只要相互信赖，就能和谐相处。</a:t>
            </a:r>
            <a:endParaRPr lang="en-US" altLang="zh-CN" sz="2800" dirty="0"/>
          </a:p>
          <a:p>
            <a:r>
              <a:rPr lang="en-US" altLang="zh-CN" sz="2800" dirty="0"/>
              <a:t>    </a:t>
            </a:r>
            <a:r>
              <a:rPr lang="zh-CN" altLang="en-US" sz="2800" dirty="0" smtClean="0"/>
              <a:t>依</a:t>
            </a:r>
            <a:r>
              <a:rPr lang="zh-CN" altLang="en-US" sz="2800" dirty="0"/>
              <a:t>据学生的学习实际，设定教学目标。</a:t>
            </a:r>
            <a:endParaRPr lang="zh-CN" altLang="en-US" sz="2800" dirty="0"/>
          </a:p>
        </p:txBody>
      </p:sp>
      <p:pic>
        <p:nvPicPr>
          <p:cNvPr id="7" name="图片 6"/>
          <p:cNvPicPr>
            <a:picLocks noChangeAspect="1"/>
          </p:cNvPicPr>
          <p:nvPr/>
        </p:nvPicPr>
        <p:blipFill>
          <a:blip r:embed="rId3" cstate="email"/>
          <a:stretch>
            <a:fillRect/>
          </a:stretch>
        </p:blipFill>
        <p:spPr>
          <a:xfrm>
            <a:off x="10076180" y="491586"/>
            <a:ext cx="1365250" cy="1417130"/>
          </a:xfrm>
          <a:prstGeom prst="rect">
            <a:avLst/>
          </a:prstGeom>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email"/>
          <a:stretch>
            <a:fillRect/>
          </a:stretch>
        </p:blipFill>
        <p:spPr>
          <a:xfrm>
            <a:off x="9845908" y="4449045"/>
            <a:ext cx="2155592" cy="2237505"/>
          </a:xfrm>
          <a:prstGeom prst="rect">
            <a:avLst/>
          </a:prstGeom>
        </p:spPr>
      </p:pic>
      <p:sp>
        <p:nvSpPr>
          <p:cNvPr id="3" name="矩形 2"/>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959092" y="394047"/>
            <a:ext cx="633318" cy="633318"/>
          </a:xfrm>
          <a:prstGeom prst="ellipse">
            <a:avLst/>
          </a:prstGeom>
          <a:blipFill dpi="0" rotWithShape="1">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586104" y="1419594"/>
            <a:ext cx="10640695" cy="2926314"/>
          </a:xfrm>
          <a:prstGeom prst="rect">
            <a:avLst/>
          </a:prstGeom>
          <a:noFill/>
          <a:ln w="9525">
            <a:noFill/>
          </a:ln>
        </p:spPr>
        <p:txBody>
          <a:bodyPr wrap="square">
            <a:spAutoFit/>
          </a:bodyPr>
          <a:lstStyle/>
          <a:p>
            <a:pPr algn="l">
              <a:lnSpc>
                <a:spcPct val="130000"/>
              </a:lnSpc>
              <a:buClrTx/>
              <a:buSzTx/>
              <a:buNone/>
            </a:pP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    </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1.借助前置学习单，自主认读“蔓”“睑”等</a:t>
            </a: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11</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个生字，读准多音字“待”。</a:t>
            </a:r>
            <a:endParaRPr lang="zh-CN" altLang="en-US" sz="2400" b="0" dirty="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None/>
            </a:pP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    </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2.默读课文，借助作业本题目，在自主学习的基础上合作梳理珍珠鸟和</a:t>
            </a: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我</a:t>
            </a: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之间的情感变化；通过反复品读，从而领悟理解课文最后一句话的含义，懂得爱护动物、善待生命。</a:t>
            </a:r>
            <a:r>
              <a:rPr lang="zh-CN" altLang="en-US" sz="2400" b="0" dirty="0">
                <a:solidFill>
                  <a:srgbClr val="FF0000"/>
                </a:solidFill>
                <a:latin typeface="方正清刻本悦宋简体" panose="02000000000000000000" pitchFamily="2" charset="-122"/>
                <a:ea typeface="方正清刻本悦宋简体" panose="02000000000000000000" pitchFamily="2" charset="-122"/>
              </a:rPr>
              <a:t>（重难点）</a:t>
            </a:r>
            <a:endParaRPr lang="zh-CN" altLang="en-US" sz="2400" b="0" dirty="0">
              <a:solidFill>
                <a:srgbClr val="FF0000"/>
              </a:solidFill>
              <a:latin typeface="方正清刻本悦宋简体" panose="02000000000000000000" pitchFamily="2" charset="-122"/>
              <a:ea typeface="方正清刻本悦宋简体" panose="02000000000000000000" pitchFamily="2" charset="-122"/>
            </a:endParaRPr>
          </a:p>
          <a:p>
            <a:pPr algn="l">
              <a:lnSpc>
                <a:spcPct val="130000"/>
              </a:lnSpc>
              <a:buClrTx/>
              <a:buSzTx/>
              <a:buNone/>
            </a:pPr>
            <a:r>
              <a:rPr lang="en-US" altLang="zh-CN" sz="2400" b="0" dirty="0">
                <a:solidFill>
                  <a:srgbClr val="837265"/>
                </a:solidFill>
                <a:latin typeface="方正清刻本悦宋简体" panose="02000000000000000000" pitchFamily="2" charset="-122"/>
                <a:ea typeface="方正清刻本悦宋简体" panose="02000000000000000000" pitchFamily="2" charset="-122"/>
              </a:rPr>
              <a:t>    3</a:t>
            </a:r>
            <a:r>
              <a:rPr lang="zh-CN" altLang="en-US" sz="2400" b="0" dirty="0">
                <a:solidFill>
                  <a:srgbClr val="837265"/>
                </a:solidFill>
                <a:latin typeface="方正清刻本悦宋简体" panose="02000000000000000000" pitchFamily="2" charset="-122"/>
                <a:ea typeface="方正清刻本悦宋简体" panose="02000000000000000000" pitchFamily="2" charset="-122"/>
              </a:rPr>
              <a:t>.联读《可爱的小鸟》，比较两篇文本发现异同处，学习作者的写作特色。联系生活，写一写你与大自然中的某一事物的和谐美好的生活故事。</a:t>
            </a:r>
            <a:endParaRPr lang="zh-CN" altLang="en-US" sz="2400" dirty="0">
              <a:solidFill>
                <a:srgbClr val="837265"/>
              </a:solidFill>
              <a:latin typeface="方正清刻本悦宋简体" panose="02000000000000000000" pitchFamily="2" charset="-122"/>
              <a:ea typeface="方正清刻本悦宋简体" panose="02000000000000000000" pitchFamily="2" charset="-122"/>
            </a:endParaRPr>
          </a:p>
        </p:txBody>
      </p:sp>
      <p:sp>
        <p:nvSpPr>
          <p:cNvPr id="2" name="文本框 1"/>
          <p:cNvSpPr txBox="1"/>
          <p:nvPr/>
        </p:nvSpPr>
        <p:spPr>
          <a:xfrm>
            <a:off x="742950" y="474980"/>
            <a:ext cx="2620010" cy="645160"/>
          </a:xfrm>
          <a:prstGeom prst="rect">
            <a:avLst/>
          </a:prstGeom>
          <a:noFill/>
        </p:spPr>
        <p:txBody>
          <a:bodyPr wrap="square" rtlCol="0">
            <a:spAutoFit/>
          </a:bodyPr>
          <a:lstStyle/>
          <a:p>
            <a:r>
              <a:rPr lang="zh-CN" altLang="en-US" sz="3600" dirty="0">
                <a:latin typeface="楷体" panose="02010609060101010101" charset="-122"/>
                <a:ea typeface="楷体" panose="02010609060101010101" charset="-122"/>
              </a:rPr>
              <a:t>教学目标</a:t>
            </a:r>
            <a:endParaRPr lang="zh-CN" altLang="en-US" sz="3600" dirty="0">
              <a:latin typeface="楷体" panose="02010609060101010101" charset="-122"/>
              <a:ea typeface="楷体" panose="02010609060101010101"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03120" y="1041185"/>
            <a:ext cx="4519261" cy="4507865"/>
          </a:xfrm>
          <a:prstGeom prst="rect">
            <a:avLst/>
          </a:prstGeom>
          <a:noFill/>
        </p:spPr>
        <p:txBody>
          <a:bodyPr wrap="square" rtlCol="0">
            <a:spAutoFit/>
          </a:bodyPr>
          <a:lstStyle/>
          <a:p>
            <a:r>
              <a:rPr lang="en-US" altLang="zh-CN" sz="28700">
                <a:solidFill>
                  <a:srgbClr val="837265">
                    <a:alpha val="17000"/>
                  </a:srgbClr>
                </a:solidFill>
                <a:latin typeface="方正清刻本悦宋简体" panose="02000000000000000000" pitchFamily="2" charset="-122"/>
                <a:ea typeface="方正清刻本悦宋简体" panose="02000000000000000000" pitchFamily="2" charset="-122"/>
              </a:rPr>
              <a:t>03</a:t>
            </a:r>
            <a:endParaRPr lang="zh-CN" altLang="en-US" sz="28700">
              <a:solidFill>
                <a:srgbClr val="837265">
                  <a:alpha val="17000"/>
                </a:srgbClr>
              </a:solidFill>
              <a:latin typeface="方正清刻本悦宋简体" panose="02000000000000000000" pitchFamily="2" charset="-122"/>
              <a:ea typeface="方正清刻本悦宋简体" panose="02000000000000000000" pitchFamily="2" charset="-122"/>
            </a:endParaRPr>
          </a:p>
        </p:txBody>
      </p:sp>
      <p:pic>
        <p:nvPicPr>
          <p:cNvPr id="8" name="图片 7"/>
          <p:cNvPicPr>
            <a:picLocks noChangeAspect="1"/>
          </p:cNvPicPr>
          <p:nvPr/>
        </p:nvPicPr>
        <p:blipFill>
          <a:blip r:embed="rId1" cstate="email"/>
          <a:srcRect/>
          <a:stretch>
            <a:fillRect/>
          </a:stretch>
        </p:blipFill>
        <p:spPr>
          <a:xfrm>
            <a:off x="10269052" y="4629148"/>
            <a:ext cx="1732447" cy="2057402"/>
          </a:xfrm>
          <a:prstGeom prst="rect">
            <a:avLst/>
          </a:prstGeom>
        </p:spPr>
      </p:pic>
      <p:pic>
        <p:nvPicPr>
          <p:cNvPr id="9" name="图片 8"/>
          <p:cNvPicPr>
            <a:picLocks noChangeAspect="1"/>
          </p:cNvPicPr>
          <p:nvPr/>
        </p:nvPicPr>
        <p:blipFill>
          <a:blip r:embed="rId2" cstate="email"/>
          <a:srcRect/>
          <a:stretch>
            <a:fillRect/>
          </a:stretch>
        </p:blipFill>
        <p:spPr>
          <a:xfrm flipV="1">
            <a:off x="190500" y="171450"/>
            <a:ext cx="2798344" cy="2057402"/>
          </a:xfrm>
          <a:prstGeom prst="rect">
            <a:avLst/>
          </a:prstGeom>
        </p:spPr>
      </p:pic>
      <p:sp>
        <p:nvSpPr>
          <p:cNvPr id="10" name="文本框 9"/>
          <p:cNvSpPr txBox="1"/>
          <p:nvPr/>
        </p:nvSpPr>
        <p:spPr>
          <a:xfrm>
            <a:off x="4425971" y="2574769"/>
            <a:ext cx="5843081" cy="923330"/>
          </a:xfrm>
          <a:prstGeom prst="rect">
            <a:avLst/>
          </a:prstGeom>
          <a:noFill/>
        </p:spPr>
        <p:txBody>
          <a:bodyPr wrap="square" rtlCol="0">
            <a:spAutoFit/>
          </a:bodyPr>
          <a:lstStyle/>
          <a:p>
            <a:r>
              <a:rPr lang="zh-CN" altLang="en-US" sz="5400">
                <a:solidFill>
                  <a:srgbClr val="837265"/>
                </a:solidFill>
                <a:latin typeface="方正清刻本悦宋简体" panose="02000000000000000000" pitchFamily="2" charset="-122"/>
                <a:ea typeface="方正清刻本悦宋简体" panose="02000000000000000000" pitchFamily="2" charset="-122"/>
              </a:rPr>
              <a:t>据目标设过程</a:t>
            </a:r>
            <a:endParaRPr lang="zh-CN" altLang="en-US" sz="5400">
              <a:solidFill>
                <a:srgbClr val="837265"/>
              </a:solidFill>
              <a:latin typeface="方正清刻本悦宋简体" panose="02000000000000000000" pitchFamily="2" charset="-122"/>
              <a:ea typeface="方正清刻本悦宋简体" panose="02000000000000000000" pitchFamily="2" charset="-122"/>
            </a:endParaRPr>
          </a:p>
        </p:txBody>
      </p:sp>
      <p:pic>
        <p:nvPicPr>
          <p:cNvPr id="11" name="图片 10"/>
          <p:cNvPicPr>
            <a:picLocks noChangeAspect="1"/>
          </p:cNvPicPr>
          <p:nvPr/>
        </p:nvPicPr>
        <p:blipFill>
          <a:blip r:embed="rId3" cstate="email"/>
          <a:stretch>
            <a:fillRect/>
          </a:stretch>
        </p:blipFill>
        <p:spPr>
          <a:xfrm>
            <a:off x="10076180" y="491586"/>
            <a:ext cx="1365250" cy="1417130"/>
          </a:xfrm>
          <a:prstGeom prst="rect">
            <a:avLst/>
          </a:prstGeom>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email"/>
          <a:stretch>
            <a:fillRect/>
          </a:stretch>
        </p:blipFill>
        <p:spPr>
          <a:xfrm>
            <a:off x="300775" y="173029"/>
            <a:ext cx="2470076" cy="1361972"/>
          </a:xfrm>
          <a:prstGeom prst="rect">
            <a:avLst/>
          </a:prstGeom>
        </p:spPr>
      </p:pic>
      <p:sp>
        <p:nvSpPr>
          <p:cNvPr id="2" name="矩形 1"/>
          <p:cNvSpPr/>
          <p:nvPr/>
        </p:nvSpPr>
        <p:spPr>
          <a:xfrm>
            <a:off x="190500" y="171450"/>
            <a:ext cx="11811000" cy="6515100"/>
          </a:xfrm>
          <a:prstGeom prst="rect">
            <a:avLst/>
          </a:prstGeom>
          <a:noFill/>
          <a:ln w="28575">
            <a:solidFill>
              <a:srgbClr val="94B3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2" cstate="email"/>
          <a:stretch>
            <a:fillRect/>
          </a:stretch>
        </p:blipFill>
        <p:spPr>
          <a:xfrm>
            <a:off x="10671958" y="377964"/>
            <a:ext cx="1157037" cy="1157037"/>
          </a:xfrm>
          <a:prstGeom prst="rect">
            <a:avLst/>
          </a:prstGeom>
        </p:spPr>
      </p:pic>
      <p:pic>
        <p:nvPicPr>
          <p:cNvPr id="6" name="图片 5"/>
          <p:cNvPicPr>
            <a:picLocks noChangeAspect="1"/>
          </p:cNvPicPr>
          <p:nvPr/>
        </p:nvPicPr>
        <p:blipFill>
          <a:blip r:embed="rId3" cstate="email"/>
          <a:stretch>
            <a:fillRect/>
          </a:stretch>
        </p:blipFill>
        <p:spPr>
          <a:xfrm>
            <a:off x="6989762" y="4032642"/>
            <a:ext cx="4656384" cy="2045060"/>
          </a:xfrm>
          <a:prstGeom prst="rect">
            <a:avLst/>
          </a:prstGeom>
        </p:spPr>
      </p:pic>
      <p:sp>
        <p:nvSpPr>
          <p:cNvPr id="100" name="文本框 99"/>
          <p:cNvSpPr txBox="1"/>
          <p:nvPr/>
        </p:nvSpPr>
        <p:spPr>
          <a:xfrm>
            <a:off x="1197610" y="1284605"/>
            <a:ext cx="10631170" cy="3215239"/>
          </a:xfrm>
          <a:prstGeom prst="rect">
            <a:avLst/>
          </a:prstGeom>
          <a:noFill/>
          <a:ln w="9525">
            <a:noFill/>
          </a:ln>
        </p:spPr>
        <p:txBody>
          <a:bodyPr wrap="square">
            <a:spAutoFit/>
          </a:bodyPr>
          <a:lstStyle/>
          <a:p>
            <a:pPr algn="l">
              <a:lnSpc>
                <a:spcPct val="130000"/>
              </a:lnSpc>
              <a:buClrTx/>
              <a:buSzTx/>
              <a:buFontTx/>
            </a:pPr>
            <a:r>
              <a:rPr lang="zh-CN" altLang="en-US" sz="4000" b="0">
                <a:solidFill>
                  <a:srgbClr val="837265"/>
                </a:solidFill>
                <a:latin typeface="方正清刻本悦宋简体" panose="02000000000000000000" pitchFamily="2" charset="-122"/>
                <a:ea typeface="方正清刻本悦宋简体" panose="02000000000000000000" pitchFamily="2" charset="-122"/>
              </a:rPr>
              <a:t>板块一：瞧，这小小的鸟儿</a:t>
            </a:r>
            <a:endParaRPr lang="zh-CN" altLang="en-US" sz="4000" b="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4000">
                <a:solidFill>
                  <a:srgbClr val="837265"/>
                </a:solidFill>
                <a:latin typeface="方正清刻本悦宋简体" panose="02000000000000000000" pitchFamily="2" charset="-122"/>
                <a:ea typeface="方正清刻本悦宋简体" panose="02000000000000000000" pitchFamily="2" charset="-122"/>
              </a:rPr>
              <a:t>     </a:t>
            </a:r>
            <a:r>
              <a:rPr lang="zh-CN" altLang="en-US" sz="4000">
                <a:solidFill>
                  <a:srgbClr val="837265"/>
                </a:solidFill>
                <a:latin typeface="方正清刻本悦宋简体" panose="02000000000000000000" pitchFamily="2" charset="-122"/>
                <a:ea typeface="方正清刻本悦宋简体" panose="02000000000000000000" pitchFamily="2" charset="-122"/>
              </a:rPr>
              <a:t>板块二：品，这流淌的情谊</a:t>
            </a:r>
            <a:endParaRPr lang="zh-CN" altLang="en-US" sz="400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4000">
                <a:solidFill>
                  <a:srgbClr val="837265"/>
                </a:solidFill>
                <a:latin typeface="方正清刻本悦宋简体" panose="02000000000000000000" pitchFamily="2" charset="-122"/>
                <a:ea typeface="方正清刻本悦宋简体" panose="02000000000000000000" pitchFamily="2" charset="-122"/>
              </a:rPr>
              <a:t>         </a:t>
            </a:r>
            <a:r>
              <a:rPr lang="zh-CN" altLang="en-US" sz="4000">
                <a:solidFill>
                  <a:srgbClr val="837265"/>
                </a:solidFill>
                <a:latin typeface="方正清刻本悦宋简体" panose="02000000000000000000" pitchFamily="2" charset="-122"/>
                <a:ea typeface="方正清刻本悦宋简体" panose="02000000000000000000" pitchFamily="2" charset="-122"/>
              </a:rPr>
              <a:t>板块三：悟，这美好的境界</a:t>
            </a:r>
            <a:endParaRPr lang="en-US" altLang="zh-CN" sz="4000">
              <a:solidFill>
                <a:srgbClr val="837265"/>
              </a:solidFill>
              <a:latin typeface="方正清刻本悦宋简体" panose="02000000000000000000" pitchFamily="2" charset="-122"/>
              <a:ea typeface="方正清刻本悦宋简体" panose="02000000000000000000" pitchFamily="2" charset="-122"/>
            </a:endParaRPr>
          </a:p>
          <a:p>
            <a:pPr algn="l">
              <a:lnSpc>
                <a:spcPct val="130000"/>
              </a:lnSpc>
              <a:buClrTx/>
              <a:buSzTx/>
              <a:buFontTx/>
            </a:pPr>
            <a:r>
              <a:rPr lang="en-US" altLang="zh-CN" sz="4000">
                <a:solidFill>
                  <a:srgbClr val="837265"/>
                </a:solidFill>
                <a:latin typeface="方正清刻本悦宋简体" panose="02000000000000000000" pitchFamily="2" charset="-122"/>
                <a:ea typeface="方正清刻本悦宋简体" panose="02000000000000000000" pitchFamily="2" charset="-122"/>
              </a:rPr>
              <a:t>            </a:t>
            </a:r>
            <a:r>
              <a:rPr lang="zh-CN" altLang="en-US" sz="4000">
                <a:solidFill>
                  <a:srgbClr val="837265"/>
                </a:solidFill>
                <a:latin typeface="方正清刻本悦宋简体" panose="02000000000000000000" pitchFamily="2" charset="-122"/>
                <a:ea typeface="方正清刻本悦宋简体" panose="02000000000000000000" pitchFamily="2" charset="-122"/>
              </a:rPr>
              <a:t>板块四：绘，这和美的生活</a:t>
            </a:r>
            <a:endParaRPr lang="zh-CN" altLang="en-US" sz="4000">
              <a:solidFill>
                <a:srgbClr val="837265"/>
              </a:solidFill>
              <a:latin typeface="方正清刻本悦宋简体" panose="02000000000000000000" pitchFamily="2" charset="-122"/>
              <a:ea typeface="方正清刻本悦宋简体" panose="02000000000000000000" pitchFamily="2" charset="-122"/>
            </a:endParaRPr>
          </a:p>
        </p:txBody>
      </p:sp>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jb3VudCI6MSwiaGRpZCI6ImViMDc0MWFjMTU2NGUxMDBjODYyYWE2M2NkMWE5ZDI5IiwidXNlckNvdW50IjoxfQ=="/>
  <p:tag name="commondata" val="eyJjb3VudCI6MS4wLCJoZGlkIjoiN2YzNjBkOTgyNWQ1YTMxYzM3MzMwNWFiODNmOWIzYWMiLCJ1c2VyQ291bnQiOjEuMH0="/>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模板网-WWW.1PPT.COM ​">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1939</Words>
  <Application>WPS 演示</Application>
  <PresentationFormat>自定义</PresentationFormat>
  <Paragraphs>143</Paragraphs>
  <Slides>22</Slides>
  <Notes>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22</vt:i4>
      </vt:variant>
    </vt:vector>
  </HeadingPairs>
  <TitlesOfParts>
    <vt:vector size="37" baseType="lpstr">
      <vt:lpstr>Arial</vt:lpstr>
      <vt:lpstr>宋体</vt:lpstr>
      <vt:lpstr>Wingdings</vt:lpstr>
      <vt:lpstr>华康俪金黑W8(P)</vt:lpstr>
      <vt:lpstr>黑体</vt:lpstr>
      <vt:lpstr>微软雅黑</vt:lpstr>
      <vt:lpstr>方正清刻本悦宋简体</vt:lpstr>
      <vt:lpstr>楷体</vt:lpstr>
      <vt:lpstr>等线</vt:lpstr>
      <vt:lpstr>Arial Unicode MS</vt:lpstr>
      <vt:lpstr>等线 Light</vt:lpstr>
      <vt:lpstr>Calibri</vt:lpstr>
      <vt:lpstr>Arial</vt:lpstr>
      <vt:lpstr>第一PPT模板网-WWW.1PPT.COM​​</vt:lpstr>
      <vt:lpstr>第一PPT模板网-WWW.1PPT.COM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珍珠鸟</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2022-08-26T23:13:00Z</cp:lastPrinted>
  <dcterms:created xsi:type="dcterms:W3CDTF">2022-08-26T23:13:00Z</dcterms:created>
  <dcterms:modified xsi:type="dcterms:W3CDTF">2023-10-23T04:02:09Z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0D36525D83844FE0945395137EE4A0DD_12</vt:lpwstr>
  </property>
  <property fmtid="{D5CDD505-2E9C-101B-9397-08002B2CF9AE}" pid="3" name="KSOProductBuildVer">
    <vt:lpwstr>2052-12.1.0.15712</vt:lpwstr>
  </property>
</Properties>
</file>