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1335" r:id="rId3"/>
    <p:sldId id="1292" r:id="rId5"/>
    <p:sldId id="1338" r:id="rId6"/>
    <p:sldId id="1336" r:id="rId7"/>
    <p:sldId id="1337" r:id="rId8"/>
    <p:sldId id="1316" r:id="rId9"/>
    <p:sldId id="1339" r:id="rId10"/>
    <p:sldId id="1340" r:id="rId11"/>
    <p:sldId id="1341" r:id="rId12"/>
    <p:sldId id="1342" r:id="rId13"/>
    <p:sldId id="1343" r:id="rId14"/>
    <p:sldId id="1344" r:id="rId15"/>
  </p:sldIdLst>
  <p:sldSz cx="12192000" cy="6858000"/>
  <p:notesSz cx="6858000" cy="9144000"/>
  <p:custDataLst>
    <p:tags r:id="rId2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6" userDrawn="1">
          <p15:clr>
            <a:srgbClr val="A4A3A4"/>
          </p15:clr>
        </p15:guide>
        <p15:guide id="2" pos="388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0" clrIdx="0"/>
  <p:cmAuthor id="2" name="作者" initials="A" lastIdx="0" clrIdx="1"/>
  <p:cmAuthor id="3" name="DELL" initials="D" lastIdx="0" clrIdx="2"/>
  <p:cmAuthor id="4" name="wang" initials="w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90" d="100"/>
          <a:sy n="90" d="100"/>
        </p:scale>
        <p:origin x="-1356" y="-522"/>
      </p:cViewPr>
      <p:guideLst>
        <p:guide orient="horz" pos="2116"/>
        <p:guide pos="3888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gs" Target="tags/tag6.xml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z="1200" strike="noStrike" noProof="1"/>
          </a:p>
        </p:txBody>
      </p:sp>
      <p:sp>
        <p:nvSpPr>
          <p:cNvPr id="3075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 fontAlgn="base"/>
            <a:fld id="{BB962C8B-B14F-4D97-AF65-F5344CB8AC3E}" type="datetimeFigureOut">
              <a:rPr lang="zh-CN" altLang="en-US" sz="1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6" name="Rectangle 4"/>
          <p:cNvSpPr>
            <a:spLocks noGrp="1" noRot="1" noChangeAspect="1"/>
          </p:cNvSpPr>
          <p:nvPr>
            <p:ph type="sldImg" idx="6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3077" name="Rectangle 5"/>
          <p:cNvSpPr>
            <a:spLocks noGrp="1"/>
          </p:cNvSpPr>
          <p:nvPr>
            <p:ph type="body" sz="quarter" idx="7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8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fontAlgn="base"/>
            <a:endParaRPr lang="en-US" altLang="x-none" sz="1200" strike="noStrike" noProof="1"/>
          </a:p>
        </p:txBody>
      </p:sp>
      <p:sp>
        <p:nvSpPr>
          <p:cNvPr id="3079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fontAlgn="base"/>
            <a:fld id="{9A0DB2DC-4C9A-4742-B13C-FB6460FD3503}" type="slidenum">
              <a:rPr lang="zh-CN" altLang="en-US" sz="1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1pPr>
    <a:lvl2pPr marL="457200" lvl="1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2pPr>
    <a:lvl3pPr marL="914400" lvl="2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3pPr>
    <a:lvl4pPr marL="1371600" lvl="3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4pPr>
    <a:lvl5pPr marL="1828800" lvl="4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2049"/>
          <p:cNvSpPr>
            <a:spLocks noGrp="1"/>
          </p:cNvSpPr>
          <p:nvPr>
            <p:ph type="ctrTitle"/>
          </p:nvPr>
        </p:nvSpPr>
        <p:spPr>
          <a:xfrm>
            <a:off x="912284" y="2133600"/>
            <a:ext cx="10363200" cy="12239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 algn="ctr">
              <a:buClrTx/>
              <a:buSzTx/>
              <a:buFontTx/>
              <a:defRPr sz="4000" b="1"/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1871133" y="3502025"/>
            <a:ext cx="8534400" cy="10541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ClrTx/>
              <a:buSzTx/>
              <a:buFontTx/>
              <a:buNone/>
              <a:defRPr sz="3200"/>
            </a:lvl1pPr>
            <a:lvl2pPr marL="457200" lvl="1" indent="0" algn="ctr">
              <a:buClrTx/>
              <a:buSzTx/>
              <a:buFontTx/>
              <a:buNone/>
              <a:defRPr sz="2000"/>
            </a:lvl2pPr>
            <a:lvl3pPr marL="914400" lvl="2" indent="0" algn="ctr">
              <a:buClrTx/>
              <a:buSzTx/>
              <a:buFontTx/>
              <a:buNone/>
              <a:defRPr sz="2000"/>
            </a:lvl3pPr>
            <a:lvl4pPr marL="1371600" lvl="3" indent="0" algn="ctr">
              <a:buClrTx/>
              <a:buSzTx/>
              <a:buFontTx/>
              <a:buNone/>
              <a:defRPr sz="2000"/>
            </a:lvl4pPr>
            <a:lvl5pPr marL="1828800" lvl="4" indent="0" algn="ctr">
              <a:buClrTx/>
              <a:buSzTx/>
              <a:buFontTx/>
              <a:buNone/>
              <a:defRPr sz="2000"/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2052" name="日期占位符 2051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2053" name="页脚占位符 2052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2054" name="灯片编号占位符 2053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2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-10583" y="0"/>
            <a:ext cx="12202583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图片 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9552517" y="6244167"/>
            <a:ext cx="2639483" cy="61383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图片 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10629900" y="4580467"/>
            <a:ext cx="1562100" cy="227753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椭圆 4"/>
          <p:cNvSpPr/>
          <p:nvPr/>
        </p:nvSpPr>
        <p:spPr>
          <a:xfrm>
            <a:off x="143933" y="131233"/>
            <a:ext cx="319617" cy="321733"/>
          </a:xfrm>
          <a:prstGeom prst="ellipse">
            <a:avLst/>
          </a:prstGeom>
          <a:solidFill>
            <a:srgbClr val="437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18067" y="131233"/>
            <a:ext cx="321733" cy="321733"/>
          </a:xfrm>
          <a:prstGeom prst="ellipse">
            <a:avLst/>
          </a:prstGeom>
          <a:solidFill>
            <a:srgbClr val="437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092200" y="131233"/>
            <a:ext cx="321733" cy="321733"/>
          </a:xfrm>
          <a:prstGeom prst="ellipse">
            <a:avLst/>
          </a:prstGeom>
          <a:solidFill>
            <a:srgbClr val="437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6" name="图片 9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4006851" y="1828800"/>
            <a:ext cx="4178300" cy="3200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10584"/>
            <a:ext cx="12192000" cy="685376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image" Target="file:///D:\qq&#25991;&#20214;\712321467\Image\C2C\Image2\%7b75232B38-A165-1FB7-499C-2E1C792CACB5%7d.png" TargetMode="External"/><Relationship Id="rId22" Type="http://schemas.openxmlformats.org/officeDocument/2006/relationships/image" Target="../media/image7.png"/><Relationship Id="rId21" Type="http://schemas.openxmlformats.org/officeDocument/2006/relationships/image" Target="../media/image6.png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5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pic>
        <p:nvPicPr>
          <p:cNvPr id="1031" name="图片 1073743875" descr="学科网 zxxk.com"/>
          <p:cNvPicPr>
            <a:picLocks noChangeAspect="1"/>
          </p:cNvPicPr>
          <p:nvPr/>
        </p:nvPicPr>
        <p:blipFill>
          <a:blip r:embed="rId22" r:link="rId2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>
    <p:wipe dir="r"/>
  </p:transition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20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email"/>
          <a:srcRect b="1282"/>
          <a:stretch>
            <a:fillRect/>
          </a:stretch>
        </p:blipFill>
        <p:spPr>
          <a:xfrm>
            <a:off x="0" y="-5467"/>
            <a:ext cx="12185650" cy="6863467"/>
          </a:xfrm>
          <a:prstGeom prst="rect">
            <a:avLst/>
          </a:prstGeom>
        </p:spPr>
      </p:pic>
      <p:sp>
        <p:nvSpPr>
          <p:cNvPr id="4098" name="标题 1"/>
          <p:cNvSpPr txBox="1"/>
          <p:nvPr/>
        </p:nvSpPr>
        <p:spPr>
          <a:xfrm>
            <a:off x="1248833" y="965200"/>
            <a:ext cx="8494184" cy="2288117"/>
          </a:xfrm>
          <a:prstGeom prst="rect">
            <a:avLst/>
          </a:prstGeom>
          <a:noFill/>
          <a:ln w="12700">
            <a:noFill/>
          </a:ln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zh-CN" altLang="en-US" sz="5865" b="1" dirty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</a:rPr>
              <a:t>口语交际：</a:t>
            </a:r>
            <a:endParaRPr lang="en-US" altLang="zh-CN" sz="5865" b="1" dirty="0">
              <a:solidFill>
                <a:srgbClr val="FFFF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5865" b="1" dirty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5865" b="1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制</a:t>
            </a:r>
            <a:r>
              <a:rPr lang="zh-CN" altLang="en-US" sz="5865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定班级公约</a:t>
            </a:r>
            <a:endParaRPr lang="zh-CN" altLang="en-US" sz="5865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099" name="图片 38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688288" y="188640"/>
            <a:ext cx="2976033" cy="49741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70280" y="404495"/>
            <a:ext cx="10539730" cy="578612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 indent="809625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全班交流，制定公约，要求：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发言时要控制时间。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表述时语速适中，把内容说清楚。不重复别人的话。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听的时候注意力要集中，听清楚要点，如有不同看法，要耐心听别人说完再补充。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提出不同见解时，理由要充分，态度要诚恳，不能伤害他人的自尊。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Rectangle 10"/>
          <p:cNvSpPr>
            <a:spLocks noRot="1" noChangeArrowheads="1"/>
          </p:cNvSpPr>
          <p:nvPr/>
        </p:nvSpPr>
        <p:spPr bwMode="auto">
          <a:xfrm>
            <a:off x="2454054" y="668927"/>
            <a:ext cx="5664629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4265" dirty="0">
                <a:solidFill>
                  <a:schemeClr val="accent3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全班表决，形成公约。</a:t>
            </a:r>
            <a:endParaRPr lang="zh-CN" altLang="en-US" sz="4265" dirty="0">
              <a:solidFill>
                <a:schemeClr val="accent3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55" name="Rectangle 14"/>
          <p:cNvSpPr>
            <a:spLocks noChangeArrowheads="1"/>
          </p:cNvSpPr>
          <p:nvPr/>
        </p:nvSpPr>
        <p:spPr bwMode="auto">
          <a:xfrm>
            <a:off x="1238216" y="2000240"/>
            <a:ext cx="8096307" cy="271907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4265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265" b="1" dirty="0">
                <a:latin typeface="宋体" panose="02010600030101010101" pitchFamily="2" charset="-122"/>
                <a:ea typeface="宋体" panose="02010600030101010101" pitchFamily="2" charset="-122"/>
              </a:rPr>
              <a:t>小组汇报讨论结果。全班同学逐条表决，形成班级公约。</a:t>
            </a:r>
            <a:endParaRPr lang="zh-CN" altLang="zh-CN" sz="4265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9429773" y="4053177"/>
            <a:ext cx="2381267" cy="206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"/>
          <p:cNvSpPr txBox="1"/>
          <p:nvPr/>
        </p:nvSpPr>
        <p:spPr>
          <a:xfrm>
            <a:off x="1415480" y="1556792"/>
            <a:ext cx="9122833" cy="375983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marL="457200" indent="-457200" eaLnBrk="1" hangingPunct="1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zh-CN" altLang="en-US" sz="3735" b="1" dirty="0">
                <a:latin typeface="宋体" panose="02010600030101010101" pitchFamily="2" charset="-122"/>
              </a:rPr>
              <a:t>形成本班班级公约，全班齐读。</a:t>
            </a:r>
            <a:endParaRPr lang="zh-CN" altLang="en-US" sz="3735" b="1" dirty="0">
              <a:latin typeface="宋体" panose="02010600030101010101" pitchFamily="2" charset="-122"/>
            </a:endParaRPr>
          </a:p>
          <a:p>
            <a:pPr marL="457200" indent="-457200" eaLnBrk="1" hangingPunct="1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zh-CN" altLang="en-US" sz="3735" b="1" dirty="0">
                <a:latin typeface="宋体" panose="02010600030101010101" pitchFamily="2" charset="-122"/>
              </a:rPr>
              <a:t>班长抄写班级公约，装饰并张贴在教室的墙上，全班同学自觉遵守。</a:t>
            </a:r>
            <a:endParaRPr lang="zh-CN" altLang="en-US" sz="3735" b="1" dirty="0">
              <a:latin typeface="宋体" panose="02010600030101010101" pitchFamily="2" charset="-122"/>
            </a:endParaRPr>
          </a:p>
          <a:p>
            <a:pPr marL="457200" indent="-457200" eaLnBrk="1" hangingPunct="1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zh-CN" altLang="en-US" sz="3735" b="1" dirty="0">
                <a:latin typeface="宋体" panose="02010600030101010101" pitchFamily="2" charset="-122"/>
              </a:rPr>
              <a:t>老师点评本次口语交际中学生的表现。</a:t>
            </a:r>
            <a:endParaRPr lang="zh-CN" altLang="en-US" sz="3735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407900" y="118110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1860" y="836295"/>
            <a:ext cx="2665095" cy="967740"/>
          </a:xfrm>
          <a:solidFill>
            <a:srgbClr val="FFC000"/>
          </a:solidFill>
          <a:ln>
            <a:solidFill>
              <a:srgbClr val="FFC000"/>
            </a:solidFill>
          </a:ln>
        </p:spPr>
        <p:txBody>
          <a:bodyPr/>
          <a:lstStyle/>
          <a:p>
            <a:r>
              <a:rPr lang="zh-CN" altLang="en-US" dirty="0"/>
              <a:t>班级公约？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559496" y="2564904"/>
            <a:ext cx="844105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016000"/>
            <a:r>
              <a:rPr lang="zh-CN" altLang="en-US" sz="4000" b="1" dirty="0">
                <a:solidFill>
                  <a:srgbClr val="FF0000"/>
                </a:solidFill>
                <a:latin typeface="+mn-ea"/>
                <a:ea typeface="+mn-ea"/>
                <a:cs typeface="+mn-ea"/>
              </a:rPr>
              <a:t>班级公约</a:t>
            </a:r>
            <a:r>
              <a:rPr lang="zh-CN" altLang="en-US" sz="4000" b="1" dirty="0">
                <a:solidFill>
                  <a:schemeClr val="accent2"/>
                </a:solidFill>
                <a:latin typeface="+mn-ea"/>
                <a:ea typeface="+mn-ea"/>
                <a:cs typeface="+mn-ea"/>
              </a:rPr>
              <a:t>是班级成员共同制定并遵守的约定，是一个班级形成良好秩序的重要保证。</a:t>
            </a:r>
            <a:endParaRPr lang="zh-CN" altLang="en-US" sz="4000" b="1" dirty="0">
              <a:solidFill>
                <a:schemeClr val="accent2"/>
              </a:solidFill>
              <a:latin typeface="+mn-ea"/>
              <a:ea typeface="+mn-ea"/>
              <a:cs typeface="+mn-ea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76095" y="1556385"/>
            <a:ext cx="8441055" cy="3169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016000"/>
            <a:r>
              <a:rPr lang="zh-CN" altLang="en-US" sz="4000" b="1" dirty="0">
                <a:latin typeface="+mn-ea"/>
                <a:ea typeface="+mn-ea"/>
                <a:cs typeface="+mn-ea"/>
              </a:rPr>
              <a:t>请同学们观看以下几幅图，并于同桌交流观看后的感受。</a:t>
            </a:r>
            <a:endParaRPr lang="zh-CN" altLang="en-US" sz="4000" b="1" dirty="0">
              <a:latin typeface="+mn-ea"/>
              <a:ea typeface="+mn-ea"/>
              <a:cs typeface="+mn-ea"/>
            </a:endParaRPr>
          </a:p>
          <a:p>
            <a:pPr indent="1016000"/>
            <a:r>
              <a:rPr lang="zh-CN" altLang="en-US" sz="4000" b="1" dirty="0">
                <a:latin typeface="+mn-ea"/>
                <a:ea typeface="+mn-ea"/>
                <a:cs typeface="+mn-ea"/>
              </a:rPr>
              <a:t>思考：本班现状和你理想中的班级有差距吗？近期你在班级发现了哪些比较突出的问题？</a:t>
            </a:r>
            <a:endParaRPr lang="zh-CN" altLang="en-US" sz="4000" b="1" dirty="0">
              <a:latin typeface="+mn-ea"/>
              <a:ea typeface="+mn-ea"/>
              <a:cs typeface="+mn-ea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文本框 5"/>
          <p:cNvSpPr txBox="1"/>
          <p:nvPr/>
        </p:nvSpPr>
        <p:spPr>
          <a:xfrm>
            <a:off x="2940051" y="994833"/>
            <a:ext cx="6623049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48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没有规矩，不成方圆。</a:t>
            </a:r>
            <a:endParaRPr lang="zh-CN" altLang="zh-CN" sz="4800" b="1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7027333" y="1670051"/>
            <a:ext cx="4205817" cy="368511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784" y="2025651"/>
            <a:ext cx="5160433" cy="3613149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338343">
            <a:off x="6896473" y="898825"/>
            <a:ext cx="4498645" cy="3282485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26139" y="1613645"/>
            <a:ext cx="4933343" cy="35141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68325" y="404495"/>
            <a:ext cx="986345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016000"/>
            <a:r>
              <a:rPr lang="zh-CN" altLang="en-US" sz="4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你心中优秀的班集体是什么样的？</a:t>
            </a:r>
            <a:endParaRPr lang="zh-CN" altLang="en-US" sz="4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04315" y="1916430"/>
            <a:ext cx="9564370" cy="2954655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>
            <a:spAutoFit/>
          </a:bodyPr>
          <a:lstStyle/>
          <a:p>
            <a:pPr indent="719455" eaLnBrk="1" hangingPunct="1">
              <a:lnSpc>
                <a:spcPct val="120000"/>
              </a:lnSpc>
            </a:pPr>
            <a:r>
              <a:rPr lang="zh-CN" altLang="en-US" sz="4000" b="1" dirty="0">
                <a:solidFill>
                  <a:srgbClr val="000066"/>
                </a:solidFill>
                <a:latin typeface="楷体" panose="02010609060101010101" charset="-122"/>
                <a:ea typeface="楷体" panose="02010609060101010101" charset="-122"/>
              </a:rPr>
              <a:t>①从卫生、学习、纪律等方面来说，每一个方面还可以分几条表述。</a:t>
            </a:r>
            <a:endParaRPr lang="zh-CN" altLang="en-US" sz="4000" b="1" dirty="0">
              <a:solidFill>
                <a:srgbClr val="000066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719455" eaLnBrk="1" hangingPunct="1">
              <a:lnSpc>
                <a:spcPct val="120000"/>
              </a:lnSpc>
            </a:pPr>
            <a:r>
              <a:rPr lang="zh-CN" altLang="en-US" sz="4000" b="1" dirty="0">
                <a:solidFill>
                  <a:srgbClr val="000066"/>
                </a:solidFill>
                <a:latin typeface="楷体" panose="02010609060101010101" charset="-122"/>
                <a:ea typeface="楷体" panose="02010609060101010101" charset="-122"/>
              </a:rPr>
              <a:t>②总结时，既要说共同的意见，也要说明不同的意见。</a:t>
            </a:r>
            <a:endParaRPr lang="zh-CN" altLang="en-US" sz="4000" b="1" dirty="0">
              <a:solidFill>
                <a:srgbClr val="000066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/>
          <p:nvPr/>
        </p:nvSpPr>
        <p:spPr>
          <a:xfrm>
            <a:off x="974725" y="3078163"/>
            <a:ext cx="10323513" cy="2724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3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）根据班级的实际情况来制定；</a:t>
            </a:r>
            <a:endParaRPr lang="en-US" altLang="zh-CN" sz="3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3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）主要针对学习、纪律、卫生、文明礼貌等方面来制定公约。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Text Box 3"/>
          <p:cNvSpPr txBox="1"/>
          <p:nvPr/>
        </p:nvSpPr>
        <p:spPr>
          <a:xfrm>
            <a:off x="1493838" y="2047875"/>
            <a:ext cx="5753100" cy="8715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提出班级建设的目标。</a:t>
            </a:r>
            <a:endParaRPr lang="en-US" altLang="zh-CN" sz="4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23888" y="503238"/>
            <a:ext cx="2687638" cy="901700"/>
          </a:xfrm>
          <a:prstGeom prst="roundRect">
            <a:avLst/>
          </a:prstGeom>
          <a:solidFill>
            <a:srgbClr val="9BFDA7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交际方法</a:t>
            </a:r>
            <a:endParaRPr kumimoji="0" lang="zh-CN" altLang="en-US" sz="4000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6" grpId="0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3"/>
          <p:cNvSpPr txBox="1"/>
          <p:nvPr/>
        </p:nvSpPr>
        <p:spPr>
          <a:xfrm>
            <a:off x="1355725" y="1296988"/>
            <a:ext cx="7007225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分组讨论，形成小组意见。</a:t>
            </a:r>
            <a:endParaRPr lang="en-US" altLang="zh-CN" sz="4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 Box 3"/>
          <p:cNvSpPr txBox="1"/>
          <p:nvPr/>
        </p:nvSpPr>
        <p:spPr>
          <a:xfrm>
            <a:off x="925513" y="2355850"/>
            <a:ext cx="10668000" cy="3600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针对班级建设目标，每位同学在纸上写出两三条自己认为比较重要的公约内容。再分组讨论，去除不合理的、重复的部分，形成小组意见。公约内容要具体、便于落实。</a:t>
            </a:r>
            <a:endParaRPr lang="zh-CN" altLang="en-US" sz="3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3"/>
          <p:cNvSpPr txBox="1"/>
          <p:nvPr/>
        </p:nvSpPr>
        <p:spPr>
          <a:xfrm>
            <a:off x="1885950" y="2084388"/>
            <a:ext cx="5375275" cy="8715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全班表决，形成公约。</a:t>
            </a:r>
            <a:endParaRPr lang="en-US" altLang="zh-CN" sz="4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 Box 3"/>
          <p:cNvSpPr txBox="1"/>
          <p:nvPr/>
        </p:nvSpPr>
        <p:spPr>
          <a:xfrm>
            <a:off x="1493838" y="3082925"/>
            <a:ext cx="9520237" cy="1846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小组汇报讨论结果。全班同学逐条表决，形成班级公约。</a:t>
            </a:r>
            <a:endParaRPr lang="zh-CN" altLang="en-US" sz="3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1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.xml><?xml version="1.0" encoding="utf-8"?>
<p:tagLst xmlns:p="http://schemas.openxmlformats.org/presentationml/2006/main">
  <p:tag name="KSO_WM_UNIT_PLACING_PICTURE_USER_VIEWPORT" val="{&quot;height&quot;:8692,&quot;width&quot;:15234}"/>
</p:tagLst>
</file>

<file path=ppt/tags/tag6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WVkNGM0ZjA0MTY1NDJiYTUwNDAyNTFjMDQwNWUwZWU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610</Words>
  <Application>WPS 演示</Application>
  <PresentationFormat>自定义</PresentationFormat>
  <Paragraphs>46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宋体</vt:lpstr>
      <vt:lpstr>Wingdings</vt:lpstr>
      <vt:lpstr>Calibri</vt:lpstr>
      <vt:lpstr>Calibri</vt:lpstr>
      <vt:lpstr>楷体</vt:lpstr>
      <vt:lpstr>微软雅黑</vt:lpstr>
      <vt:lpstr>黑体</vt:lpstr>
      <vt:lpstr>Arial</vt:lpstr>
      <vt:lpstr>Arial Unicode MS</vt:lpstr>
      <vt:lpstr>第一PPT模板网-WWW.1PPT.COM</vt:lpstr>
      <vt:lpstr>PowerPoint 演示文稿</vt:lpstr>
      <vt:lpstr>班级公约？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2022-07-29T13:18:00Z</cp:lastPrinted>
  <dcterms:created xsi:type="dcterms:W3CDTF">2022-07-29T13:18:00Z</dcterms:created>
  <dcterms:modified xsi:type="dcterms:W3CDTF">2023-10-23T04:03:02Z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8F0BF55916F34D2FA8F4AF3AF9662E4C_12</vt:lpwstr>
  </property>
  <property fmtid="{D5CDD505-2E9C-101B-9397-08002B2CF9AE}" pid="3" name="KSOProductBuildVer">
    <vt:lpwstr>2052-12.1.0.15712</vt:lpwstr>
  </property>
</Properties>
</file>