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67" r:id="rId3"/>
    <p:sldId id="271" r:id="rId4"/>
    <p:sldId id="258" r:id="rId5"/>
    <p:sldId id="260" r:id="rId6"/>
    <p:sldId id="259" r:id="rId7"/>
    <p:sldId id="261" r:id="rId8"/>
    <p:sldId id="262" r:id="rId9"/>
    <p:sldId id="272" r:id="rId10"/>
    <p:sldId id="273" r:id="rId11"/>
    <p:sldId id="274" r:id="rId12"/>
    <p:sldId id="275" r:id="rId13"/>
  </p:sldIdLst>
  <p:sldSz cx="12192000" cy="6858000"/>
  <p:notesSz cx="6858000" cy="9144000"/>
  <p:custDataLst>
    <p:tags r:id="rId1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90" d="100"/>
          <a:sy n="90" d="100"/>
        </p:scale>
        <p:origin x="-1356" y="-52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gs" Target="tags/tag63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 b="1" i="0" spc="3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1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>
            <a:lvl1pPr marL="228600" indent="-228600">
              <a:lnSpc>
                <a:spcPct val="130000"/>
              </a:lnSpc>
              <a:buFont typeface="Wingdings" panose="05000000000000000000" pitchFamily="2" charset="2"/>
              <a:buChar char="l"/>
              <a:defRPr spc="15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685800" indent="-228600">
              <a:lnSpc>
                <a:spcPct val="130000"/>
              </a:lnSpc>
              <a:buFont typeface="Wingdings" panose="05000000000000000000" pitchFamily="2" charset="2"/>
              <a:buChar char="l"/>
              <a:defRPr spc="15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1143000" indent="-228600">
              <a:lnSpc>
                <a:spcPct val="130000"/>
              </a:lnSpc>
              <a:buFont typeface="Wingdings" panose="05000000000000000000" pitchFamily="2" charset="2"/>
              <a:buChar char="l"/>
              <a:defRPr spc="15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1600200" indent="-228600">
              <a:lnSpc>
                <a:spcPct val="130000"/>
              </a:lnSpc>
              <a:buFont typeface="Wingdings" panose="05000000000000000000" pitchFamily="2" charset="2"/>
              <a:buChar char="l"/>
              <a:defRPr spc="15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marL="2057400" indent="-228600">
              <a:lnSpc>
                <a:spcPct val="130000"/>
              </a:lnSpc>
              <a:buFont typeface="Wingdings" panose="05000000000000000000" pitchFamily="2" charset="2"/>
              <a:buChar char="l"/>
              <a:defRPr spc="15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60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marR="0" lvl="1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914400" marR="0" lvl="2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371600" marR="0" lvl="3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828800" marR="0" lvl="4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lnSpc>
                <a:spcPct val="130000"/>
              </a:lnSpc>
              <a:buNone/>
              <a:defRPr kumimoji="0" lang="zh-CN" altLang="en-US" sz="18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>
            <a:lvl1pPr marL="228600" indent="-228600">
              <a:lnSpc>
                <a:spcPct val="130000"/>
              </a:lnSpc>
              <a:buFont typeface="Wingdings" panose="05000000000000000000" pitchFamily="2" charset="2"/>
              <a:buChar char="l"/>
              <a:defRPr sz="1600" spc="15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685800" indent="-228600">
              <a:lnSpc>
                <a:spcPct val="130000"/>
              </a:lnSpc>
              <a:buFont typeface="Wingdings" panose="05000000000000000000" pitchFamily="2" charset="2"/>
              <a:buChar char="l"/>
              <a:defRPr sz="1600" spc="15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1143000" indent="-228600">
              <a:lnSpc>
                <a:spcPct val="130000"/>
              </a:lnSpc>
              <a:buFont typeface="Wingdings" panose="05000000000000000000" pitchFamily="2" charset="2"/>
              <a:buChar char="l"/>
              <a:defRPr sz="1600" spc="15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600200" indent="-228600">
              <a:lnSpc>
                <a:spcPct val="130000"/>
              </a:lnSpc>
              <a:buFont typeface="Wingdings" panose="05000000000000000000" pitchFamily="2" charset="2"/>
              <a:buChar char="l"/>
              <a:defRPr sz="1600" spc="15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1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1" i="0" u="none" strike="noStrike" kern="1200" cap="none" spc="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126400" cy="4608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单击此处编辑文本</a:t>
            </a:r>
            <a:endParaRPr dirty="0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8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  <a:endParaRPr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indent="0" eaLnBrk="1" fontAlgn="auto" latinLnBrk="0" hangingPunct="1">
              <a:lnSpc>
                <a:spcPct val="160000"/>
              </a:lnSpc>
              <a:spcAft>
                <a:spcPts val="1600"/>
              </a:spcAft>
              <a:buNone/>
              <a:defRPr spc="3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indent="0" eaLnBrk="1" fontAlgn="auto" latinLnBrk="0" hangingPunct="1">
              <a:lnSpc>
                <a:spcPct val="160000"/>
              </a:lnSpc>
              <a:spcAft>
                <a:spcPts val="1600"/>
              </a:spcAft>
              <a:buNone/>
              <a:defRPr spc="3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indent="0" eaLnBrk="1" fontAlgn="auto" latinLnBrk="0" hangingPunct="1">
              <a:lnSpc>
                <a:spcPct val="160000"/>
              </a:lnSpc>
              <a:spcAft>
                <a:spcPts val="1600"/>
              </a:spcAft>
              <a:buNone/>
              <a:defRPr spc="3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indent="0" eaLnBrk="1" fontAlgn="auto" latinLnBrk="0" hangingPunct="1">
              <a:lnSpc>
                <a:spcPct val="160000"/>
              </a:lnSpc>
              <a:spcAft>
                <a:spcPts val="1600"/>
              </a:spcAft>
              <a:buNone/>
              <a:defRPr spc="3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indent="0" eaLnBrk="1" fontAlgn="auto" latinLnBrk="0" hangingPunct="1">
              <a:lnSpc>
                <a:spcPct val="160000"/>
              </a:lnSpc>
              <a:spcAft>
                <a:spcPts val="1600"/>
              </a:spcAft>
              <a:buNone/>
              <a:defRPr spc="3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tags" Target="../tags/tag62.xml"/><Relationship Id="rId17" Type="http://schemas.openxmlformats.org/officeDocument/2006/relationships/tags" Target="../tags/tag61.xml"/><Relationship Id="rId16" Type="http://schemas.openxmlformats.org/officeDocument/2006/relationships/tags" Target="../tags/tag60.xml"/><Relationship Id="rId15" Type="http://schemas.openxmlformats.org/officeDocument/2006/relationships/tags" Target="../tags/tag59.xml"/><Relationship Id="rId14" Type="http://schemas.openxmlformats.org/officeDocument/2006/relationships/tags" Target="../tags/tag58.xml"/><Relationship Id="rId13" Type="http://schemas.openxmlformats.org/officeDocument/2006/relationships/tags" Target="../tags/tag57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608400" y="608400"/>
            <a:ext cx="10969200" cy="648000"/>
          </a:xfrm>
          <a:prstGeom prst="rect">
            <a:avLst/>
          </a:prstGeom>
        </p:spPr>
        <p:txBody>
          <a:bodyPr vert="horz" lIns="101600" tIns="38100" rIns="76200" bIns="3810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608400" y="1515600"/>
            <a:ext cx="10969200" cy="473688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18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0" y="1786929"/>
            <a:ext cx="12192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b="1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习作  </a:t>
            </a:r>
            <a:r>
              <a:rPr lang="zh-CN" altLang="en-US" sz="7200" b="1" dirty="0" smtClean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 我</a:t>
            </a:r>
            <a:r>
              <a:rPr lang="zh-CN" altLang="en-US" sz="7200" b="1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的心爱之物</a:t>
            </a:r>
            <a:endParaRPr lang="zh-CN" altLang="en-US" sz="7200" b="1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74320" y="1312317"/>
            <a:ext cx="887984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000" b="1" dirty="0">
                <a:latin typeface="Times New Roman" panose="02020603050405020304"/>
                <a:ea typeface="微软雅黑" panose="020B0503020204020204" charset="-122"/>
                <a:cs typeface="楷体" panose="02010609060101010101" charset="-122"/>
                <a:sym typeface="Times New Roman" panose="02020603050405020304"/>
              </a:rPr>
              <a:t>    《冒险小虎队*林中飘过白衣女人》让我感受到了有些人为了金钱，会做出十分邪恶的事，并让我发现了小虎们的勇敢。</a:t>
            </a:r>
            <a:endParaRPr lang="zh-CN" altLang="en-US" sz="4000" b="1" dirty="0">
              <a:latin typeface="Times New Roman" panose="02020603050405020304"/>
              <a:ea typeface="微软雅黑" panose="020B0503020204020204" charset="-122"/>
              <a:cs typeface="楷体" panose="02010609060101010101" charset="-122"/>
              <a:sym typeface="Times New Roman" panose="02020603050405020304"/>
            </a:endParaRPr>
          </a:p>
          <a:p>
            <a:r>
              <a:rPr lang="zh-CN" altLang="en-US" sz="4000" b="1" dirty="0">
                <a:latin typeface="Times New Roman" panose="02020603050405020304"/>
                <a:ea typeface="微软雅黑" panose="020B0503020204020204" charset="-122"/>
                <a:cs typeface="楷体" panose="02010609060101010101" charset="-122"/>
                <a:sym typeface="Times New Roman" panose="02020603050405020304"/>
              </a:rPr>
              <a:t>    《小猫日记*那个黑色的下午》让我感受到了生命的可贵，也让我感受到了笑猫执着、不放弃的精神。在读者本书时，我曾三次哭泣。</a:t>
            </a:r>
            <a:endParaRPr lang="zh-CN" altLang="en-US" sz="4000" b="1" dirty="0">
              <a:latin typeface="Times New Roman" panose="02020603050405020304"/>
              <a:ea typeface="微软雅黑" panose="020B0503020204020204" charset="-122"/>
              <a:cs typeface="楷体" panose="02010609060101010101" charset="-122"/>
              <a:sym typeface="Times New Roman" panose="02020603050405020304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9662160" y="0"/>
            <a:ext cx="0" cy="685800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74320" y="1312317"/>
            <a:ext cx="887984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000" b="1" dirty="0">
                <a:latin typeface="Times New Roman" panose="02020603050405020304"/>
                <a:ea typeface="微软雅黑" panose="020B0503020204020204" charset="-122"/>
                <a:cs typeface="楷体" panose="02010609060101010101" charset="-122"/>
                <a:sym typeface="Times New Roman" panose="02020603050405020304"/>
              </a:rPr>
              <a:t>    我是一个十足的小书迷，只要一天不看书，心里就会难受，所以说，书是我最最喜爱的心爱之物了。</a:t>
            </a:r>
            <a:endParaRPr lang="zh-CN" altLang="en-US" sz="4000" b="1" dirty="0">
              <a:latin typeface="Times New Roman" panose="02020603050405020304"/>
              <a:ea typeface="微软雅黑" panose="020B0503020204020204" charset="-122"/>
              <a:cs typeface="楷体" panose="02010609060101010101" charset="-122"/>
              <a:sym typeface="Times New Roman" panose="02020603050405020304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9662160" y="0"/>
            <a:ext cx="101600" cy="685800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9895840" y="1838960"/>
            <a:ext cx="2133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FF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结尾呼应开头。</a:t>
            </a:r>
            <a:endParaRPr lang="zh-CN" altLang="en-US" sz="3200" dirty="0">
              <a:solidFill>
                <a:srgbClr val="FF0000"/>
              </a:solidFill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314450" y="109220"/>
            <a:ext cx="2505710" cy="883249"/>
            <a:chOff x="1314450" y="109220"/>
            <a:chExt cx="2505710" cy="883249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1314450" y="109220"/>
              <a:ext cx="2505710" cy="883249"/>
            </a:xfrm>
            <a:prstGeom prst="rect">
              <a:avLst/>
            </a:prstGeom>
          </p:spPr>
        </p:pic>
        <p:sp>
          <p:nvSpPr>
            <p:cNvPr id="4" name="文本框 3"/>
            <p:cNvSpPr txBox="1"/>
            <p:nvPr/>
          </p:nvSpPr>
          <p:spPr>
            <a:xfrm>
              <a:off x="1388745" y="196901"/>
              <a:ext cx="235712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b="1" dirty="0">
                  <a:latin typeface="Times New Roman" panose="02020603050405020304"/>
                  <a:ea typeface="微软雅黑" panose="020B0503020204020204" charset="-122"/>
                  <a:sym typeface="Times New Roman" panose="02020603050405020304"/>
                </a:rPr>
                <a:t>习作内容</a:t>
              </a:r>
              <a:endParaRPr lang="zh-CN" altLang="en-US" sz="4000" b="1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endParaRPr>
            </a:p>
          </p:txBody>
        </p:sp>
      </p:grpSp>
      <p:sp>
        <p:nvSpPr>
          <p:cNvPr id="5" name="内容占位符 2"/>
          <p:cNvSpPr txBox="1"/>
          <p:nvPr/>
        </p:nvSpPr>
        <p:spPr>
          <a:xfrm>
            <a:off x="919480" y="2018628"/>
            <a:ext cx="10515600" cy="422021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4000" b="1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    每个人都有自己特别钟爱的东西，像琦君笔下故乡的桂花，冯骥才眼中可爱的珍珠鸟。你的心爱之物又是什么呢</a:t>
            </a:r>
            <a:r>
              <a:rPr lang="en-US" altLang="zh-CN" sz="4000" b="1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?</a:t>
            </a:r>
            <a:r>
              <a:rPr lang="zh-CN" altLang="en-US" sz="4000" b="1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写写它是什么样子，你怎么得到的，为什么会成为你的心爱之物。</a:t>
            </a:r>
            <a:endParaRPr lang="zh-CN" altLang="en-US" sz="4000" b="1" dirty="0">
              <a:solidFill>
                <a:srgbClr val="FF0000"/>
              </a:solidFill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087120" y="1843950"/>
            <a:ext cx="1001776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4000" b="1" dirty="0">
                <a:solidFill>
                  <a:srgbClr val="0000FF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第一步：</a:t>
            </a:r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观察</a:t>
            </a:r>
            <a:endParaRPr lang="en-US" altLang="zh-CN" sz="4000" b="1" dirty="0">
              <a:solidFill>
                <a:srgbClr val="0000FF"/>
              </a:solidFill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endParaRPr lang="en-US" altLang="zh-CN" sz="4000" b="1" dirty="0">
              <a:solidFill>
                <a:srgbClr val="0000FF"/>
              </a:solidFill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r>
              <a:rPr lang="en-US" altLang="zh-CN" sz="4000" b="1" dirty="0">
                <a:solidFill>
                  <a:srgbClr val="0000FF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    </a:t>
            </a:r>
            <a:r>
              <a:rPr lang="zh-CN" altLang="en-US" sz="4000" b="1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要仔细观察你心爱的事物的样子、来历、故事，并把它描述出来。</a:t>
            </a:r>
            <a:endParaRPr lang="zh-CN" altLang="zh-CN" sz="4000" b="1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r>
              <a:rPr lang="en-US" altLang="zh-CN" sz="4000" b="1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	</a:t>
            </a:r>
            <a:endParaRPr lang="zh-CN" altLang="en-US" sz="4000" b="1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314450" y="109220"/>
            <a:ext cx="2505710" cy="883249"/>
            <a:chOff x="1314450" y="109220"/>
            <a:chExt cx="2505710" cy="883249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1314450" y="109220"/>
              <a:ext cx="2505710" cy="883249"/>
            </a:xfrm>
            <a:prstGeom prst="rect">
              <a:avLst/>
            </a:prstGeom>
          </p:spPr>
        </p:pic>
        <p:sp>
          <p:nvSpPr>
            <p:cNvPr id="5" name="文本框 4"/>
            <p:cNvSpPr txBox="1"/>
            <p:nvPr/>
          </p:nvSpPr>
          <p:spPr>
            <a:xfrm>
              <a:off x="1388745" y="196901"/>
              <a:ext cx="235712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b="1" dirty="0">
                  <a:latin typeface="Times New Roman" panose="02020603050405020304"/>
                  <a:ea typeface="微软雅黑" panose="020B0503020204020204" charset="-122"/>
                  <a:sym typeface="Times New Roman" panose="02020603050405020304"/>
                </a:rPr>
                <a:t>习作指导</a:t>
              </a:r>
              <a:endParaRPr lang="zh-CN" altLang="en-US" sz="4000" b="1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214880" y="1784648"/>
            <a:ext cx="9042400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4000" b="1" dirty="0">
                <a:solidFill>
                  <a:srgbClr val="0000FF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第二步：选材</a:t>
            </a:r>
            <a:endParaRPr lang="en-US" altLang="zh-CN" sz="4000" b="1" dirty="0">
              <a:solidFill>
                <a:srgbClr val="0000FF"/>
              </a:solidFill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endParaRPr lang="zh-CN" altLang="zh-CN" sz="4000" b="1" dirty="0">
              <a:solidFill>
                <a:srgbClr val="0000FF"/>
              </a:solidFill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pPr>
              <a:lnSpc>
                <a:spcPct val="80000"/>
              </a:lnSpc>
            </a:pPr>
            <a:r>
              <a:rPr lang="en-US" altLang="zh-CN" sz="4000" b="1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    </a:t>
            </a:r>
            <a:r>
              <a:rPr lang="zh-CN" altLang="en-US" sz="4000" b="1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要选取典型事物，</a:t>
            </a:r>
            <a:r>
              <a:rPr lang="zh-CN" altLang="en-US" sz="4000" b="1" dirty="0">
                <a:latin typeface="Times New Roman" panose="02020603050405020304"/>
                <a:ea typeface="微软雅黑" panose="020B0503020204020204" charset="-122"/>
                <a:cs typeface="楷体" panose="02010609060101010101" charset="-122"/>
                <a:sym typeface="Times New Roman" panose="02020603050405020304"/>
              </a:rPr>
              <a:t>用简洁的语言把介绍内容写在“心爱之物” 的周围。 </a:t>
            </a:r>
            <a:endParaRPr lang="zh-CN" altLang="en-US" sz="4000" b="1" dirty="0">
              <a:latin typeface="Times New Roman" panose="02020603050405020304"/>
              <a:ea typeface="微软雅黑" panose="020B0503020204020204" charset="-122"/>
              <a:cs typeface="楷体" panose="02010609060101010101" charset="-122"/>
              <a:sym typeface="Times New Roman" panose="02020603050405020304"/>
            </a:endParaRPr>
          </a:p>
          <a:p>
            <a:endParaRPr lang="zh-CN" altLang="en-US" sz="4000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513840" y="1837958"/>
            <a:ext cx="962152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4000" b="1" dirty="0">
                <a:solidFill>
                  <a:srgbClr val="0000FF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第三步：构思</a:t>
            </a:r>
            <a:endParaRPr lang="zh-CN" altLang="zh-CN" sz="4000" b="1" dirty="0">
              <a:solidFill>
                <a:srgbClr val="0000FF"/>
              </a:solidFill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r>
              <a:rPr lang="en-US" altLang="zh-CN" sz="4000" b="1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	</a:t>
            </a:r>
            <a:endParaRPr lang="en-US" altLang="zh-CN" sz="4000" b="1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r>
              <a:rPr lang="en-US" altLang="zh-CN" sz="4000" b="1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    </a:t>
            </a:r>
            <a:r>
              <a:rPr lang="zh-CN" altLang="zh-CN" sz="4000" b="1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整理出思路，</a:t>
            </a:r>
            <a:r>
              <a:rPr lang="zh-CN" altLang="en-US" sz="4000" b="1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确定最想写内容，把你喜欢的理由写具体。</a:t>
            </a:r>
            <a:endParaRPr lang="zh-CN" altLang="zh-CN" sz="4000" b="1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351280" y="914400"/>
            <a:ext cx="948944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4000" b="1" dirty="0">
                <a:solidFill>
                  <a:srgbClr val="0000FF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第四步：表达</a:t>
            </a:r>
            <a:endParaRPr lang="zh-CN" altLang="zh-CN" sz="4000" b="1" dirty="0">
              <a:solidFill>
                <a:srgbClr val="0000FF"/>
              </a:solidFill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r>
              <a:rPr lang="en-US" altLang="zh-CN" sz="4000" b="1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	</a:t>
            </a:r>
            <a:endParaRPr lang="en-US" altLang="zh-CN" sz="4000" b="1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  <a:p>
            <a:pPr>
              <a:lnSpc>
                <a:spcPct val="150000"/>
              </a:lnSpc>
            </a:pPr>
            <a:r>
              <a:rPr lang="zh-CN" altLang="en-US" sz="4000" b="1" dirty="0">
                <a:latin typeface="Times New Roman" panose="02020603050405020304"/>
                <a:ea typeface="微软雅黑" panose="020B0503020204020204" charset="-122"/>
                <a:cs typeface="楷体" panose="02010609060101010101" charset="-122"/>
                <a:sym typeface="Times New Roman" panose="02020603050405020304"/>
              </a:rPr>
              <a:t>(</a:t>
            </a:r>
            <a:r>
              <a:rPr lang="en-US" altLang="zh-CN" sz="4000" b="1" dirty="0">
                <a:latin typeface="Times New Roman" panose="02020603050405020304"/>
                <a:ea typeface="微软雅黑" panose="020B0503020204020204" charset="-122"/>
                <a:cs typeface="楷体" panose="02010609060101010101" charset="-122"/>
                <a:sym typeface="Times New Roman" panose="02020603050405020304"/>
              </a:rPr>
              <a:t>1</a:t>
            </a:r>
            <a:r>
              <a:rPr lang="zh-CN" altLang="en-US" sz="4000" b="1" dirty="0">
                <a:latin typeface="Times New Roman" panose="02020603050405020304"/>
                <a:ea typeface="微软雅黑" panose="020B0503020204020204" charset="-122"/>
                <a:cs typeface="楷体" panose="02010609060101010101" charset="-122"/>
                <a:sym typeface="Times New Roman" panose="02020603050405020304"/>
              </a:rPr>
              <a:t>)重点突出，有详有略。</a:t>
            </a:r>
            <a:endParaRPr lang="zh-CN" altLang="en-US" sz="4000" b="1" dirty="0">
              <a:latin typeface="Times New Roman" panose="02020603050405020304"/>
              <a:ea typeface="微软雅黑" panose="020B0503020204020204" charset="-122"/>
              <a:cs typeface="楷体" panose="02010609060101010101" charset="-122"/>
              <a:sym typeface="Times New Roman" panose="02020603050405020304"/>
            </a:endParaRPr>
          </a:p>
          <a:p>
            <a:pPr>
              <a:lnSpc>
                <a:spcPct val="150000"/>
              </a:lnSpc>
            </a:pPr>
            <a:r>
              <a:rPr lang="zh-CN" altLang="en-US" sz="4000" b="1" dirty="0">
                <a:latin typeface="Times New Roman" panose="02020603050405020304"/>
                <a:ea typeface="微软雅黑" panose="020B0503020204020204" charset="-122"/>
                <a:cs typeface="楷体" panose="02010609060101010101" charset="-122"/>
                <a:sym typeface="Times New Roman" panose="02020603050405020304"/>
              </a:rPr>
              <a:t>(</a:t>
            </a:r>
            <a:r>
              <a:rPr lang="en-US" altLang="zh-CN" sz="4000" b="1" dirty="0">
                <a:latin typeface="Times New Roman" panose="02020603050405020304"/>
                <a:ea typeface="微软雅黑" panose="020B0503020204020204" charset="-122"/>
                <a:cs typeface="楷体" panose="02010609060101010101" charset="-122"/>
                <a:sym typeface="Times New Roman" panose="02020603050405020304"/>
              </a:rPr>
              <a:t>2</a:t>
            </a:r>
            <a:r>
              <a:rPr lang="zh-CN" altLang="en-US" sz="4000" b="1" dirty="0">
                <a:latin typeface="Times New Roman" panose="02020603050405020304"/>
                <a:ea typeface="微软雅黑" panose="020B0503020204020204" charset="-122"/>
                <a:cs typeface="楷体" panose="02010609060101010101" charset="-122"/>
                <a:sym typeface="Times New Roman" panose="02020603050405020304"/>
              </a:rPr>
              <a:t>)语句要简洁、通顺、连贯。</a:t>
            </a:r>
            <a:endParaRPr lang="en-US" altLang="zh-CN" sz="4000" b="1" dirty="0">
              <a:latin typeface="Times New Roman" panose="02020603050405020304"/>
              <a:ea typeface="微软雅黑" panose="020B0503020204020204" charset="-122"/>
              <a:cs typeface="楷体" panose="02010609060101010101" charset="-122"/>
              <a:sym typeface="Times New Roman" panose="02020603050405020304"/>
            </a:endParaRPr>
          </a:p>
          <a:p>
            <a:pPr>
              <a:lnSpc>
                <a:spcPct val="150000"/>
              </a:lnSpc>
            </a:pPr>
            <a:r>
              <a:rPr lang="en-US" altLang="zh-CN" sz="4000" b="1" dirty="0">
                <a:latin typeface="Times New Roman" panose="02020603050405020304"/>
                <a:ea typeface="微软雅黑" panose="020B0503020204020204" charset="-122"/>
                <a:cs typeface="楷体" panose="02010609060101010101" charset="-122"/>
                <a:sym typeface="Times New Roman" panose="02020603050405020304"/>
              </a:rPr>
              <a:t>(3)</a:t>
            </a:r>
            <a:r>
              <a:rPr lang="zh-CN" altLang="en-US" sz="4000" b="1" dirty="0">
                <a:latin typeface="Times New Roman" panose="02020603050405020304"/>
                <a:ea typeface="微软雅黑" panose="020B0503020204020204" charset="-122"/>
                <a:cs typeface="楷体" panose="02010609060101010101" charset="-122"/>
                <a:sym typeface="Times New Roman" panose="02020603050405020304"/>
              </a:rPr>
              <a:t>表达出你的喜爱之情。</a:t>
            </a:r>
            <a:endParaRPr lang="zh-CN" altLang="en-US" sz="4000" b="1" dirty="0">
              <a:latin typeface="Times New Roman" panose="02020603050405020304"/>
              <a:ea typeface="微软雅黑" panose="020B0503020204020204" charset="-122"/>
              <a:cs typeface="楷体" panose="02010609060101010101" charset="-122"/>
              <a:sym typeface="Times New Roman" panose="02020603050405020304"/>
            </a:endParaRPr>
          </a:p>
          <a:p>
            <a:endParaRPr lang="zh-CN" altLang="en-US" sz="4000" b="1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314450" y="109220"/>
            <a:ext cx="2505710" cy="883249"/>
            <a:chOff x="1314450" y="109220"/>
            <a:chExt cx="2505710" cy="883249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1314450" y="109220"/>
              <a:ext cx="2505710" cy="883249"/>
            </a:xfrm>
            <a:prstGeom prst="rect">
              <a:avLst/>
            </a:prstGeom>
          </p:spPr>
        </p:pic>
        <p:sp>
          <p:nvSpPr>
            <p:cNvPr id="4" name="文本框 3"/>
            <p:cNvSpPr txBox="1"/>
            <p:nvPr/>
          </p:nvSpPr>
          <p:spPr>
            <a:xfrm>
              <a:off x="1388745" y="196901"/>
              <a:ext cx="235712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b="1" dirty="0">
                  <a:latin typeface="Times New Roman" panose="02020603050405020304"/>
                  <a:ea typeface="微软雅黑" panose="020B0503020204020204" charset="-122"/>
                  <a:sym typeface="Times New Roman" panose="02020603050405020304"/>
                </a:rPr>
                <a:t>习作范例</a:t>
              </a:r>
              <a:endParaRPr lang="zh-CN" altLang="en-US" sz="4000" b="1" dirty="0">
                <a:latin typeface="Times New Roman" panose="02020603050405020304"/>
                <a:ea typeface="微软雅黑" panose="020B0503020204020204" charset="-122"/>
                <a:sym typeface="Times New Roman" panose="02020603050405020304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91440" y="1080150"/>
            <a:ext cx="998728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latin typeface="Times New Roman" panose="02020603050405020304"/>
                <a:ea typeface="微软雅黑" panose="020B0503020204020204" charset="-122"/>
                <a:cs typeface="楷体" panose="02010609060101010101" charset="-122"/>
                <a:sym typeface="Times New Roman" panose="02020603050405020304"/>
              </a:rPr>
              <a:t>    想必大家都有自己的心爱之物吧。当然，我也不例外。我的心爱之物不是奥利奥饼干，不是杏仁儿巧克力，不是德芙，不是金帝，不是自行车，不是F1赛车，不是呼啦圈，不是玩具考拉，不是泰迪熊，不是电脑，不是芭比，不是洋娃娃——你若是要问我，我的心爱之物到底是什么的话，我会响亮而又毫不犹豫地说：“我的心爱之物就是——书！”你若问我为什么，别着急，让我为你说一说。</a:t>
            </a:r>
            <a:endParaRPr lang="zh-CN" altLang="zh-CN" sz="4000" b="1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10261600" y="109219"/>
            <a:ext cx="10160" cy="6748781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10271760" y="1706880"/>
            <a:ext cx="1828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FF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开篇运用了排比的修辞手法。</a:t>
            </a:r>
            <a:endParaRPr lang="zh-CN" altLang="en-US" sz="3200" dirty="0">
              <a:solidFill>
                <a:srgbClr val="FF0000"/>
              </a:solidFill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91440" y="1080150"/>
            <a:ext cx="998728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latin typeface="Times New Roman" panose="02020603050405020304"/>
                <a:ea typeface="微软雅黑" panose="020B0503020204020204" charset="-122"/>
                <a:cs typeface="楷体" panose="02010609060101010101" charset="-122"/>
                <a:sym typeface="Times New Roman" panose="02020603050405020304"/>
              </a:rPr>
              <a:t>    我说书是我的好朋友是因为从书中可以了解大量的知识，扩大了我的知识范围，也开拓了我的眼界，还让我在书中结识更多的好朋友，更好的是书中有许许多多的好词好句，让我的作文更加精彩。</a:t>
            </a:r>
            <a:endParaRPr lang="en-US" altLang="zh-CN" sz="4000" b="1" dirty="0">
              <a:latin typeface="Times New Roman" panose="02020603050405020304"/>
              <a:ea typeface="微软雅黑" panose="020B0503020204020204" charset="-122"/>
              <a:cs typeface="楷体" panose="02010609060101010101" charset="-122"/>
              <a:sym typeface="Times New Roman" panose="02020603050405020304"/>
            </a:endParaRPr>
          </a:p>
          <a:p>
            <a:r>
              <a:rPr lang="zh-CN" altLang="en-US" sz="4000" b="1" dirty="0">
                <a:latin typeface="Times New Roman" panose="02020603050405020304"/>
                <a:ea typeface="微软雅黑" panose="020B0503020204020204" charset="-122"/>
                <a:cs typeface="楷体" panose="02010609060101010101" charset="-122"/>
                <a:sym typeface="Times New Roman" panose="02020603050405020304"/>
              </a:rPr>
              <a:t>    《昆虫记》让我了解更多的昆虫，让我读出了法布尔对昆虫的痴迷，对昆虫喜爱的执着。</a:t>
            </a:r>
            <a:endParaRPr lang="zh-CN" altLang="en-US" sz="4000" b="1" dirty="0">
              <a:latin typeface="Times New Roman" panose="02020603050405020304"/>
              <a:ea typeface="微软雅黑" panose="020B0503020204020204" charset="-122"/>
              <a:cs typeface="楷体" panose="02010609060101010101" charset="-122"/>
              <a:sym typeface="Times New Roman" panose="02020603050405020304"/>
            </a:endParaRPr>
          </a:p>
          <a:p>
            <a:r>
              <a:rPr lang="zh-CN" altLang="en-US" sz="4000" b="1" dirty="0">
                <a:latin typeface="Times New Roman" panose="02020603050405020304"/>
                <a:ea typeface="微软雅黑" panose="020B0503020204020204" charset="-122"/>
                <a:cs typeface="楷体" panose="02010609060101010101" charset="-122"/>
                <a:sym typeface="Times New Roman" panose="02020603050405020304"/>
              </a:rPr>
              <a:t>    </a:t>
            </a:r>
            <a:endParaRPr lang="zh-CN" altLang="zh-CN" sz="4000" b="1" dirty="0"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10261600" y="109219"/>
            <a:ext cx="111760" cy="6748781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86080" y="925175"/>
            <a:ext cx="90932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000" b="1" dirty="0">
                <a:latin typeface="Times New Roman" panose="02020603050405020304"/>
                <a:ea typeface="微软雅黑" panose="020B0503020204020204" charset="-122"/>
                <a:cs typeface="楷体" panose="02010609060101010101" charset="-122"/>
                <a:sym typeface="Times New Roman" panose="02020603050405020304"/>
              </a:rPr>
              <a:t>    《史记》让我知道了从黄帝到汉武帝三千多年的历史故事，让我读出了司马迁写《史记》的艰辛，让我体会到了司马迁忍辱负重写《史记》的用心良苦。</a:t>
            </a:r>
            <a:endParaRPr lang="en-US" altLang="zh-CN" sz="4000" b="1" dirty="0">
              <a:latin typeface="Times New Roman" panose="02020603050405020304"/>
              <a:ea typeface="微软雅黑" panose="020B0503020204020204" charset="-122"/>
              <a:cs typeface="楷体" panose="02010609060101010101" charset="-122"/>
              <a:sym typeface="Times New Roman" panose="02020603050405020304"/>
            </a:endParaRPr>
          </a:p>
          <a:p>
            <a:r>
              <a:rPr lang="zh-CN" altLang="en-US" sz="4000" b="1" dirty="0">
                <a:latin typeface="Times New Roman" panose="02020603050405020304"/>
                <a:ea typeface="微软雅黑" panose="020B0503020204020204" charset="-122"/>
                <a:cs typeface="楷体" panose="02010609060101010101" charset="-122"/>
                <a:sym typeface="Times New Roman" panose="02020603050405020304"/>
              </a:rPr>
              <a:t>    《汤姆。耶索历险记》让我深感有趣，真想跳进书里与主人公汤姆一起冒险。</a:t>
            </a:r>
            <a:endParaRPr lang="zh-CN" altLang="en-US" sz="4000" b="1" dirty="0">
              <a:latin typeface="Times New Roman" panose="02020603050405020304"/>
              <a:ea typeface="微软雅黑" panose="020B0503020204020204" charset="-122"/>
              <a:cs typeface="楷体" panose="02010609060101010101" charset="-122"/>
              <a:sym typeface="Times New Roman" panose="02020603050405020304"/>
            </a:endParaRPr>
          </a:p>
          <a:p>
            <a:r>
              <a:rPr lang="zh-CN" altLang="en-US" sz="4000" b="1" dirty="0">
                <a:latin typeface="Times New Roman" panose="02020603050405020304"/>
                <a:ea typeface="微软雅黑" panose="020B0503020204020204" charset="-122"/>
                <a:cs typeface="楷体" panose="02010609060101010101" charset="-122"/>
                <a:sym typeface="Times New Roman" panose="02020603050405020304"/>
              </a:rPr>
              <a:t>    《爱的教育》让我感受到了爱的伟大，在读这本书时，我曾七次悄然落泪。</a:t>
            </a:r>
            <a:endParaRPr lang="zh-CN" altLang="en-US" sz="4000" b="1" dirty="0">
              <a:latin typeface="Times New Roman" panose="02020603050405020304"/>
              <a:ea typeface="微软雅黑" panose="020B0503020204020204" charset="-122"/>
              <a:cs typeface="楷体" panose="02010609060101010101" charset="-122"/>
              <a:sym typeface="Times New Roman" panose="02020603050405020304"/>
            </a:endParaRPr>
          </a:p>
          <a:p>
            <a:r>
              <a:rPr lang="zh-CN" altLang="en-US" sz="4000" b="1" dirty="0">
                <a:latin typeface="Times New Roman" panose="02020603050405020304"/>
                <a:ea typeface="微软雅黑" panose="020B0503020204020204" charset="-122"/>
                <a:cs typeface="楷体" panose="02010609060101010101" charset="-122"/>
                <a:sym typeface="Times New Roman" panose="02020603050405020304"/>
              </a:rPr>
              <a:t>    </a:t>
            </a:r>
            <a:endParaRPr lang="zh-CN" altLang="en-US" sz="4000" b="1" dirty="0">
              <a:latin typeface="Times New Roman" panose="02020603050405020304"/>
              <a:ea typeface="微软雅黑" panose="020B0503020204020204" charset="-122"/>
              <a:cs typeface="楷体" panose="02010609060101010101" charset="-122"/>
              <a:sym typeface="Times New Roman" panose="02020603050405020304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9916160" y="54609"/>
            <a:ext cx="111760" cy="6748781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10027920" y="1706880"/>
            <a:ext cx="1828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FF0000"/>
                </a:solidFill>
                <a:latin typeface="Times New Roman" panose="02020603050405020304"/>
                <a:ea typeface="微软雅黑" panose="020B0503020204020204" charset="-122"/>
                <a:sym typeface="Times New Roman" panose="02020603050405020304"/>
              </a:rPr>
              <a:t>例举说明喜欢书的原因。</a:t>
            </a:r>
            <a:endParaRPr lang="zh-CN" altLang="en-US" sz="3200" dirty="0">
              <a:solidFill>
                <a:srgbClr val="FF0000"/>
              </a:solidFill>
              <a:latin typeface="Times New Roman" panose="02020603050405020304"/>
              <a:ea typeface="微软雅黑" panose="020B0503020204020204" charset="-122"/>
              <a:sym typeface="Times New Roman" panose="0202060305040502030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commondata" val="eyJoZGlkIjoiN2YzNjBkOTgyNWQ1YTMxYzM3MzMwNWFiODNmOWIzYWMifQ==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第一PPT模板网-WWW.1PPT.COM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937</Words>
  <Application>WPS 演示</Application>
  <PresentationFormat>自定义</PresentationFormat>
  <Paragraphs>53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1" baseType="lpstr">
      <vt:lpstr>Arial</vt:lpstr>
      <vt:lpstr>宋体</vt:lpstr>
      <vt:lpstr>Wingdings</vt:lpstr>
      <vt:lpstr>微软雅黑</vt:lpstr>
      <vt:lpstr>Times New Roman</vt:lpstr>
      <vt:lpstr>楷体</vt:lpstr>
      <vt:lpstr>Arial</vt:lpstr>
      <vt:lpstr>Arial Unicode MS</vt:lpstr>
      <vt:lpstr>Calibri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  <Manager>第一PPT模板网-WWW.1PPT.COM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13</cp:revision>
  <dcterms:created xsi:type="dcterms:W3CDTF">2019-04-25T11:56:00Z</dcterms:created>
  <dcterms:modified xsi:type="dcterms:W3CDTF">2023-10-23T04:04:00Z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6E7E884F4D584BDD8E6B7570C3151C6B_12</vt:lpwstr>
  </property>
</Properties>
</file>