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4.svg" ContentType="image/svg+xml"/>
  <Override PartName="/ppt/media/image6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82" r:id="rId16"/>
    <p:sldId id="283" r:id="rId17"/>
    <p:sldId id="284" r:id="rId18"/>
    <p:sldId id="285" r:id="rId19"/>
    <p:sldId id="286" r:id="rId20"/>
    <p:sldId id="269" r:id="rId21"/>
    <p:sldId id="270" r:id="rId22"/>
    <p:sldId id="271" r:id="rId23"/>
    <p:sldId id="272" r:id="rId24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 " lastIdx="0" clrIdx="0"/>
  <p:cmAuthor id="2" name="8613476266991" initials="8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1062" y="-43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53252" name="页眉占位符 3"/>
          <p:cNvSpPr txBox="1">
            <a:spLocks noGrp="1"/>
          </p:cNvSpPr>
          <p:nvPr>
            <p:ph type="hdr" sz="quarte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 hangingPunct="1">
              <a:buNone/>
            </a:pPr>
            <a:r>
              <a:rPr lang="zh-CN" altLang="en-US" sz="1200">
                <a:latin typeface="宋体" panose="02010600030101010101" pitchFamily="2" charset="-122"/>
              </a:rPr>
              <a:t>状元成才路</a:t>
            </a:r>
            <a:endParaRPr lang="zh-CN" altLang="en-US" sz="1200">
              <a:latin typeface="宋体" panose="02010600030101010101" pitchFamily="2" charset="-122"/>
            </a:endParaRPr>
          </a:p>
        </p:txBody>
      </p:sp>
      <p:sp>
        <p:nvSpPr>
          <p:cNvPr id="53253" name="页脚占位符 4"/>
          <p:cNvSpPr txBox="1">
            <a:spLocks noGrp="1"/>
          </p:cNvSpPr>
          <p:nvPr>
            <p:ph type="ftr" sz="quarter" idx="10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eaLnBrk="1" hangingPunct="1">
              <a:buNone/>
            </a:pPr>
            <a:r>
              <a:rPr lang="zh-CN" altLang="en-US" sz="1200">
                <a:latin typeface="宋体" panose="02010600030101010101" pitchFamily="2" charset="-122"/>
              </a:rPr>
              <a:t>状元成才路</a:t>
            </a:r>
            <a:endParaRPr lang="zh-CN" altLang="en-US" sz="1200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svg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svg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sv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sv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sv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sv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sv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sv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sv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形 4" descr="书籍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08965" y="363855"/>
            <a:ext cx="1513205" cy="1513205"/>
          </a:xfrm>
          <a:prstGeom prst="rect">
            <a:avLst/>
          </a:prstGeom>
        </p:spPr>
      </p:pic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0" y="1803277"/>
            <a:ext cx="12192000" cy="1755469"/>
          </a:xfrm>
        </p:spPr>
        <p:txBody>
          <a:bodyPr vert="horz" wrap="square" lIns="91440" tIns="45720" rIns="91440" bIns="45720" numCol="1" anchor="ctr" anchorCtr="0" compatLnSpc="1">
            <a:norm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9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《搭石</a:t>
            </a:r>
            <a:r>
              <a:rPr lang="zh-CN" altLang="en-US" sz="98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endParaRPr lang="zh-CN" altLang="en-US" sz="3555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03020" y="429895"/>
            <a:ext cx="4875530" cy="63309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四、教学过程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" name="图形 10" descr="客户审核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8620" y="289346"/>
            <a:ext cx="914400" cy="914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7985" y="1335405"/>
            <a:ext cx="11241405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24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</a:rPr>
              <a:t>三）回顾画面，检测阅读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</a:rPr>
              <a:t> </a:t>
            </a:r>
            <a:endParaRPr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400" b="1" dirty="0">
                <a:latin typeface="楷体" panose="02010609060101010101" charset="-122"/>
                <a:ea typeface="楷体" panose="02010609060101010101" charset="-122"/>
              </a:rPr>
              <a:t>    1.学生以提示要求“用较快的速度默读课文，记下所用的时间。读的时候集中注意力，遇到不懂的词语不要停下来，不要回读”为学习支架，再来默读一遍课文，并记录下所用的时间。这一遍读，学生的阅读速度较之前有了较大的提升。</a:t>
            </a:r>
            <a:endParaRPr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400" b="1" dirty="0">
                <a:latin typeface="楷体" panose="02010609060101010101" charset="-122"/>
                <a:ea typeface="楷体" panose="02010609060101010101" charset="-122"/>
              </a:rPr>
              <a:t>    2.检测阅读的成效，交流从课文中你了解到了哪些内容。教师相机归纳整理本课所描写的几个画面：摆搭石、踏搭石、走搭石、让搭石、过搭石。</a:t>
            </a:r>
            <a:endParaRPr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400" b="1" dirty="0">
                <a:latin typeface="楷体" panose="02010609060101010101" charset="-122"/>
                <a:ea typeface="楷体" panose="02010609060101010101" charset="-122"/>
              </a:rPr>
              <a:t>    3.在梳理课文内容的过程中，相机学习“谴、汛、间”等多音字和生字词。“间”是一个多音字，在“间隔”这个词语中读第四声。“谴”这个字笔画较多比较难写，要提醒学生注意笔顺和结构。</a:t>
            </a:r>
            <a:endParaRPr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03020" y="429895"/>
            <a:ext cx="4875530" cy="63309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四、教学过程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" name="图形 10" descr="客户审核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88620" y="289346"/>
            <a:ext cx="914400" cy="914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7985" y="1335405"/>
            <a:ext cx="1124140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【设计意图】这一环节通过对比学生前后两次阅读速度的不同，强化学生阅读要有一定速度的意识，并通过对画面的梳理回顾，提醒学生阅读的速度也应该建立在理解的基础之上。</a:t>
            </a:r>
            <a:endParaRPr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03020" y="429895"/>
            <a:ext cx="4875530" cy="63309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四、教学过程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" name="图形 10" descr="客户审核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88620" y="289346"/>
            <a:ext cx="914400" cy="914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8445" y="949960"/>
            <a:ext cx="11241405" cy="5908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</a:rPr>
              <a:t>四）精读课文，寻找美好</a:t>
            </a:r>
            <a:endParaRPr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</a:rPr>
              <a:t>    1.让我们仔细读课文用心观察发现。课文写了哪些美丽的画面？（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</a:rPr>
              <a:t>秋凉摆搭石、老人调整搭石、一行人走搭石、面对面走搭石、背老人走搭石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</a:rPr>
              <a:t>    2.给你留下印象最深的画面是什么？边读边做好批注，与小组同学交流体会。</a:t>
            </a:r>
            <a:endParaRPr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</a:rPr>
              <a:t>透过这一代又一代人的“理所当然”，让我们感受到父老乡亲多么善良、多么朴实啊！作者正是借搭石来赞美家乡的人啊！他们美好的行为，美好的心灵。 </a:t>
            </a:r>
            <a:endParaRPr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文本框 2"/>
          <p:cNvSpPr txBox="1"/>
          <p:nvPr/>
        </p:nvSpPr>
        <p:spPr>
          <a:xfrm>
            <a:off x="812800" y="749300"/>
            <a:ext cx="10369551" cy="32435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4265" b="1">
                <a:latin typeface="楷体" panose="02010609060101010101" charset="-122"/>
                <a:ea typeface="楷体" panose="02010609060101010101" charset="-122"/>
              </a:rPr>
              <a:t>    上了点儿年岁的人，无论怎样急着赶路，只要发现哪块搭石不平稳，一定会放下带的东西，找来合适的石头搭上，再在上边踏上几个来回，直到满意了才肯离去。</a:t>
            </a:r>
            <a:endParaRPr lang="zh-CN" altLang="en-US" sz="64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12800" y="749300"/>
            <a:ext cx="10367433" cy="32435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4265" b="1" dirty="0">
                <a:latin typeface="楷体" panose="02010609060101010101" charset="-122"/>
                <a:ea typeface="楷体" panose="02010609060101010101" charset="-122"/>
              </a:rPr>
              <a:t>    上了点儿年岁的人，</a:t>
            </a:r>
            <a:r>
              <a:rPr lang="zh-CN" altLang="en-US" sz="4265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无论怎样</a:t>
            </a:r>
            <a:r>
              <a:rPr lang="zh-CN" altLang="en-US" sz="4265" b="1" dirty="0">
                <a:latin typeface="楷体" panose="02010609060101010101" charset="-122"/>
                <a:ea typeface="楷体" panose="02010609060101010101" charset="-122"/>
              </a:rPr>
              <a:t>急着赶路，</a:t>
            </a:r>
            <a:r>
              <a:rPr lang="zh-CN" altLang="en-US" sz="4265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只要</a:t>
            </a:r>
            <a:r>
              <a:rPr lang="zh-CN" altLang="en-US" sz="4265" b="1" dirty="0">
                <a:latin typeface="楷体" panose="02010609060101010101" charset="-122"/>
                <a:ea typeface="楷体" panose="02010609060101010101" charset="-122"/>
              </a:rPr>
              <a:t>发现哪块搭石不平稳，</a:t>
            </a:r>
            <a:r>
              <a:rPr lang="zh-CN" altLang="en-US" sz="4265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  <a:r>
              <a:rPr lang="zh-CN" altLang="en-US" sz="4265" b="1" dirty="0">
                <a:latin typeface="楷体" panose="02010609060101010101" charset="-122"/>
                <a:ea typeface="楷体" panose="02010609060101010101" charset="-122"/>
              </a:rPr>
              <a:t>会放下带的东西，找来合适的石头搭上，再在上边</a:t>
            </a:r>
            <a:r>
              <a:rPr lang="zh-CN" altLang="en-US" sz="4265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踏上几个来回</a:t>
            </a:r>
            <a:r>
              <a:rPr lang="zh-CN" altLang="en-US" sz="4265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265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直到满意了才肯离去</a:t>
            </a:r>
            <a:r>
              <a:rPr lang="zh-CN" altLang="en-US" sz="4265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6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90651" y="4868333"/>
            <a:ext cx="10081683" cy="1799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265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    感受到老人的认真细致，表现了老人一心为他人着想的美好品质。</a:t>
            </a:r>
            <a:endParaRPr lang="zh-CN" altLang="en-US" sz="4265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1"/>
          <p:cNvSpPr>
            <a:spLocks noChangeArrowheads="1"/>
          </p:cNvSpPr>
          <p:nvPr/>
        </p:nvSpPr>
        <p:spPr bwMode="auto">
          <a:xfrm>
            <a:off x="812800" y="3945467"/>
            <a:ext cx="10947400" cy="9455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从老人的表情、动作中，你感受到什么？</a:t>
            </a:r>
            <a:endParaRPr kumimoji="0" lang="en-US" altLang="zh-CN" sz="4265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/>
          <p:nvPr/>
        </p:nvSpPr>
        <p:spPr>
          <a:xfrm>
            <a:off x="711200" y="952500"/>
            <a:ext cx="10782300" cy="3046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上了点儿年岁的人，</a:t>
            </a: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无论怎样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急着赶路，</a:t>
            </a: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只要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发现哪块搭石不平稳，</a:t>
            </a: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会放下带的东西，找来合适的石头搭上，再在上边</a:t>
            </a: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踏上几个来回，直到满意了才肯离去。</a:t>
            </a:r>
            <a:endParaRPr lang="zh-CN" altLang="en-US" sz="4000" b="1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411" name="Text Box 5"/>
          <p:cNvSpPr txBox="1"/>
          <p:nvPr/>
        </p:nvSpPr>
        <p:spPr>
          <a:xfrm>
            <a:off x="711200" y="207433"/>
            <a:ext cx="3177117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265" b="1">
                <a:solidFill>
                  <a:srgbClr val="FF00FF"/>
                </a:solidFill>
                <a:latin typeface="Arial" panose="020B0604020202020204" pitchFamily="34" charset="0"/>
                <a:ea typeface="黑体" panose="02010609060101010101" charset="-122"/>
              </a:rPr>
              <a:t>画面</a:t>
            </a:r>
            <a:endParaRPr lang="zh-CN" altLang="en-US" sz="4265" b="1">
              <a:solidFill>
                <a:srgbClr val="FF00FF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11200" y="5636684"/>
            <a:ext cx="6618817" cy="8915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认真细致，一心为他人着想。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Text Box 6"/>
          <p:cNvSpPr txBox="1"/>
          <p:nvPr/>
        </p:nvSpPr>
        <p:spPr>
          <a:xfrm>
            <a:off x="698500" y="3987800"/>
            <a:ext cx="1078230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4000" b="1">
                <a:solidFill>
                  <a:schemeClr val="bg1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4000" b="1">
                <a:solidFill>
                  <a:schemeClr val="tx1"/>
                </a:solidFill>
                <a:latin typeface="宋体" panose="02010600030101010101" pitchFamily="2" charset="-122"/>
              </a:rPr>
              <a:t>这句话是描写（</a:t>
            </a:r>
            <a:r>
              <a:rPr lang="zh-CN" altLang="en-US" sz="4000" b="1">
                <a:solidFill>
                  <a:schemeClr val="bg1"/>
                </a:solidFill>
                <a:latin typeface="宋体" panose="02010600030101010101" pitchFamily="2" charset="-122"/>
              </a:rPr>
              <a:t>　　　　</a:t>
            </a:r>
            <a:r>
              <a:rPr lang="zh-CN" altLang="en-US" sz="4000" b="1">
                <a:solidFill>
                  <a:schemeClr val="tx1"/>
                </a:solidFill>
                <a:latin typeface="宋体" panose="02010600030101010101" pitchFamily="2" charset="-122"/>
              </a:rPr>
              <a:t>）的情景。让你体会到老人的什么优秀品质？</a:t>
            </a:r>
            <a:endParaRPr lang="zh-CN" altLang="en-US" sz="4000" b="1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Text Box 30"/>
          <p:cNvSpPr txBox="1">
            <a:spLocks noChangeArrowheads="1"/>
          </p:cNvSpPr>
          <p:nvPr/>
        </p:nvSpPr>
        <p:spPr bwMode="auto">
          <a:xfrm>
            <a:off x="5232400" y="3989917"/>
            <a:ext cx="2468033" cy="70675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调整搭石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2" name="矩形 7"/>
          <p:cNvSpPr/>
          <p:nvPr/>
        </p:nvSpPr>
        <p:spPr>
          <a:xfrm>
            <a:off x="7514167" y="5600700"/>
            <a:ext cx="1940984" cy="857251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C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4265" b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  <a:sym typeface="楷体" panose="02010609060101010101" charset="-122"/>
              </a:rPr>
              <a:t>画面美</a:t>
            </a:r>
            <a:endParaRPr lang="zh-CN" altLang="en-US" sz="2135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3" name="矩形 8"/>
          <p:cNvSpPr/>
          <p:nvPr/>
        </p:nvSpPr>
        <p:spPr>
          <a:xfrm>
            <a:off x="9726084" y="5600700"/>
            <a:ext cx="1938867" cy="857251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C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4265" b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  <a:sym typeface="楷体" panose="02010609060101010101" charset="-122"/>
              </a:rPr>
              <a:t>心灵美</a:t>
            </a:r>
            <a:endParaRPr lang="zh-CN" altLang="en-US" sz="2135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5"/>
          <p:cNvSpPr txBox="1"/>
          <p:nvPr/>
        </p:nvSpPr>
        <p:spPr>
          <a:xfrm>
            <a:off x="317500" y="165100"/>
            <a:ext cx="3060700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265" b="1">
                <a:solidFill>
                  <a:srgbClr val="FF00FF"/>
                </a:solidFill>
                <a:latin typeface="Arial" panose="020B0604020202020204" pitchFamily="34" charset="0"/>
                <a:ea typeface="黑体" panose="02010609060101010101" charset="-122"/>
              </a:rPr>
              <a:t>画面</a:t>
            </a:r>
            <a:endParaRPr lang="zh-CN" altLang="en-US" sz="4265" b="1">
              <a:solidFill>
                <a:srgbClr val="FF00FF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18436" name="TextBox 3"/>
          <p:cNvSpPr txBox="1"/>
          <p:nvPr/>
        </p:nvSpPr>
        <p:spPr>
          <a:xfrm>
            <a:off x="655955" y="901700"/>
            <a:ext cx="10504805" cy="3046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每当上工、下工，一行人走搭石的时候，动作是那么协调有序！</a:t>
            </a:r>
            <a:r>
              <a:rPr lang="zh-CN" altLang="en-US" sz="4000" b="1" u="sng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前面的抬起脚来，后面的紧跟上去。嗒嗒的声音，像轻快的音乐；清波漾漾，人影绰绰，给人画一般的美感。</a:t>
            </a:r>
            <a:endParaRPr lang="zh-CN" altLang="en-US" sz="4000" b="1" u="sng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804150" y="3947796"/>
            <a:ext cx="1960245" cy="789728"/>
            <a:chOff x="5137417" y="2675307"/>
            <a:chExt cx="1470528" cy="592160"/>
          </a:xfrm>
        </p:grpSpPr>
        <p:sp>
          <p:nvSpPr>
            <p:cNvPr id="6" name="椭圆形标注 5"/>
            <p:cNvSpPr/>
            <p:nvPr/>
          </p:nvSpPr>
          <p:spPr>
            <a:xfrm>
              <a:off x="5137417" y="2675465"/>
              <a:ext cx="1470369" cy="592002"/>
            </a:xfrm>
            <a:prstGeom prst="wedgeEllipseCallout">
              <a:avLst>
                <a:gd name="adj1" fmla="val -28403"/>
                <a:gd name="adj2" fmla="val -64325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250315" y="2675307"/>
              <a:ext cx="1357630" cy="5608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914400">
                <a:buClrTx/>
                <a:buSzTx/>
                <a:buFontTx/>
                <a:defRPr/>
              </a:pPr>
              <a:r>
                <a:rPr kumimoji="0" lang="zh-CN" altLang="en-US" sz="4265" b="1" kern="1200" cap="none" spc="0" normalizeH="0" baseline="0" noProof="0">
                  <a:solidFill>
                    <a:srgbClr val="0000FF"/>
                  </a:solidFill>
                  <a:latin typeface="+mj-ea"/>
                  <a:ea typeface="+mj-ea"/>
                  <a:cs typeface="+mn-cs"/>
                </a:rPr>
                <a:t>比喻句</a:t>
              </a:r>
              <a:endParaRPr kumimoji="0" lang="zh-CN" altLang="en-US" sz="4265" b="1" kern="1200" cap="none" spc="0" normalizeH="0" baseline="0" noProof="0">
                <a:solidFill>
                  <a:srgbClr val="0000FF"/>
                </a:solidFill>
                <a:latin typeface="+mj-ea"/>
                <a:ea typeface="+mj-ea"/>
                <a:cs typeface="+mn-cs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97473" y="5088467"/>
            <a:ext cx="7651751" cy="83883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家乡人走搭石时有声有色的画面美。</a:t>
            </a:r>
            <a:endParaRPr kumimoji="0" lang="zh-CN" altLang="en-US" sz="3735" b="1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618067" y="861484"/>
            <a:ext cx="11046884" cy="3046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经常到山里的人，大概都见过这样的情景：如果有两个人面对面同时走到溪边，总会在第一块搭石前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止步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招手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示意，让对方先走；等对方过了河，两人再说上几句家常话，才相背而行。</a:t>
            </a:r>
            <a:endParaRPr lang="zh-CN" altLang="en-US" sz="40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507" name="Text Box 5"/>
          <p:cNvSpPr txBox="1"/>
          <p:nvPr/>
        </p:nvSpPr>
        <p:spPr>
          <a:xfrm>
            <a:off x="618067" y="82551"/>
            <a:ext cx="3280833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265" b="1">
                <a:solidFill>
                  <a:srgbClr val="FF00FF"/>
                </a:solidFill>
                <a:latin typeface="Arial" panose="020B0604020202020204" pitchFamily="34" charset="0"/>
                <a:ea typeface="黑体" panose="02010609060101010101" charset="-122"/>
              </a:rPr>
              <a:t>画面</a:t>
            </a:r>
            <a:endParaRPr lang="zh-CN" altLang="en-US" sz="4265" b="1">
              <a:solidFill>
                <a:srgbClr val="FF00FF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54300" y="2332567"/>
            <a:ext cx="1276351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止步</a:t>
            </a:r>
            <a:endParaRPr lang="zh-CN" altLang="en-US" sz="4000" b="1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93117" y="2332567"/>
            <a:ext cx="1276349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招手</a:t>
            </a:r>
            <a:endParaRPr lang="zh-CN" altLang="en-US" sz="4000" b="1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4705" y="4385945"/>
            <a:ext cx="9513570" cy="9455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淳朴的山里人相互谦让的美好品质。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/>
          <p:nvPr/>
        </p:nvSpPr>
        <p:spPr>
          <a:xfrm>
            <a:off x="385233" y="410633"/>
            <a:ext cx="1272540" cy="7480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265" b="1">
                <a:solidFill>
                  <a:srgbClr val="FF00FF"/>
                </a:solidFill>
                <a:latin typeface="Arial" panose="020B0604020202020204" pitchFamily="34" charset="0"/>
                <a:ea typeface="黑体" panose="02010609060101010101" charset="-122"/>
              </a:rPr>
              <a:t>画面</a:t>
            </a:r>
            <a:endParaRPr lang="zh-CN" altLang="en-US" sz="4265" b="1">
              <a:solidFill>
                <a:srgbClr val="FF00FF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8151" y="1430867"/>
            <a:ext cx="11349567" cy="1799590"/>
          </a:xfrm>
          <a:prstGeom prst="rect">
            <a:avLst/>
          </a:prstGeom>
          <a:ln w="47625" cmpd="thickThin">
            <a:solidFill>
              <a:srgbClr val="FF99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 假如遇上老人来走搭石，年轻人总要俯下身子背老人过去，人们把这看成理所当然的事。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051800" y="2311400"/>
            <a:ext cx="3611033" cy="879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4265" b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理所当然的事</a:t>
            </a:r>
            <a:endParaRPr lang="zh-CN" altLang="en-US" sz="4265" b="1">
              <a:solidFill>
                <a:srgbClr val="FF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57767" y="3602567"/>
            <a:ext cx="10676467" cy="166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简单的事情中闪烁着美好的思想，散发出融融的暖意。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034617" y="4804833"/>
            <a:ext cx="4032251" cy="9455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和谐的画面美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03020" y="429895"/>
            <a:ext cx="4875530" cy="63309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四、教学过程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" name="图形 10" descr="客户审核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88620" y="289346"/>
            <a:ext cx="914400" cy="914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8445" y="949960"/>
            <a:ext cx="11241405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24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</a:rPr>
              <a:t>（五） 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</a:rPr>
              <a:t>拓展阅读，实践策略</a:t>
            </a:r>
            <a:endParaRPr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400" b="1" dirty="0">
                <a:latin typeface="楷体" panose="02010609060101010101" charset="-122"/>
                <a:ea typeface="楷体" panose="02010609060101010101" charset="-122"/>
              </a:rPr>
              <a:t>    1.搭建桥梁，自主赛读。出示主题丛书二中文章题目，请学生预测一下这篇文章可能在写什么吗？在激发学生的阅读兴趣后，再阅读，并且在PPT上出示计时器，让学生采用赛读的形式，记录下每个人阅读的时间。</a:t>
            </a:r>
            <a:endParaRPr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4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</a:rPr>
              <a:t>本文共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</a:rPr>
              <a:t>（）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</a:rPr>
              <a:t>余字，我的阅读时间约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</a:rPr>
              <a:t>（）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</a:rPr>
              <a:t>分钟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400" b="1" dirty="0">
                <a:latin typeface="楷体" panose="02010609060101010101" charset="-122"/>
                <a:ea typeface="楷体" panose="02010609060101010101" charset="-122"/>
              </a:rPr>
              <a:t>    2.请阅读速度有进步的同学来分享他们是如何提升阅读速度的，通过自主赛读的形式，学生已经在学以致用，实践阅读策略了。</a:t>
            </a:r>
            <a:endParaRPr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400" b="1" dirty="0">
                <a:latin typeface="楷体" panose="02010609060101010101" charset="-122"/>
                <a:ea typeface="楷体" panose="02010609060101010101" charset="-122"/>
              </a:rPr>
              <a:t>    3.学生在完成阅读速度及方法的梳理之后，及时让他们关注文本的内容，并以此来作为阅读速度有效性的检测。以小组分享交流的形式，来说一说文中哪些地方给你留下了深刻的印象。</a:t>
            </a:r>
            <a:endParaRPr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03020" y="429895"/>
            <a:ext cx="4875530" cy="63309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四、教学过程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" name="图形 10" descr="客户审核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88620" y="289346"/>
            <a:ext cx="914400" cy="914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8445" y="2014855"/>
            <a:ext cx="1124140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【设计意图】回顾策略，学以致用，才能做到真正地习得策略，提升学生的语文能力。</a:t>
            </a:r>
            <a:endParaRPr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03020" y="429895"/>
            <a:ext cx="4875530" cy="63309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一、单元解读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" name="图形 10" descr="客户审核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8620" y="289346"/>
            <a:ext cx="914400" cy="914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7985" y="1335405"/>
            <a:ext cx="11241405" cy="38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第五课《搭石》是统编版五年级上册第二单元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阅读策略单元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的第一篇课文，阅读策略单元的主要目的是为了凸显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阅读方法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的指导，帮助学生在阅读中习得阅读方法，提高阅读能力。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    五年级上册第二单元的语文要素为“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提高阅读的速度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”。为了达成这一目标，本单元一共选编了四篇课文，都围绕着阅读速度的提高提供了相应的策略和方法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03020" y="429895"/>
            <a:ext cx="4875530" cy="63309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四、教学过程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" name="图形 10" descr="客户审核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88620" y="289346"/>
            <a:ext cx="914400" cy="914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8619" y="1444625"/>
            <a:ext cx="1154620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24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</a:rPr>
              <a:t>（六） 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</a:rPr>
              <a:t>回顾总结，强化策略</a:t>
            </a:r>
            <a:endParaRPr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400" b="1" dirty="0">
                <a:latin typeface="楷体" panose="02010609060101010101" charset="-122"/>
                <a:ea typeface="楷体" panose="02010609060101010101" charset="-122"/>
              </a:rPr>
              <a:t>    1.回顾板书，请学生回顾总结本节课所讲的提高阅读速度的方法：集中注意力，遇到不懂的词语不要停下来，不要回读。回顾两个文本的学习，进一步明确提高阅读速度的方法，强化阅读策略意识。</a:t>
            </a:r>
            <a:endParaRPr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400" b="1" dirty="0">
                <a:latin typeface="楷体" panose="02010609060101010101" charset="-122"/>
                <a:ea typeface="楷体" panose="02010609060101010101" charset="-122"/>
              </a:rPr>
              <a:t>    2.布置作业，在课堂的最后，推荐学生课后去阅读主题丛书的一篇文章。用今天课上学到的方法快速读，试着记录下自己阅读的时间，想一想，你看到了哪些画面，你还读到了哪些动人的情感。</a:t>
            </a:r>
            <a:endParaRPr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形 4" descr="书籍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08965" y="363855"/>
            <a:ext cx="1513205" cy="1513205"/>
          </a:xfrm>
          <a:prstGeom prst="rect">
            <a:avLst/>
          </a:prstGeom>
        </p:spPr>
      </p:pic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931545" y="2287880"/>
            <a:ext cx="10328910" cy="1766570"/>
          </a:xfrm>
        </p:spPr>
        <p:txBody>
          <a:bodyPr vert="horz" wrap="square" lIns="91440" tIns="45720" rIns="91440" bIns="45720" numCol="1" anchor="ctr" anchorCtr="0" compatLnSpc="1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5400" b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感谢聆听！</a:t>
            </a:r>
            <a:endParaRPr lang="zh-CN" altLang="en-US" sz="5400" b="1">
              <a:solidFill>
                <a:srgbClr val="FF0000"/>
              </a:solidFill>
              <a:effectLst/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9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014200" y="115316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03020" y="429895"/>
            <a:ext cx="4875530" cy="63309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一、单元解读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" name="图形 10" descr="客户审核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8620" y="289346"/>
            <a:ext cx="914400" cy="914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7985" y="1335405"/>
            <a:ext cx="11241405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《搭石》就是统编版五年级上册阅读策略单元的第一篇课文，这篇课文中，学生要学习用较快的速度默读课文，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读的时候集中注意力，不回读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，因为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集中注意力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的阅读习惯，不会读的阅读方法，是提高阅读速度的基础和起点。帮助学生形成阅读要有一定速度的意识，教给学生有效提升阅读速度的方法，实现学生阅读能力的有效提升。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03020" y="429895"/>
            <a:ext cx="4875530" cy="63309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二、学情分析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" name="图形 10" descr="客户审核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8620" y="289346"/>
            <a:ext cx="914400" cy="914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8620" y="1554480"/>
            <a:ext cx="1124140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学生已经具备了一定的阅读能力，已经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初步学会默读，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能做到不出声，不指读，也能借助工具书理解词句，具备了一定的理解能力。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    但是，学生仍然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缺少阅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读策略单元的专项、系统化学习，对于阅读策略这一概念比较模糊，缺少清晰的提高阅读速度的方法。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03020" y="429895"/>
            <a:ext cx="4875530" cy="63309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三、教学目标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重难点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" name="图形 10" descr="客户审核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8620" y="289346"/>
            <a:ext cx="914400" cy="914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7985" y="1335405"/>
            <a:ext cx="1124140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1．认识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汛、谴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等6个生字，读准多音字“间”，会写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汛、访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等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10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个字，会写“山洪、懒惰”等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16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个词语。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学习提高阅读速度的方法，做到集中注意力，不回读，初步形成阅读要有一定速度的意识。（教学重点）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学习用较快的速度默读课文，理解课文内容，进一步体会乡亲们之间美好的情感。（教学难点）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03020" y="429895"/>
            <a:ext cx="4875530" cy="63309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四、教学过程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" name="图形 10" descr="客户审核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8620" y="289346"/>
            <a:ext cx="914400" cy="914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7985" y="1335405"/>
            <a:ext cx="1124140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</a:rPr>
              <a:t>以“学习阅读策略，提高阅读速度”为目标，采用“趣味挑战、学习策略、实践策略、梳理回顾、强化策略”为支架，“阅读计时、赛读”为评价，落实阅读策略的学习，提高阅读速度。</a:t>
            </a:r>
            <a:endParaRPr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03020" y="429895"/>
            <a:ext cx="4875530" cy="63309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四、教学过程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" name="图形 10" descr="客户审核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8620" y="289346"/>
            <a:ext cx="914400" cy="914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7985" y="1335405"/>
            <a:ext cx="11241405" cy="4615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</a:rPr>
              <a:t>一）明确策略</a:t>
            </a:r>
            <a:endParaRPr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</a:rPr>
              <a:t>    引导学生关注“阅读要有一定的速度”的单元主题，明确这是一个阅读策略单元，让学生读一读单元语文要素，了解本单元学习的重点是“学习提高阅读速度的方法”。</a:t>
            </a:r>
            <a:endParaRPr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【</a:t>
            </a:r>
            <a:r>
              <a:rPr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设计意图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】</a:t>
            </a:r>
            <a:r>
              <a:rPr 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单元导语</a:t>
            </a:r>
            <a:r>
              <a:rPr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位于一个单元之首，揭示了这个单元学习的主要任务和要求。因此，从读</a:t>
            </a:r>
            <a:r>
              <a:rPr 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单元导语</a:t>
            </a:r>
            <a:r>
              <a:rPr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入手，学生能较快明确这个单元的阅读策略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03020" y="429895"/>
            <a:ext cx="4875530" cy="63309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四、教学过程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" name="图形 10" descr="客户审核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8620" y="289346"/>
            <a:ext cx="914400" cy="914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78765" y="949960"/>
            <a:ext cx="11560810" cy="5908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</a:rPr>
              <a:t>（二）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</a:rPr>
              <a:t>趣味挑战，初识策略</a:t>
            </a:r>
            <a:endParaRPr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</a:rPr>
              <a:t>    1.在初读时，进行阅读计时赛：看看你能用多少时间把这篇学过的课文默读完。</a:t>
            </a:r>
            <a:endParaRPr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</a:rPr>
              <a:t>    接着，让学生用默读的方式来读这篇课文，并且记录下自己阅读这篇文章所用的时间。在大部分学生完成挑战后，再根据大家用时长短，挑选出阅读速度最快的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</a:rPr>
              <a:t>几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</a:rPr>
              <a:t>位同学，请他们来分享自己成功的秘诀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</a:rPr>
              <a:t>    PPT出示：本文共600余字，我的阅读时间约（）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</a:rPr>
              <a:t>分钟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</a:rPr>
              <a:t>    2.学生经过实战后得出的提升阅读速度的方法，教师予以肯定并整理归纳后相机板书：集中注意力、不回读、跳读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</a:rPr>
              <a:t>。 </a:t>
            </a:r>
            <a:endParaRPr lang="zh-CN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03020" y="429895"/>
            <a:ext cx="4875530" cy="63309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三、教学过程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" name="图形 10" descr="客户审核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8620" y="289346"/>
            <a:ext cx="914400" cy="914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78765" y="2004695"/>
            <a:ext cx="1124140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【设计意图】通过设计一个趣味挑战赛，激发学生阅读文本的兴趣，渗透阅读要有一定速度的意识。</a:t>
            </a:r>
            <a:endParaRPr lang="zh-CN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在学生交流游戏成功秘诀的同时，其实也是学习提高阅读速度方法的过程。</a:t>
            </a:r>
            <a:endParaRPr lang="zh-CN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hmNWZhNGE1MjZlMzA3YjczZDMzMmNkNWE5Mjc1ZmEifQ=="/>
  <p:tag name="KSO_WPP_MARK_KEY" val="19fe49d3-41ab-4320-a624-b9713f03f0aa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2966</Words>
  <Application>WPS 演示</Application>
  <PresentationFormat>自定义</PresentationFormat>
  <Paragraphs>133</Paragraphs>
  <Slides>21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Arial</vt:lpstr>
      <vt:lpstr>宋体</vt:lpstr>
      <vt:lpstr>Wingdings</vt:lpstr>
      <vt:lpstr>楷体</vt:lpstr>
      <vt:lpstr>微软雅黑</vt:lpstr>
      <vt:lpstr>Calibri</vt:lpstr>
      <vt:lpstr>Arial Unicode MS</vt:lpstr>
      <vt:lpstr>黑体</vt:lpstr>
      <vt:lpstr>隶书</vt:lpstr>
      <vt:lpstr>第一PPT模板网-WWW.1PPT.COM</vt:lpstr>
      <vt:lpstr>《搭石》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感谢聆听！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2022-12-02T21:40:00Z</cp:lastPrinted>
  <dcterms:created xsi:type="dcterms:W3CDTF">2022-12-02T21:40:00Z</dcterms:created>
  <dcterms:modified xsi:type="dcterms:W3CDTF">2023-10-23T04:04:54Z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B619F307FFD348B79CA0639CB38195A8_12</vt:lpwstr>
  </property>
  <property fmtid="{D5CDD505-2E9C-101B-9397-08002B2CF9AE}" pid="3" name="KSOProductBuildVer">
    <vt:lpwstr>2052-12.1.0.15712</vt:lpwstr>
  </property>
</Properties>
</file>