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62" r:id="rId3"/>
    <p:sldId id="266" r:id="rId4"/>
    <p:sldId id="264" r:id="rId5"/>
    <p:sldId id="265" r:id="rId6"/>
    <p:sldId id="267" r:id="rId7"/>
    <p:sldId id="268" r:id="rId8"/>
    <p:sldId id="269" r:id="rId9"/>
    <p:sldId id="271" r:id="rId10"/>
    <p:sldId id="256" r:id="rId11"/>
    <p:sldId id="261" r:id="rId12"/>
    <p:sldId id="273" r:id="rId13"/>
    <p:sldId id="274" r:id="rId14"/>
    <p:sldId id="298" r:id="rId15"/>
    <p:sldId id="300" r:id="rId16"/>
    <p:sldId id="291" r:id="rId17"/>
    <p:sldId id="276" r:id="rId18"/>
    <p:sldId id="277" r:id="rId19"/>
    <p:sldId id="278" r:id="rId20"/>
    <p:sldId id="279" r:id="rId21"/>
    <p:sldId id="280" r:id="rId22"/>
    <p:sldId id="282" r:id="rId23"/>
    <p:sldId id="281" r:id="rId24"/>
    <p:sldId id="283" r:id="rId25"/>
    <p:sldId id="302" r:id="rId26"/>
    <p:sldId id="284" r:id="rId27"/>
    <p:sldId id="301" r:id="rId28"/>
    <p:sldId id="296" r:id="rId29"/>
    <p:sldId id="289" r:id="rId30"/>
    <p:sldId id="293" r:id="rId31"/>
    <p:sldId id="297" r:id="rId32"/>
    <p:sldId id="290" r:id="rId33"/>
    <p:sldId id="287" r:id="rId34"/>
  </p:sldIdLst>
  <p:sldSz cx="9144000" cy="5143500" type="screen16x9"/>
  <p:notesSz cx="6858000" cy="9144000"/>
  <p:custDataLst>
    <p:tags r:id="rId40"/>
  </p:custData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27" autoAdjust="0"/>
    <p:restoredTop sz="96391" autoAdjust="0"/>
  </p:normalViewPr>
  <p:slideViewPr>
    <p:cSldViewPr showGuides="1">
      <p:cViewPr>
        <p:scale>
          <a:sx n="130" d="100"/>
          <a:sy n="130" d="100"/>
        </p:scale>
        <p:origin x="-1074" y="-486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4" d="100"/>
          <a:sy n="84" d="100"/>
        </p:scale>
        <p:origin x="3912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0" Type="http://schemas.openxmlformats.org/officeDocument/2006/relationships/tags" Target="tags/tag3.xml"/><Relationship Id="rId4" Type="http://schemas.openxmlformats.org/officeDocument/2006/relationships/slide" Target="slides/slide2.xml"/><Relationship Id="rId39" Type="http://schemas.openxmlformats.org/officeDocument/2006/relationships/tableStyles" Target="tableStyles.xml"/><Relationship Id="rId38" Type="http://schemas.openxmlformats.org/officeDocument/2006/relationships/viewProps" Target="viewProps.xml"/><Relationship Id="rId37" Type="http://schemas.openxmlformats.org/officeDocument/2006/relationships/presProps" Target="presProps.xml"/><Relationship Id="rId36" Type="http://schemas.openxmlformats.org/officeDocument/2006/relationships/handoutMaster" Target="handoutMasters/handoutMaster1.xml"/><Relationship Id="rId35" Type="http://schemas.openxmlformats.org/officeDocument/2006/relationships/notesMaster" Target="notesMasters/notesMaster1.xml"/><Relationship Id="rId34" Type="http://schemas.openxmlformats.org/officeDocument/2006/relationships/slide" Target="slides/slide32.xml"/><Relationship Id="rId33" Type="http://schemas.openxmlformats.org/officeDocument/2006/relationships/slide" Target="slides/slide31.xml"/><Relationship Id="rId32" Type="http://schemas.openxmlformats.org/officeDocument/2006/relationships/slide" Target="slides/slide30.xml"/><Relationship Id="rId31" Type="http://schemas.openxmlformats.org/officeDocument/2006/relationships/slide" Target="slides/slide29.xml"/><Relationship Id="rId30" Type="http://schemas.openxmlformats.org/officeDocument/2006/relationships/slide" Target="slides/slide28.xml"/><Relationship Id="rId3" Type="http://schemas.openxmlformats.org/officeDocument/2006/relationships/slide" Target="slides/slide1.xml"/><Relationship Id="rId29" Type="http://schemas.openxmlformats.org/officeDocument/2006/relationships/slide" Target="slides/slide27.xml"/><Relationship Id="rId28" Type="http://schemas.openxmlformats.org/officeDocument/2006/relationships/slide" Target="slides/slide26.xml"/><Relationship Id="rId27" Type="http://schemas.openxmlformats.org/officeDocument/2006/relationships/slide" Target="slides/slide25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69E980FB-C619-4BBA-9DDA-638C4BFE7AF4}" type="datetimeFigureOut">
              <a:rPr lang="zh-CN" altLang="en-US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pPr>
              <a:defRPr/>
            </a:pPr>
            <a:fld id="{90E7937B-0AF1-4E5D-92BF-7C03303BD841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C7552EDB-4D3A-46B6-A228-AEC17C3CDEA3}" type="datetimeFigureOut">
              <a:rPr lang="zh-CN" altLang="en-US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 eaLnBrk="1" hangingPunct="1">
              <a:defRPr sz="1200"/>
            </a:lvl1pPr>
          </a:lstStyle>
          <a:p>
            <a:pPr>
              <a:defRPr/>
            </a:pPr>
            <a:fld id="{F7951243-D886-4B8A-A2AE-5DB9D127A420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9144000" cy="5143500"/>
          </a:xfrm>
          <a:prstGeom prst="rect">
            <a:avLst/>
          </a:prstGeom>
        </p:spPr>
      </p:pic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image" Target="file:///D:\qq&#25991;&#20214;\712321467\Image\C2C\Image2\%7b75232B38-A165-1FB7-499C-2E1C792CACB5%7d.png" TargetMode="External"/><Relationship Id="rId4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073743875" descr="学科网 zxxk.com"/>
          <p:cNvPicPr>
            <a:picLocks noChangeAspect="1"/>
          </p:cNvPicPr>
          <p:nvPr/>
        </p:nvPicPr>
        <p:blipFill>
          <a:blip r:embed="rId4" r:link="rId5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ransition spd="slow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image" Target="../media/image7.png"/><Relationship Id="rId1" Type="http://schemas.openxmlformats.org/officeDocument/2006/relationships/image" Target="../media/image6.jpe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3.xml"/><Relationship Id="rId1" Type="http://schemas.openxmlformats.org/officeDocument/2006/relationships/tags" Target="../tags/tag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" cstate="email">
            <a:lum/>
          </a:blip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椭圆 1"/>
          <p:cNvSpPr/>
          <p:nvPr/>
        </p:nvSpPr>
        <p:spPr>
          <a:xfrm>
            <a:off x="315400" y="1500981"/>
            <a:ext cx="661988" cy="661988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3" name="标题 1"/>
          <p:cNvSpPr txBox="1"/>
          <p:nvPr/>
        </p:nvSpPr>
        <p:spPr bwMode="auto">
          <a:xfrm>
            <a:off x="189988" y="1405731"/>
            <a:ext cx="2847975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850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 defTabSz="850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 defTabSz="850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 defTabSz="850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 defTabSz="8509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850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850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850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8509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6 </a:t>
            </a:r>
            <a:r>
              <a:rPr lang="zh-CN" altLang="en-US" sz="4400" b="1" dirty="0">
                <a:latin typeface="楷体" panose="02010609060101010101" pitchFamily="49" charset="-122"/>
                <a:ea typeface="楷体" panose="02010609060101010101" pitchFamily="49" charset="-122"/>
              </a:rPr>
              <a:t>将相和</a:t>
            </a:r>
            <a:endParaRPr lang="zh-CN" altLang="en-US" sz="44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4" name="图片 2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3650" y="123478"/>
            <a:ext cx="26606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223191" y="818894"/>
            <a:ext cx="1095375" cy="1149225"/>
            <a:chOff x="663575" y="1311275"/>
            <a:chExt cx="1095375" cy="1149225"/>
          </a:xfrm>
        </p:grpSpPr>
        <p:sp>
          <p:nvSpPr>
            <p:cNvPr id="4" name="TextBox 1"/>
            <p:cNvSpPr txBox="1">
              <a:spLocks noChangeArrowheads="1"/>
            </p:cNvSpPr>
            <p:nvPr/>
          </p:nvSpPr>
          <p:spPr bwMode="auto">
            <a:xfrm>
              <a:off x="663575" y="1311275"/>
              <a:ext cx="1095375" cy="1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召</a:t>
              </a:r>
              <a:endParaRPr lang="zh-CN" altLang="en-US" sz="6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7" name="矩形 1"/>
            <p:cNvSpPr>
              <a:spLocks noChangeArrowheads="1"/>
            </p:cNvSpPr>
            <p:nvPr/>
          </p:nvSpPr>
          <p:spPr bwMode="auto">
            <a:xfrm>
              <a:off x="727246" y="1502041"/>
              <a:ext cx="949579" cy="948634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1504659" y="818894"/>
            <a:ext cx="1014412" cy="1151456"/>
            <a:chOff x="1855788" y="1303338"/>
            <a:chExt cx="1014412" cy="1151456"/>
          </a:xfrm>
        </p:grpSpPr>
        <p:sp>
          <p:nvSpPr>
            <p:cNvPr id="5" name="TextBox 1"/>
            <p:cNvSpPr txBox="1">
              <a:spLocks noChangeArrowheads="1"/>
            </p:cNvSpPr>
            <p:nvPr/>
          </p:nvSpPr>
          <p:spPr bwMode="auto">
            <a:xfrm>
              <a:off x="1855788" y="1303338"/>
              <a:ext cx="1014412" cy="1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臣</a:t>
              </a:r>
              <a:endParaRPr lang="zh-CN" altLang="en-US" sz="6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8" name="矩形 1"/>
            <p:cNvSpPr>
              <a:spLocks noChangeArrowheads="1"/>
            </p:cNvSpPr>
            <p:nvPr/>
          </p:nvSpPr>
          <p:spPr bwMode="auto">
            <a:xfrm>
              <a:off x="1884097" y="1504576"/>
              <a:ext cx="951178" cy="950218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2767430" y="818894"/>
            <a:ext cx="968373" cy="1149225"/>
            <a:chOff x="3001963" y="1311275"/>
            <a:chExt cx="968373" cy="1149225"/>
          </a:xfrm>
        </p:grpSpPr>
        <p:sp>
          <p:nvSpPr>
            <p:cNvPr id="6" name="TextBox 1"/>
            <p:cNvSpPr txBox="1">
              <a:spLocks noChangeArrowheads="1"/>
            </p:cNvSpPr>
            <p:nvPr/>
          </p:nvSpPr>
          <p:spPr bwMode="auto">
            <a:xfrm>
              <a:off x="3001963" y="1311275"/>
              <a:ext cx="965200" cy="1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议</a:t>
              </a:r>
              <a:endParaRPr lang="zh-CN" altLang="en-US" sz="6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9" name="矩形 1"/>
            <p:cNvSpPr>
              <a:spLocks noChangeArrowheads="1"/>
            </p:cNvSpPr>
            <p:nvPr/>
          </p:nvSpPr>
          <p:spPr bwMode="auto">
            <a:xfrm>
              <a:off x="3020661" y="1497081"/>
              <a:ext cx="949675" cy="9504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5331876" y="842147"/>
            <a:ext cx="1025525" cy="1154673"/>
            <a:chOff x="5187950" y="1311275"/>
            <a:chExt cx="1025525" cy="1154673"/>
          </a:xfrm>
        </p:grpSpPr>
        <p:sp>
          <p:nvSpPr>
            <p:cNvPr id="7" name="TextBox 1"/>
            <p:cNvSpPr txBox="1">
              <a:spLocks noChangeArrowheads="1"/>
            </p:cNvSpPr>
            <p:nvPr/>
          </p:nvSpPr>
          <p:spPr bwMode="auto">
            <a:xfrm>
              <a:off x="5187950" y="1311275"/>
              <a:ext cx="1025525" cy="1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宫</a:t>
              </a:r>
              <a:endParaRPr lang="zh-CN" altLang="en-US" sz="6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0" name="矩形 1"/>
            <p:cNvSpPr>
              <a:spLocks noChangeArrowheads="1"/>
            </p:cNvSpPr>
            <p:nvPr/>
          </p:nvSpPr>
          <p:spPr bwMode="auto">
            <a:xfrm>
              <a:off x="5215524" y="1515730"/>
              <a:ext cx="950108" cy="950218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6543368" y="865873"/>
            <a:ext cx="977900" cy="1149225"/>
            <a:chOff x="6330950" y="1327150"/>
            <a:chExt cx="977900" cy="1149225"/>
          </a:xfrm>
        </p:grpSpPr>
        <p:sp>
          <p:nvSpPr>
            <p:cNvPr id="8" name="TextBox 1"/>
            <p:cNvSpPr txBox="1">
              <a:spLocks noChangeArrowheads="1"/>
            </p:cNvSpPr>
            <p:nvPr/>
          </p:nvSpPr>
          <p:spPr bwMode="auto">
            <a:xfrm>
              <a:off x="6330950" y="1327150"/>
              <a:ext cx="977900" cy="1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献</a:t>
              </a:r>
              <a:endParaRPr lang="zh-CN" altLang="en-US" sz="6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1" name="矩形 1"/>
            <p:cNvSpPr>
              <a:spLocks noChangeArrowheads="1"/>
            </p:cNvSpPr>
            <p:nvPr/>
          </p:nvSpPr>
          <p:spPr bwMode="auto">
            <a:xfrm>
              <a:off x="6345585" y="1515109"/>
              <a:ext cx="948980" cy="948887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7824836" y="865873"/>
            <a:ext cx="990602" cy="1149225"/>
            <a:chOff x="7466013" y="1322388"/>
            <a:chExt cx="990602" cy="1149225"/>
          </a:xfrm>
        </p:grpSpPr>
        <p:sp>
          <p:nvSpPr>
            <p:cNvPr id="9" name="TextBox 1"/>
            <p:cNvSpPr txBox="1">
              <a:spLocks noChangeArrowheads="1"/>
            </p:cNvSpPr>
            <p:nvPr/>
          </p:nvSpPr>
          <p:spPr bwMode="auto">
            <a:xfrm>
              <a:off x="7466013" y="1322388"/>
              <a:ext cx="977900" cy="1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诺</a:t>
              </a:r>
              <a:endParaRPr lang="zh-CN" altLang="en-US" sz="6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2" name="矩形 1"/>
            <p:cNvSpPr>
              <a:spLocks noChangeArrowheads="1"/>
            </p:cNvSpPr>
            <p:nvPr/>
          </p:nvSpPr>
          <p:spPr bwMode="auto">
            <a:xfrm>
              <a:off x="7507635" y="1515109"/>
              <a:ext cx="948980" cy="948887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644749" y="2993733"/>
            <a:ext cx="1095375" cy="1149225"/>
            <a:chOff x="1243013" y="2709863"/>
            <a:chExt cx="1095375" cy="1149225"/>
          </a:xfrm>
        </p:grpSpPr>
        <p:sp>
          <p:nvSpPr>
            <p:cNvPr id="10" name="TextBox 1"/>
            <p:cNvSpPr txBox="1">
              <a:spLocks noChangeArrowheads="1"/>
            </p:cNvSpPr>
            <p:nvPr/>
          </p:nvSpPr>
          <p:spPr bwMode="auto">
            <a:xfrm>
              <a:off x="1243013" y="2709863"/>
              <a:ext cx="1095375" cy="1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典</a:t>
              </a:r>
              <a:endParaRPr lang="zh-CN" altLang="en-US" sz="6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3" name="矩形 1"/>
            <p:cNvSpPr>
              <a:spLocks noChangeArrowheads="1"/>
            </p:cNvSpPr>
            <p:nvPr/>
          </p:nvSpPr>
          <p:spPr bwMode="auto">
            <a:xfrm>
              <a:off x="1306684" y="2900630"/>
              <a:ext cx="949579" cy="950218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2010959" y="2993733"/>
            <a:ext cx="1016000" cy="1149225"/>
            <a:chOff x="2401888" y="2733675"/>
            <a:chExt cx="1016000" cy="1149225"/>
          </a:xfrm>
        </p:grpSpPr>
        <p:sp>
          <p:nvSpPr>
            <p:cNvPr id="11" name="TextBox 1"/>
            <p:cNvSpPr txBox="1">
              <a:spLocks noChangeArrowheads="1"/>
            </p:cNvSpPr>
            <p:nvPr/>
          </p:nvSpPr>
          <p:spPr bwMode="auto">
            <a:xfrm>
              <a:off x="2401888" y="2733675"/>
              <a:ext cx="1016000" cy="1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抄</a:t>
              </a:r>
              <a:endParaRPr lang="zh-CN" altLang="en-US" sz="6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4" name="矩形 1"/>
            <p:cNvSpPr>
              <a:spLocks noChangeArrowheads="1"/>
            </p:cNvSpPr>
            <p:nvPr/>
          </p:nvSpPr>
          <p:spPr bwMode="auto">
            <a:xfrm>
              <a:off x="2463534" y="2903164"/>
              <a:ext cx="951179" cy="951802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3377168" y="2993733"/>
            <a:ext cx="1008063" cy="1149225"/>
            <a:chOff x="3543300" y="2714625"/>
            <a:chExt cx="1008063" cy="1149225"/>
          </a:xfrm>
        </p:grpSpPr>
        <p:sp>
          <p:nvSpPr>
            <p:cNvPr id="15" name="TextBox 1"/>
            <p:cNvSpPr txBox="1">
              <a:spLocks noChangeArrowheads="1"/>
            </p:cNvSpPr>
            <p:nvPr/>
          </p:nvSpPr>
          <p:spPr bwMode="auto">
            <a:xfrm>
              <a:off x="3543300" y="2714625"/>
              <a:ext cx="976313" cy="1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罪</a:t>
              </a:r>
              <a:endParaRPr lang="zh-CN" altLang="en-US" sz="6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5" name="矩形 1"/>
            <p:cNvSpPr>
              <a:spLocks noChangeArrowheads="1"/>
            </p:cNvSpPr>
            <p:nvPr/>
          </p:nvSpPr>
          <p:spPr bwMode="auto">
            <a:xfrm>
              <a:off x="3600099" y="2895668"/>
              <a:ext cx="951264" cy="9504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4743377" y="2993733"/>
            <a:ext cx="976095" cy="1149225"/>
            <a:chOff x="4679950" y="2722563"/>
            <a:chExt cx="976095" cy="1149225"/>
          </a:xfrm>
        </p:grpSpPr>
        <p:sp>
          <p:nvSpPr>
            <p:cNvPr id="12" name="TextBox 1"/>
            <p:cNvSpPr txBox="1">
              <a:spLocks noChangeArrowheads="1"/>
            </p:cNvSpPr>
            <p:nvPr/>
          </p:nvSpPr>
          <p:spPr bwMode="auto">
            <a:xfrm>
              <a:off x="4679950" y="2722563"/>
              <a:ext cx="965200" cy="1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怯</a:t>
              </a:r>
              <a:endParaRPr lang="zh-CN" altLang="en-US" sz="6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6" name="矩形 1"/>
            <p:cNvSpPr>
              <a:spLocks noChangeArrowheads="1"/>
            </p:cNvSpPr>
            <p:nvPr/>
          </p:nvSpPr>
          <p:spPr bwMode="auto">
            <a:xfrm>
              <a:off x="4705936" y="2914317"/>
              <a:ext cx="950109" cy="951803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6109587" y="2993733"/>
            <a:ext cx="1023938" cy="1149225"/>
            <a:chOff x="5807075" y="2733675"/>
            <a:chExt cx="1023938" cy="1149225"/>
          </a:xfrm>
        </p:grpSpPr>
        <p:sp>
          <p:nvSpPr>
            <p:cNvPr id="13" name="TextBox 1"/>
            <p:cNvSpPr txBox="1">
              <a:spLocks noChangeArrowheads="1"/>
            </p:cNvSpPr>
            <p:nvPr/>
          </p:nvSpPr>
          <p:spPr bwMode="auto">
            <a:xfrm>
              <a:off x="5807075" y="2733675"/>
              <a:ext cx="1023938" cy="1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拒</a:t>
              </a:r>
              <a:endParaRPr lang="zh-CN" altLang="en-US" sz="6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矩形 1"/>
            <p:cNvSpPr>
              <a:spLocks noChangeArrowheads="1"/>
            </p:cNvSpPr>
            <p:nvPr/>
          </p:nvSpPr>
          <p:spPr bwMode="auto">
            <a:xfrm>
              <a:off x="5837585" y="2913698"/>
              <a:ext cx="948980" cy="950468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475797" y="2993733"/>
            <a:ext cx="982665" cy="1149225"/>
            <a:chOff x="6965950" y="2746375"/>
            <a:chExt cx="982665" cy="1149225"/>
          </a:xfrm>
        </p:grpSpPr>
        <p:sp>
          <p:nvSpPr>
            <p:cNvPr id="14" name="TextBox 1"/>
            <p:cNvSpPr txBox="1">
              <a:spLocks noChangeArrowheads="1"/>
            </p:cNvSpPr>
            <p:nvPr/>
          </p:nvSpPr>
          <p:spPr bwMode="auto">
            <a:xfrm>
              <a:off x="6965950" y="2746375"/>
              <a:ext cx="976313" cy="11492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荆</a:t>
              </a:r>
              <a:endParaRPr lang="zh-CN" altLang="en-US" sz="6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8" name="矩形 1"/>
            <p:cNvSpPr>
              <a:spLocks noChangeArrowheads="1"/>
            </p:cNvSpPr>
            <p:nvPr/>
          </p:nvSpPr>
          <p:spPr bwMode="auto">
            <a:xfrm>
              <a:off x="6999635" y="2913698"/>
              <a:ext cx="948980" cy="950468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4115144" y="863926"/>
            <a:ext cx="965551" cy="1149350"/>
            <a:chOff x="4128737" y="1322388"/>
            <a:chExt cx="965551" cy="1149350"/>
          </a:xfrm>
        </p:grpSpPr>
        <p:sp>
          <p:nvSpPr>
            <p:cNvPr id="16" name="TextBox 1"/>
            <p:cNvSpPr txBox="1">
              <a:spLocks noChangeArrowheads="1"/>
            </p:cNvSpPr>
            <p:nvPr/>
          </p:nvSpPr>
          <p:spPr bwMode="auto">
            <a:xfrm>
              <a:off x="4129088" y="1322388"/>
              <a:ext cx="965200" cy="11493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缺</a:t>
              </a:r>
              <a:endParaRPr lang="zh-CN" altLang="en-US" sz="6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9" name="矩形 1"/>
            <p:cNvSpPr>
              <a:spLocks noChangeArrowheads="1"/>
            </p:cNvSpPr>
            <p:nvPr/>
          </p:nvSpPr>
          <p:spPr bwMode="auto">
            <a:xfrm>
              <a:off x="4128737" y="1497081"/>
              <a:ext cx="951263" cy="950400"/>
            </a:xfrm>
            <a:prstGeom prst="rect">
              <a:avLst/>
            </a:prstGeom>
            <a:noFill/>
            <a:ln w="19050">
              <a:solidFill>
                <a:schemeClr val="bg1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endParaRPr lang="zh-CN" altLang="en-US" sz="120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46" name="TextBox 17"/>
          <p:cNvSpPr txBox="1">
            <a:spLocks noChangeArrowheads="1"/>
          </p:cNvSpPr>
          <p:nvPr/>
        </p:nvSpPr>
        <p:spPr bwMode="auto">
          <a:xfrm>
            <a:off x="225468" y="466392"/>
            <a:ext cx="11414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zhào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0" name="TextBox 17"/>
          <p:cNvSpPr txBox="1">
            <a:spLocks noChangeArrowheads="1"/>
          </p:cNvSpPr>
          <p:nvPr/>
        </p:nvSpPr>
        <p:spPr bwMode="auto">
          <a:xfrm>
            <a:off x="-346104" y="2007481"/>
            <a:ext cx="22483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（召集）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3" name="TextBox 17"/>
          <p:cNvSpPr txBox="1">
            <a:spLocks noChangeArrowheads="1"/>
          </p:cNvSpPr>
          <p:nvPr/>
        </p:nvSpPr>
        <p:spPr bwMode="auto">
          <a:xfrm>
            <a:off x="1411703" y="463787"/>
            <a:ext cx="11414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chén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1" name="TextBox 17"/>
          <p:cNvSpPr txBox="1">
            <a:spLocks noChangeArrowheads="1"/>
          </p:cNvSpPr>
          <p:nvPr/>
        </p:nvSpPr>
        <p:spPr bwMode="auto">
          <a:xfrm>
            <a:off x="884214" y="2016198"/>
            <a:ext cx="22483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（大臣）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9" name="文本框 48"/>
          <p:cNvSpPr txBox="1">
            <a:spLocks noChangeArrowheads="1"/>
          </p:cNvSpPr>
          <p:nvPr/>
        </p:nvSpPr>
        <p:spPr bwMode="auto">
          <a:xfrm>
            <a:off x="2996597" y="454384"/>
            <a:ext cx="593173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yì</a:t>
            </a:r>
            <a:endParaRPr lang="zh-CN" altLang="en-US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2" name="TextBox 17"/>
          <p:cNvSpPr txBox="1">
            <a:spLocks noChangeArrowheads="1"/>
          </p:cNvSpPr>
          <p:nvPr/>
        </p:nvSpPr>
        <p:spPr bwMode="auto">
          <a:xfrm>
            <a:off x="2147748" y="2024243"/>
            <a:ext cx="22483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（商议）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0" name="文本框 49"/>
          <p:cNvSpPr txBox="1">
            <a:spLocks noChangeArrowheads="1"/>
          </p:cNvSpPr>
          <p:nvPr/>
        </p:nvSpPr>
        <p:spPr bwMode="auto">
          <a:xfrm>
            <a:off x="4228558" y="479502"/>
            <a:ext cx="771274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quē</a:t>
            </a:r>
            <a:endParaRPr lang="zh-CN" altLang="en-US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3" name="TextBox 17"/>
          <p:cNvSpPr txBox="1">
            <a:spLocks noChangeArrowheads="1"/>
          </p:cNvSpPr>
          <p:nvPr/>
        </p:nvSpPr>
        <p:spPr bwMode="auto">
          <a:xfrm>
            <a:off x="3433967" y="2024242"/>
            <a:ext cx="22483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（缺口）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" name="文本框 50"/>
          <p:cNvSpPr txBox="1">
            <a:spLocks noChangeArrowheads="1"/>
          </p:cNvSpPr>
          <p:nvPr/>
        </p:nvSpPr>
        <p:spPr bwMode="auto">
          <a:xfrm>
            <a:off x="5388567" y="487143"/>
            <a:ext cx="912143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ɡōnɡ</a:t>
            </a:r>
            <a:endParaRPr lang="zh-CN" altLang="en-US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4" name="TextBox 17"/>
          <p:cNvSpPr txBox="1">
            <a:spLocks noChangeArrowheads="1"/>
          </p:cNvSpPr>
          <p:nvPr/>
        </p:nvSpPr>
        <p:spPr bwMode="auto">
          <a:xfrm>
            <a:off x="4720482" y="2024242"/>
            <a:ext cx="22483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（王宫）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2" name="文本框 51"/>
          <p:cNvSpPr txBox="1">
            <a:spLocks noChangeArrowheads="1"/>
          </p:cNvSpPr>
          <p:nvPr/>
        </p:nvSpPr>
        <p:spPr bwMode="auto">
          <a:xfrm>
            <a:off x="6581042" y="516233"/>
            <a:ext cx="92333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xiàn</a:t>
            </a:r>
            <a:endParaRPr lang="zh-CN" altLang="en-US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5" name="TextBox 17"/>
          <p:cNvSpPr txBox="1">
            <a:spLocks noChangeArrowheads="1"/>
          </p:cNvSpPr>
          <p:nvPr/>
        </p:nvSpPr>
        <p:spPr bwMode="auto">
          <a:xfrm>
            <a:off x="5886260" y="2024242"/>
            <a:ext cx="22483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（奉献）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4" name="TextBox 17"/>
          <p:cNvSpPr txBox="1">
            <a:spLocks noChangeArrowheads="1"/>
          </p:cNvSpPr>
          <p:nvPr/>
        </p:nvSpPr>
        <p:spPr bwMode="auto">
          <a:xfrm>
            <a:off x="7862224" y="480050"/>
            <a:ext cx="91440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nuò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6" name="TextBox 17"/>
          <p:cNvSpPr txBox="1">
            <a:spLocks noChangeArrowheads="1"/>
          </p:cNvSpPr>
          <p:nvPr/>
        </p:nvSpPr>
        <p:spPr bwMode="auto">
          <a:xfrm>
            <a:off x="7189630" y="2015098"/>
            <a:ext cx="22483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（允诺）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4" name="文本框 53"/>
          <p:cNvSpPr txBox="1">
            <a:spLocks noChangeArrowheads="1"/>
          </p:cNvSpPr>
          <p:nvPr/>
        </p:nvSpPr>
        <p:spPr bwMode="auto">
          <a:xfrm>
            <a:off x="778052" y="2633031"/>
            <a:ext cx="107950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diǎn</a:t>
            </a:r>
            <a:endParaRPr lang="zh-CN" altLang="en-US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7" name="TextBox 17"/>
          <p:cNvSpPr txBox="1">
            <a:spLocks noChangeArrowheads="1"/>
          </p:cNvSpPr>
          <p:nvPr/>
        </p:nvSpPr>
        <p:spPr bwMode="auto">
          <a:xfrm>
            <a:off x="0" y="4133840"/>
            <a:ext cx="22483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（典礼）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5" name="文本框 54"/>
          <p:cNvSpPr txBox="1">
            <a:spLocks noChangeArrowheads="1"/>
          </p:cNvSpPr>
          <p:nvPr/>
        </p:nvSpPr>
        <p:spPr bwMode="auto">
          <a:xfrm>
            <a:off x="2102454" y="2624746"/>
            <a:ext cx="10779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chāo</a:t>
            </a:r>
            <a:endParaRPr lang="zh-CN" altLang="en-US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8" name="TextBox 17"/>
          <p:cNvSpPr txBox="1">
            <a:spLocks noChangeArrowheads="1"/>
          </p:cNvSpPr>
          <p:nvPr/>
        </p:nvSpPr>
        <p:spPr bwMode="auto">
          <a:xfrm>
            <a:off x="1380053" y="4111524"/>
            <a:ext cx="22483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（抄写）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5" name="TextBox 17"/>
          <p:cNvSpPr txBox="1">
            <a:spLocks noChangeArrowheads="1"/>
          </p:cNvSpPr>
          <p:nvPr/>
        </p:nvSpPr>
        <p:spPr bwMode="auto">
          <a:xfrm>
            <a:off x="3442257" y="2622497"/>
            <a:ext cx="91440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zuì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9" name="TextBox 17"/>
          <p:cNvSpPr txBox="1">
            <a:spLocks noChangeArrowheads="1"/>
          </p:cNvSpPr>
          <p:nvPr/>
        </p:nvSpPr>
        <p:spPr bwMode="auto">
          <a:xfrm>
            <a:off x="2775044" y="4128364"/>
            <a:ext cx="22483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（得罪）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7" name="文本框 56"/>
          <p:cNvSpPr txBox="1">
            <a:spLocks noChangeArrowheads="1"/>
          </p:cNvSpPr>
          <p:nvPr/>
        </p:nvSpPr>
        <p:spPr bwMode="auto">
          <a:xfrm>
            <a:off x="4926880" y="2622496"/>
            <a:ext cx="76676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qiè</a:t>
            </a:r>
            <a:endParaRPr lang="zh-CN" altLang="en-US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0" name="TextBox 17"/>
          <p:cNvSpPr txBox="1">
            <a:spLocks noChangeArrowheads="1"/>
          </p:cNvSpPr>
          <p:nvPr/>
        </p:nvSpPr>
        <p:spPr bwMode="auto">
          <a:xfrm>
            <a:off x="4145572" y="4140099"/>
            <a:ext cx="22483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（胆怯）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8" name="文本框 57"/>
          <p:cNvSpPr txBox="1">
            <a:spLocks noChangeArrowheads="1"/>
          </p:cNvSpPr>
          <p:nvPr/>
        </p:nvSpPr>
        <p:spPr bwMode="auto">
          <a:xfrm>
            <a:off x="6369939" y="2620197"/>
            <a:ext cx="76676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jù</a:t>
            </a:r>
            <a:endParaRPr lang="zh-CN" altLang="en-US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" name="TextBox 17"/>
          <p:cNvSpPr txBox="1">
            <a:spLocks noChangeArrowheads="1"/>
          </p:cNvSpPr>
          <p:nvPr/>
        </p:nvSpPr>
        <p:spPr bwMode="auto">
          <a:xfrm>
            <a:off x="5490431" y="4140099"/>
            <a:ext cx="22483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（拒绝）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9" name="文本框 58"/>
          <p:cNvSpPr txBox="1">
            <a:spLocks noChangeArrowheads="1"/>
          </p:cNvSpPr>
          <p:nvPr/>
        </p:nvSpPr>
        <p:spPr bwMode="auto">
          <a:xfrm>
            <a:off x="7543054" y="2606703"/>
            <a:ext cx="1077913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jīnɡ</a:t>
            </a:r>
            <a:endParaRPr lang="zh-CN" altLang="en-US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2" name="TextBox 17"/>
          <p:cNvSpPr txBox="1">
            <a:spLocks noChangeArrowheads="1"/>
          </p:cNvSpPr>
          <p:nvPr/>
        </p:nvSpPr>
        <p:spPr bwMode="auto">
          <a:xfrm>
            <a:off x="6824581" y="4155974"/>
            <a:ext cx="22483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（荆条）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60" grpId="0"/>
      <p:bldP spid="43" grpId="0"/>
      <p:bldP spid="61" grpId="0"/>
      <p:bldP spid="49" grpId="0"/>
      <p:bldP spid="62" grpId="0"/>
      <p:bldP spid="50" grpId="0"/>
      <p:bldP spid="63" grpId="0"/>
      <p:bldP spid="51" grpId="0"/>
      <p:bldP spid="64" grpId="0"/>
      <p:bldP spid="52" grpId="0"/>
      <p:bldP spid="65" grpId="0"/>
      <p:bldP spid="44" grpId="0"/>
      <p:bldP spid="66" grpId="0"/>
      <p:bldP spid="54" grpId="0"/>
      <p:bldP spid="67" grpId="0"/>
      <p:bldP spid="55" grpId="0"/>
      <p:bldP spid="68" grpId="0"/>
      <p:bldP spid="45" grpId="0"/>
      <p:bldP spid="69" grpId="0"/>
      <p:bldP spid="57" grpId="0"/>
      <p:bldP spid="70" grpId="0"/>
      <p:bldP spid="58" grpId="0"/>
      <p:bldP spid="71" grpId="0"/>
      <p:bldP spid="59" grpId="0"/>
      <p:bldP spid="7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06878" y="1528138"/>
            <a:ext cx="895277" cy="923330"/>
            <a:chOff x="606878" y="1528138"/>
            <a:chExt cx="895277" cy="923330"/>
          </a:xfrm>
        </p:grpSpPr>
        <p:sp>
          <p:nvSpPr>
            <p:cNvPr id="8" name="矩形 7"/>
            <p:cNvSpPr/>
            <p:nvPr/>
          </p:nvSpPr>
          <p:spPr>
            <a:xfrm>
              <a:off x="606878" y="1528138"/>
              <a:ext cx="88036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>
                  <a:solidFill>
                    <a:srgbClr val="FFFD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璧</a:t>
              </a:r>
              <a:endParaRPr lang="zh-CN" altLang="en-US">
                <a:solidFill>
                  <a:srgbClr val="FFFDFF"/>
                </a:solidFill>
              </a:endParaRPr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621786" y="1584054"/>
              <a:ext cx="880369" cy="811497"/>
              <a:chOff x="457678" y="1320959"/>
              <a:chExt cx="8205729" cy="811497"/>
            </a:xfrm>
          </p:grpSpPr>
          <p:cxnSp>
            <p:nvCxnSpPr>
              <p:cNvPr id="9" name="直接连接符 8"/>
              <p:cNvCxnSpPr/>
              <p:nvPr/>
            </p:nvCxnSpPr>
            <p:spPr>
              <a:xfrm flipV="1">
                <a:off x="460713" y="1320959"/>
                <a:ext cx="8202694" cy="5150"/>
              </a:xfrm>
              <a:prstGeom prst="line">
                <a:avLst/>
              </a:prstGeom>
              <a:ln>
                <a:solidFill>
                  <a:srgbClr val="FFFD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接连接符 9"/>
              <p:cNvCxnSpPr/>
              <p:nvPr/>
            </p:nvCxnSpPr>
            <p:spPr>
              <a:xfrm flipV="1">
                <a:off x="457678" y="2127306"/>
                <a:ext cx="8202694" cy="5150"/>
              </a:xfrm>
              <a:prstGeom prst="line">
                <a:avLst/>
              </a:prstGeom>
              <a:ln>
                <a:solidFill>
                  <a:srgbClr val="FFFD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2" name="矩形 11"/>
          <p:cNvSpPr/>
          <p:nvPr/>
        </p:nvSpPr>
        <p:spPr>
          <a:xfrm>
            <a:off x="1538019" y="1867181"/>
            <a:ext cx="739817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古代的一种玉器，扁平，圆形，中间有小孔。</a:t>
            </a:r>
            <a:endParaRPr lang="zh-CN" altLang="en-US" sz="2800" b="1" dirty="0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椭圆 12"/>
          <p:cNvSpPr/>
          <p:nvPr/>
        </p:nvSpPr>
        <p:spPr>
          <a:xfrm>
            <a:off x="673923" y="2004846"/>
            <a:ext cx="720080" cy="324488"/>
          </a:xfrm>
          <a:prstGeom prst="ellipse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/>
        </p:nvSpPr>
        <p:spPr>
          <a:xfrm>
            <a:off x="624336" y="2851483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袍</a:t>
            </a:r>
            <a:endParaRPr lang="zh-CN" altLang="en-US" sz="5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5" name="组合 14"/>
          <p:cNvGrpSpPr/>
          <p:nvPr/>
        </p:nvGrpSpPr>
        <p:grpSpPr>
          <a:xfrm>
            <a:off x="629401" y="2921852"/>
            <a:ext cx="880369" cy="811497"/>
            <a:chOff x="457678" y="1320959"/>
            <a:chExt cx="8205729" cy="811497"/>
          </a:xfrm>
        </p:grpSpPr>
        <p:cxnSp>
          <p:nvCxnSpPr>
            <p:cNvPr id="16" name="直接连接符 15"/>
            <p:cNvCxnSpPr/>
            <p:nvPr/>
          </p:nvCxnSpPr>
          <p:spPr>
            <a:xfrm flipV="1">
              <a:off x="460713" y="1320959"/>
              <a:ext cx="8202694" cy="5150"/>
            </a:xfrm>
            <a:prstGeom prst="line">
              <a:avLst/>
            </a:prstGeom>
            <a:ln>
              <a:solidFill>
                <a:srgbClr val="FFF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flipV="1">
              <a:off x="457678" y="2127306"/>
              <a:ext cx="8202694" cy="5150"/>
            </a:xfrm>
            <a:prstGeom prst="line">
              <a:avLst/>
            </a:prstGeom>
            <a:ln>
              <a:solidFill>
                <a:srgbClr val="FFF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8" name="矩形 17"/>
          <p:cNvSpPr/>
          <p:nvPr/>
        </p:nvSpPr>
        <p:spPr>
          <a:xfrm>
            <a:off x="585692" y="3892324"/>
            <a:ext cx="880369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5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抱</a:t>
            </a:r>
            <a:endParaRPr lang="zh-CN" altLang="en-US" sz="54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1564709" y="2921852"/>
            <a:ext cx="7229375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“袍”是中国传统服装的一种，指“直腰、过膝大衣”。</a:t>
            </a:r>
            <a:endParaRPr lang="zh-CN" altLang="en-US" sz="28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745931" y="2977768"/>
            <a:ext cx="288032" cy="684213"/>
          </a:xfrm>
          <a:prstGeom prst="ellipse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323528" y="871235"/>
            <a:ext cx="433484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D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</a:rPr>
              <a:t>1</a:t>
            </a:r>
            <a:r>
              <a:rPr lang="zh-CN" altLang="en-US" sz="2800" b="1">
                <a:solidFill>
                  <a:srgbClr val="FFFDFF"/>
                </a:solidFill>
                <a:latin typeface="宋体" panose="02010600030101010101" pitchFamily="2" charset="-122"/>
              </a:rPr>
              <a:t>）结合意思记忆字形。</a:t>
            </a:r>
            <a:endParaRPr lang="zh-CN" altLang="en-US" sz="2800" b="1">
              <a:solidFill>
                <a:srgbClr val="FFFD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 animBg="1"/>
      <p:bldP spid="18" grpId="0"/>
      <p:bldP spid="19" grpId="0"/>
      <p:bldP spid="20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组合 10"/>
          <p:cNvGrpSpPr/>
          <p:nvPr/>
        </p:nvGrpSpPr>
        <p:grpSpPr>
          <a:xfrm>
            <a:off x="456739" y="943076"/>
            <a:ext cx="1691936" cy="931984"/>
            <a:chOff x="467544" y="769097"/>
            <a:chExt cx="1691936" cy="931984"/>
          </a:xfrm>
        </p:grpSpPr>
        <p:sp>
          <p:nvSpPr>
            <p:cNvPr id="3" name="矩形 2"/>
            <p:cNvSpPr/>
            <p:nvPr/>
          </p:nvSpPr>
          <p:spPr>
            <a:xfrm>
              <a:off x="467544" y="777751"/>
              <a:ext cx="88036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>
                  <a:solidFill>
                    <a:srgbClr val="FFFD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抵</a:t>
              </a:r>
              <a:endParaRPr lang="zh-CN" altLang="en-US">
                <a:solidFill>
                  <a:srgbClr val="FFFDFF"/>
                </a:solidFill>
              </a:endParaRPr>
            </a:p>
          </p:txBody>
        </p:sp>
        <p:sp>
          <p:nvSpPr>
            <p:cNvPr id="4" name="矩形 3"/>
            <p:cNvSpPr/>
            <p:nvPr/>
          </p:nvSpPr>
          <p:spPr>
            <a:xfrm>
              <a:off x="1279111" y="769097"/>
              <a:ext cx="88036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>
                  <a:solidFill>
                    <a:srgbClr val="FFFD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御</a:t>
              </a:r>
              <a:endParaRPr lang="zh-CN" altLang="en-US">
                <a:solidFill>
                  <a:srgbClr val="FFFDFF"/>
                </a:solidFill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441681" y="1888446"/>
            <a:ext cx="1732735" cy="925794"/>
            <a:chOff x="463291" y="1618457"/>
            <a:chExt cx="1732735" cy="925794"/>
          </a:xfrm>
        </p:grpSpPr>
        <p:sp>
          <p:nvSpPr>
            <p:cNvPr id="5" name="矩形 4"/>
            <p:cNvSpPr/>
            <p:nvPr/>
          </p:nvSpPr>
          <p:spPr>
            <a:xfrm>
              <a:off x="463291" y="1620921"/>
              <a:ext cx="88036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>
                  <a:solidFill>
                    <a:srgbClr val="FFFD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推</a:t>
              </a:r>
              <a:endParaRPr lang="zh-CN" altLang="en-US">
                <a:solidFill>
                  <a:srgbClr val="FFFDFF"/>
                </a:solidFill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312451" y="1618457"/>
              <a:ext cx="883575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>
                  <a:solidFill>
                    <a:srgbClr val="FFFD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辞</a:t>
              </a:r>
              <a:endParaRPr lang="zh-CN" altLang="en-US">
                <a:solidFill>
                  <a:srgbClr val="FFFDFF"/>
                </a:solidFill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41721" y="2833816"/>
            <a:ext cx="1714289" cy="930637"/>
            <a:chOff x="509740" y="3494286"/>
            <a:chExt cx="1714289" cy="930637"/>
          </a:xfrm>
        </p:grpSpPr>
        <p:sp>
          <p:nvSpPr>
            <p:cNvPr id="7" name="矩形 6"/>
            <p:cNvSpPr/>
            <p:nvPr/>
          </p:nvSpPr>
          <p:spPr>
            <a:xfrm>
              <a:off x="509740" y="3494286"/>
              <a:ext cx="88036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>
                  <a:solidFill>
                    <a:srgbClr val="FFFD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侮</a:t>
              </a:r>
              <a:endParaRPr lang="zh-CN" altLang="en-US">
                <a:solidFill>
                  <a:srgbClr val="FFFDFF"/>
                </a:solidFill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1343660" y="3501593"/>
              <a:ext cx="880369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>
                  <a:solidFill>
                    <a:srgbClr val="FFFD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辱</a:t>
              </a:r>
              <a:endParaRPr lang="zh-CN" altLang="en-US">
                <a:solidFill>
                  <a:srgbClr val="FFFDFF"/>
                </a:solidFill>
              </a:endParaRPr>
            </a:p>
          </p:txBody>
        </p:sp>
      </p:grpSp>
      <p:sp>
        <p:nvSpPr>
          <p:cNvPr id="10" name="矩形 9"/>
          <p:cNvSpPr/>
          <p:nvPr/>
        </p:nvSpPr>
        <p:spPr>
          <a:xfrm>
            <a:off x="235726" y="170237"/>
            <a:ext cx="4333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D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2800" b="1">
                <a:solidFill>
                  <a:srgbClr val="FFFDFF"/>
                </a:solidFill>
                <a:latin typeface="宋体" panose="02010600030101010101" pitchFamily="2" charset="-122"/>
              </a:rPr>
              <a:t>）结合词语记忆生字。</a:t>
            </a:r>
            <a:endParaRPr lang="zh-CN" altLang="en-US" sz="2800" b="1">
              <a:solidFill>
                <a:srgbClr val="FFFDFF"/>
              </a:solidFill>
              <a:latin typeface="宋体" panose="02010600030101010101" pitchFamily="2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468149" y="976700"/>
            <a:ext cx="1680526" cy="811497"/>
            <a:chOff x="457678" y="1320959"/>
            <a:chExt cx="8205729" cy="811497"/>
          </a:xfrm>
        </p:grpSpPr>
        <p:cxnSp>
          <p:nvCxnSpPr>
            <p:cNvPr id="15" name="直接连接符 14"/>
            <p:cNvCxnSpPr/>
            <p:nvPr/>
          </p:nvCxnSpPr>
          <p:spPr>
            <a:xfrm flipV="1">
              <a:off x="460713" y="1320959"/>
              <a:ext cx="8202694" cy="5150"/>
            </a:xfrm>
            <a:prstGeom prst="line">
              <a:avLst/>
            </a:prstGeom>
            <a:ln>
              <a:solidFill>
                <a:srgbClr val="FFF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flipV="1">
              <a:off x="457678" y="2127306"/>
              <a:ext cx="8202694" cy="5150"/>
            </a:xfrm>
            <a:prstGeom prst="line">
              <a:avLst/>
            </a:prstGeom>
            <a:ln>
              <a:solidFill>
                <a:srgbClr val="FFF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7" name="组合 16"/>
          <p:cNvGrpSpPr/>
          <p:nvPr/>
        </p:nvGrpSpPr>
        <p:grpSpPr>
          <a:xfrm>
            <a:off x="461772" y="1923849"/>
            <a:ext cx="1680526" cy="811497"/>
            <a:chOff x="457678" y="1320959"/>
            <a:chExt cx="8205729" cy="811497"/>
          </a:xfrm>
        </p:grpSpPr>
        <p:cxnSp>
          <p:nvCxnSpPr>
            <p:cNvPr id="18" name="直接连接符 17"/>
            <p:cNvCxnSpPr/>
            <p:nvPr/>
          </p:nvCxnSpPr>
          <p:spPr>
            <a:xfrm flipV="1">
              <a:off x="460713" y="1320959"/>
              <a:ext cx="8202694" cy="5150"/>
            </a:xfrm>
            <a:prstGeom prst="line">
              <a:avLst/>
            </a:prstGeom>
            <a:ln>
              <a:solidFill>
                <a:srgbClr val="FFF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flipV="1">
              <a:off x="457678" y="2127306"/>
              <a:ext cx="8202694" cy="5150"/>
            </a:xfrm>
            <a:prstGeom prst="line">
              <a:avLst/>
            </a:prstGeom>
            <a:ln>
              <a:solidFill>
                <a:srgbClr val="FFF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0" name="组合 19"/>
          <p:cNvGrpSpPr/>
          <p:nvPr/>
        </p:nvGrpSpPr>
        <p:grpSpPr>
          <a:xfrm>
            <a:off x="475484" y="2889732"/>
            <a:ext cx="1680526" cy="811497"/>
            <a:chOff x="457678" y="1320959"/>
            <a:chExt cx="8205729" cy="811497"/>
          </a:xfrm>
        </p:grpSpPr>
        <p:cxnSp>
          <p:nvCxnSpPr>
            <p:cNvPr id="21" name="直接连接符 20"/>
            <p:cNvCxnSpPr/>
            <p:nvPr/>
          </p:nvCxnSpPr>
          <p:spPr>
            <a:xfrm flipV="1">
              <a:off x="460713" y="1320959"/>
              <a:ext cx="8202694" cy="5150"/>
            </a:xfrm>
            <a:prstGeom prst="line">
              <a:avLst/>
            </a:prstGeom>
            <a:ln>
              <a:solidFill>
                <a:srgbClr val="FFF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flipV="1">
              <a:off x="457678" y="2127306"/>
              <a:ext cx="8202694" cy="5150"/>
            </a:xfrm>
            <a:prstGeom prst="line">
              <a:avLst/>
            </a:prstGeom>
            <a:ln>
              <a:solidFill>
                <a:srgbClr val="FFFD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" name="矩形 22"/>
          <p:cNvSpPr/>
          <p:nvPr/>
        </p:nvSpPr>
        <p:spPr>
          <a:xfrm>
            <a:off x="2148053" y="1269576"/>
            <a:ext cx="48734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两个字都有“抵挡”的</a:t>
            </a:r>
            <a:r>
              <a:rPr lang="zh-CN" altLang="en-US" sz="2800" b="1" smtClean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意思。</a:t>
            </a:r>
            <a:endParaRPr lang="zh-CN" altLang="en-US" sz="28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2171210" y="2219170"/>
            <a:ext cx="595547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两个字都有“躲避、推托”的</a:t>
            </a:r>
            <a:r>
              <a:rPr lang="zh-CN" altLang="en-US" sz="2800" b="1" smtClean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意思。</a:t>
            </a:r>
            <a:endParaRPr lang="zh-CN" altLang="en-US" sz="28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189151" y="3164083"/>
            <a:ext cx="523412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两个字都有“使羞耻”的</a:t>
            </a:r>
            <a:r>
              <a:rPr lang="zh-CN" altLang="en-US" sz="2800" b="1" smtClean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意思。</a:t>
            </a:r>
            <a:endParaRPr lang="zh-CN" altLang="en-US" sz="28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5" name="组合 34"/>
          <p:cNvGrpSpPr/>
          <p:nvPr/>
        </p:nvGrpSpPr>
        <p:grpSpPr>
          <a:xfrm>
            <a:off x="477094" y="3925869"/>
            <a:ext cx="1680526" cy="923330"/>
            <a:chOff x="676383" y="3933391"/>
            <a:chExt cx="1680526" cy="923330"/>
          </a:xfrm>
        </p:grpSpPr>
        <p:sp>
          <p:nvSpPr>
            <p:cNvPr id="28" name="矩形 27"/>
            <p:cNvSpPr/>
            <p:nvPr/>
          </p:nvSpPr>
          <p:spPr>
            <a:xfrm>
              <a:off x="755576" y="3933391"/>
              <a:ext cx="1576072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>
                  <a:solidFill>
                    <a:srgbClr val="FFFD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擅长</a:t>
              </a:r>
              <a:endParaRPr lang="zh-CN" altLang="en-US"/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676383" y="3933391"/>
              <a:ext cx="1680526" cy="811497"/>
              <a:chOff x="457678" y="1320959"/>
              <a:chExt cx="8205729" cy="811497"/>
            </a:xfrm>
          </p:grpSpPr>
          <p:cxnSp>
            <p:nvCxnSpPr>
              <p:cNvPr id="30" name="直接连接符 29"/>
              <p:cNvCxnSpPr/>
              <p:nvPr/>
            </p:nvCxnSpPr>
            <p:spPr>
              <a:xfrm flipV="1">
                <a:off x="460713" y="1320959"/>
                <a:ext cx="8202694" cy="5150"/>
              </a:xfrm>
              <a:prstGeom prst="line">
                <a:avLst/>
              </a:prstGeom>
              <a:ln>
                <a:solidFill>
                  <a:srgbClr val="FFFD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1" name="直接连接符 30"/>
              <p:cNvCxnSpPr/>
              <p:nvPr/>
            </p:nvCxnSpPr>
            <p:spPr>
              <a:xfrm flipV="1">
                <a:off x="457678" y="2127306"/>
                <a:ext cx="8202694" cy="5150"/>
              </a:xfrm>
              <a:prstGeom prst="line">
                <a:avLst/>
              </a:prstGeom>
              <a:ln>
                <a:solidFill>
                  <a:srgbClr val="FFFD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组合 35"/>
          <p:cNvGrpSpPr/>
          <p:nvPr/>
        </p:nvGrpSpPr>
        <p:grpSpPr>
          <a:xfrm>
            <a:off x="2402345" y="3873924"/>
            <a:ext cx="1680526" cy="923330"/>
            <a:chOff x="2483768" y="3873924"/>
            <a:chExt cx="1680526" cy="923330"/>
          </a:xfrm>
        </p:grpSpPr>
        <p:sp>
          <p:nvSpPr>
            <p:cNvPr id="26" name="矩形 25"/>
            <p:cNvSpPr/>
            <p:nvPr/>
          </p:nvSpPr>
          <p:spPr>
            <a:xfrm>
              <a:off x="2535684" y="3873924"/>
              <a:ext cx="1576072" cy="92333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5400" b="1">
                  <a:solidFill>
                    <a:srgbClr val="FFFD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善于</a:t>
              </a:r>
              <a:endParaRPr lang="zh-CN" altLang="en-US" sz="5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2483768" y="3933391"/>
              <a:ext cx="1680526" cy="811497"/>
              <a:chOff x="457678" y="1320959"/>
              <a:chExt cx="8205729" cy="811497"/>
            </a:xfrm>
          </p:grpSpPr>
          <p:cxnSp>
            <p:nvCxnSpPr>
              <p:cNvPr id="33" name="直接连接符 32"/>
              <p:cNvCxnSpPr/>
              <p:nvPr/>
            </p:nvCxnSpPr>
            <p:spPr>
              <a:xfrm flipV="1">
                <a:off x="460713" y="1320959"/>
                <a:ext cx="8202694" cy="5150"/>
              </a:xfrm>
              <a:prstGeom prst="line">
                <a:avLst/>
              </a:prstGeom>
              <a:ln>
                <a:solidFill>
                  <a:srgbClr val="FFFD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4" name="直接连接符 33"/>
              <p:cNvCxnSpPr/>
              <p:nvPr/>
            </p:nvCxnSpPr>
            <p:spPr>
              <a:xfrm flipV="1">
                <a:off x="457678" y="2127306"/>
                <a:ext cx="8202694" cy="5150"/>
              </a:xfrm>
              <a:prstGeom prst="line">
                <a:avLst/>
              </a:prstGeom>
              <a:ln>
                <a:solidFill>
                  <a:srgbClr val="FFFDF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7" name="矩形 36"/>
          <p:cNvSpPr/>
          <p:nvPr/>
        </p:nvSpPr>
        <p:spPr>
          <a:xfrm>
            <a:off x="4081627" y="4341028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都指“在某方面有特长”</a:t>
            </a:r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4110514" y="3779694"/>
            <a:ext cx="3197790" cy="540654"/>
            <a:chOff x="4110514" y="3779694"/>
            <a:chExt cx="3197790" cy="540654"/>
          </a:xfrm>
        </p:grpSpPr>
        <p:sp>
          <p:nvSpPr>
            <p:cNvPr id="39" name="矩形 38"/>
            <p:cNvSpPr/>
            <p:nvPr/>
          </p:nvSpPr>
          <p:spPr>
            <a:xfrm>
              <a:off x="4134164" y="3779694"/>
              <a:ext cx="2886107" cy="523220"/>
            </a:xfrm>
            <a:prstGeom prst="rect">
              <a:avLst/>
            </a:prstGeom>
            <a:noFill/>
            <a:ln w="9525">
              <a:solidFill>
                <a:srgbClr val="FBD5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8" name="矩形 37"/>
            <p:cNvSpPr/>
            <p:nvPr/>
          </p:nvSpPr>
          <p:spPr>
            <a:xfrm>
              <a:off x="4110514" y="3797128"/>
              <a:ext cx="3197790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不可写成“善长”</a:t>
              </a:r>
              <a:endParaRPr lang="zh-CN" altLang="en-US">
                <a:solidFill>
                  <a:srgbClr val="FBD54D"/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/>
      <p:bldP spid="25" grpId="0"/>
      <p:bldP spid="3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639422" y="1870332"/>
            <a:ext cx="666750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zh-CN" altLang="en-US" sz="32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强</a:t>
            </a:r>
            <a:endParaRPr lang="zh-CN" altLang="en-US" sz="32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309122" y="1218139"/>
            <a:ext cx="7332085" cy="919867"/>
            <a:chOff x="1309122" y="1218139"/>
            <a:chExt cx="7332085" cy="919867"/>
          </a:xfrm>
        </p:grpSpPr>
        <p:sp>
          <p:nvSpPr>
            <p:cNvPr id="17" name="文本框 16"/>
            <p:cNvSpPr txBox="1">
              <a:spLocks noChangeArrowheads="1"/>
            </p:cNvSpPr>
            <p:nvPr/>
          </p:nvSpPr>
          <p:spPr bwMode="auto">
            <a:xfrm>
              <a:off x="1309122" y="1341218"/>
              <a:ext cx="1277938" cy="54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en-US" altLang="zh-CN" sz="2800" b="1" err="1" smtClean="0">
                  <a:solidFill>
                    <a:srgbClr val="FFC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qiánɡ</a:t>
              </a:r>
              <a:endParaRPr lang="zh-CN" altLang="en-US" sz="2800" b="1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2492246" y="1218139"/>
              <a:ext cx="6148961" cy="919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①健壮，有力，跟“弱”相对    ②程度高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③好  ④使用强力  ⑤使强大或强壮  ⑥姓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3131840" y="477570"/>
            <a:ext cx="3070071" cy="540512"/>
            <a:chOff x="4358969" y="278690"/>
            <a:chExt cx="3070071" cy="540512"/>
          </a:xfrm>
        </p:grpSpPr>
        <p:sp>
          <p:nvSpPr>
            <p:cNvPr id="47" name="矩形 46"/>
            <p:cNvSpPr/>
            <p:nvPr/>
          </p:nvSpPr>
          <p:spPr>
            <a:xfrm>
              <a:off x="4358969" y="295982"/>
              <a:ext cx="3070071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rgbClr val="FBD54D"/>
                  </a:solidFill>
                </a:rPr>
                <a:t>强逼：强迫、威逼</a:t>
              </a:r>
              <a:endParaRPr lang="zh-CN" altLang="en-US" sz="2800" b="1">
                <a:solidFill>
                  <a:srgbClr val="FBD54D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415909" y="278690"/>
              <a:ext cx="3013131" cy="523220"/>
            </a:xfrm>
            <a:prstGeom prst="rect">
              <a:avLst/>
            </a:prstGeom>
            <a:noFill/>
            <a:ln w="9525">
              <a:solidFill>
                <a:srgbClr val="FBD5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49" name="矩形 48"/>
          <p:cNvSpPr/>
          <p:nvPr/>
        </p:nvSpPr>
        <p:spPr>
          <a:xfrm>
            <a:off x="0" y="202922"/>
            <a:ext cx="216918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FFDFF"/>
                </a:solidFill>
                <a:latin typeface="宋体" panose="02010600030101010101" pitchFamily="2" charset="-122"/>
              </a:rPr>
              <a:t>（</a:t>
            </a: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</a:rPr>
              <a:t>3</a:t>
            </a:r>
            <a:r>
              <a:rPr lang="zh-CN" altLang="en-US" sz="2800" b="1">
                <a:solidFill>
                  <a:srgbClr val="FFFDFF"/>
                </a:solidFill>
                <a:latin typeface="宋体" panose="02010600030101010101" pitchFamily="2" charset="-122"/>
              </a:rPr>
              <a:t>）多音字</a:t>
            </a:r>
            <a:endParaRPr lang="zh-CN" altLang="en-US" sz="2800" b="1">
              <a:solidFill>
                <a:srgbClr val="FFFDFF"/>
              </a:solidFill>
              <a:latin typeface="宋体" panose="02010600030101010101" pitchFamily="2" charset="-122"/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1338921" y="3789517"/>
            <a:ext cx="3941771" cy="855234"/>
            <a:chOff x="1338921" y="3789517"/>
            <a:chExt cx="3941771" cy="855234"/>
          </a:xfrm>
        </p:grpSpPr>
        <p:sp>
          <p:nvSpPr>
            <p:cNvPr id="28" name="文本框 27"/>
            <p:cNvSpPr txBox="1">
              <a:spLocks noChangeArrowheads="1"/>
            </p:cNvSpPr>
            <p:nvPr/>
          </p:nvSpPr>
          <p:spPr bwMode="auto">
            <a:xfrm>
              <a:off x="1338921" y="3863973"/>
              <a:ext cx="1117600" cy="54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en-US" altLang="zh-CN" sz="2800" b="1">
                  <a:solidFill>
                    <a:srgbClr val="FFC000"/>
                  </a:solidFill>
                  <a:latin typeface="宋体" panose="02010600030101010101" pitchFamily="2" charset="-122"/>
                </a:rPr>
                <a:t>xiāo</a:t>
              </a:r>
              <a:endParaRPr lang="zh-CN" altLang="en-US" sz="2800" b="1">
                <a:solidFill>
                  <a:srgbClr val="FFC000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9" name="文本框 28"/>
            <p:cNvSpPr txBox="1">
              <a:spLocks noChangeArrowheads="1"/>
            </p:cNvSpPr>
            <p:nvPr/>
          </p:nvSpPr>
          <p:spPr bwMode="auto">
            <a:xfrm>
              <a:off x="2268119" y="3789517"/>
              <a:ext cx="3012573" cy="8552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10000"/>
                </a:lnSpc>
                <a:spcBef>
                  <a:spcPts val="180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用刀平着或斜着去掉物体外面的一层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420440" y="3863973"/>
            <a:ext cx="3478282" cy="540725"/>
            <a:chOff x="5420440" y="3863973"/>
            <a:chExt cx="3478282" cy="540725"/>
          </a:xfrm>
        </p:grpSpPr>
        <p:sp>
          <p:nvSpPr>
            <p:cNvPr id="27" name="文本框 26"/>
            <p:cNvSpPr txBox="1">
              <a:spLocks noChangeArrowheads="1"/>
            </p:cNvSpPr>
            <p:nvPr/>
          </p:nvSpPr>
          <p:spPr bwMode="auto">
            <a:xfrm>
              <a:off x="5420440" y="3863973"/>
              <a:ext cx="869950" cy="54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en-US" altLang="zh-CN" sz="2800" b="1" err="1">
                  <a:solidFill>
                    <a:srgbClr val="FFC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xuē</a:t>
              </a:r>
              <a:endParaRPr lang="zh-CN" altLang="en-US" sz="2800" b="1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0" name="文本框 29"/>
            <p:cNvSpPr txBox="1">
              <a:spLocks noChangeArrowheads="1"/>
            </p:cNvSpPr>
            <p:nvPr/>
          </p:nvSpPr>
          <p:spPr bwMode="auto">
            <a:xfrm>
              <a:off x="6083221" y="3928029"/>
              <a:ext cx="2815501" cy="47666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266700" indent="-266700"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用于一些复合词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1269727" y="2281015"/>
            <a:ext cx="4300784" cy="919867"/>
            <a:chOff x="1269727" y="2281015"/>
            <a:chExt cx="4300784" cy="919867"/>
          </a:xfrm>
        </p:grpSpPr>
        <p:sp>
          <p:nvSpPr>
            <p:cNvPr id="15" name="文本框 14"/>
            <p:cNvSpPr txBox="1">
              <a:spLocks noChangeArrowheads="1"/>
            </p:cNvSpPr>
            <p:nvPr/>
          </p:nvSpPr>
          <p:spPr bwMode="auto">
            <a:xfrm>
              <a:off x="1269727" y="2379326"/>
              <a:ext cx="1277938" cy="54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en-US" altLang="zh-CN" sz="2800" b="1" err="1" smtClean="0">
                  <a:solidFill>
                    <a:srgbClr val="FFC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jiànɡ</a:t>
              </a:r>
              <a:endParaRPr lang="zh-CN" altLang="en-US" sz="2800" b="1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1" name="文本框 30"/>
            <p:cNvSpPr txBox="1">
              <a:spLocks noChangeArrowheads="1"/>
            </p:cNvSpPr>
            <p:nvPr/>
          </p:nvSpPr>
          <p:spPr bwMode="auto">
            <a:xfrm>
              <a:off x="2235291" y="2281015"/>
              <a:ext cx="3335220" cy="919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①强硬不屈</a:t>
              </a:r>
              <a:endPara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②固执己见，不服劝导                          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5406120" y="2270540"/>
            <a:ext cx="3091072" cy="919867"/>
            <a:chOff x="5406120" y="2270540"/>
            <a:chExt cx="3091072" cy="919867"/>
          </a:xfrm>
        </p:grpSpPr>
        <p:sp>
          <p:nvSpPr>
            <p:cNvPr id="16" name="文本框 15"/>
            <p:cNvSpPr txBox="1">
              <a:spLocks noChangeArrowheads="1"/>
            </p:cNvSpPr>
            <p:nvPr/>
          </p:nvSpPr>
          <p:spPr bwMode="auto">
            <a:xfrm>
              <a:off x="5406120" y="2406221"/>
              <a:ext cx="1325562" cy="54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en-US" altLang="zh-CN" sz="2800" b="1" err="1" smtClean="0">
                  <a:solidFill>
                    <a:srgbClr val="FFC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qiǎnɡ </a:t>
              </a:r>
              <a:endParaRPr lang="zh-CN" altLang="en-US" sz="2800" b="1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2" name="文本框 31"/>
            <p:cNvSpPr txBox="1">
              <a:spLocks noChangeArrowheads="1"/>
            </p:cNvSpPr>
            <p:nvPr/>
          </p:nvSpPr>
          <p:spPr bwMode="auto">
            <a:xfrm>
              <a:off x="6450957" y="2270540"/>
              <a:ext cx="2046235" cy="9198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①硬要，迫使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②勉强                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20" name="矩形 19"/>
          <p:cNvSpPr/>
          <p:nvPr/>
        </p:nvSpPr>
        <p:spPr>
          <a:xfrm>
            <a:off x="1269727" y="1170452"/>
            <a:ext cx="7283076" cy="1032224"/>
          </a:xfrm>
          <a:prstGeom prst="rect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/>
        </p:nvSpPr>
        <p:spPr>
          <a:xfrm>
            <a:off x="5436131" y="2202923"/>
            <a:ext cx="3114106" cy="1032224"/>
          </a:xfrm>
          <a:prstGeom prst="rect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1269727" y="2203124"/>
            <a:ext cx="4166404" cy="1032224"/>
          </a:xfrm>
          <a:prstGeom prst="rect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287208" y="3714207"/>
            <a:ext cx="3983943" cy="1033572"/>
          </a:xfrm>
          <a:prstGeom prst="rect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/>
        </p:nvSpPr>
        <p:spPr>
          <a:xfrm>
            <a:off x="5271152" y="3714207"/>
            <a:ext cx="3270338" cy="1032224"/>
          </a:xfrm>
          <a:prstGeom prst="rect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/>
        </p:nvSpPr>
        <p:spPr>
          <a:xfrm>
            <a:off x="647222" y="1169694"/>
            <a:ext cx="625667" cy="2065453"/>
          </a:xfrm>
          <a:prstGeom prst="rect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/>
        </p:nvSpPr>
        <p:spPr>
          <a:xfrm>
            <a:off x="653890" y="3714207"/>
            <a:ext cx="625667" cy="1032726"/>
          </a:xfrm>
          <a:prstGeom prst="rect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文本框 41"/>
          <p:cNvSpPr txBox="1">
            <a:spLocks noChangeArrowheads="1"/>
          </p:cNvSpPr>
          <p:nvPr/>
        </p:nvSpPr>
        <p:spPr bwMode="auto">
          <a:xfrm>
            <a:off x="682681" y="3909639"/>
            <a:ext cx="666750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zh-CN" altLang="en-US" sz="32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削</a:t>
            </a:r>
            <a:endParaRPr lang="zh-CN" altLang="en-US" sz="32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429111" y="657612"/>
            <a:ext cx="666750" cy="6047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20000"/>
              </a:lnSpc>
              <a:spcBef>
                <a:spcPts val="1800"/>
              </a:spcBef>
            </a:pPr>
            <a:r>
              <a:rPr lang="zh-CN" altLang="en-US" sz="32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划</a:t>
            </a:r>
            <a:endParaRPr lang="zh-CN" altLang="en-US" sz="32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6" name="组合 45"/>
          <p:cNvGrpSpPr/>
          <p:nvPr/>
        </p:nvGrpSpPr>
        <p:grpSpPr>
          <a:xfrm>
            <a:off x="5726188" y="4003766"/>
            <a:ext cx="1988045" cy="540512"/>
            <a:chOff x="4358969" y="278690"/>
            <a:chExt cx="1988045" cy="540512"/>
          </a:xfrm>
        </p:grpSpPr>
        <p:sp>
          <p:nvSpPr>
            <p:cNvPr id="47" name="矩形 46"/>
            <p:cNvSpPr/>
            <p:nvPr/>
          </p:nvSpPr>
          <p:spPr>
            <a:xfrm>
              <a:off x="4358969" y="295982"/>
              <a:ext cx="198804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rgbClr val="FBD54D"/>
                  </a:solidFill>
                </a:rPr>
                <a:t>划归：分开</a:t>
              </a:r>
              <a:endParaRPr lang="zh-CN" altLang="en-US" sz="2800" b="1">
                <a:solidFill>
                  <a:srgbClr val="FBD54D"/>
                </a:solidFill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4415910" y="278690"/>
              <a:ext cx="1898158" cy="523220"/>
            </a:xfrm>
            <a:prstGeom prst="rect">
              <a:avLst/>
            </a:prstGeom>
            <a:noFill/>
            <a:ln w="6350">
              <a:solidFill>
                <a:srgbClr val="FBD54D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1261112" y="1198814"/>
            <a:ext cx="3632536" cy="2766595"/>
            <a:chOff x="1261112" y="1198814"/>
            <a:chExt cx="3632536" cy="2766595"/>
          </a:xfrm>
        </p:grpSpPr>
        <p:sp>
          <p:nvSpPr>
            <p:cNvPr id="3" name="文本框 2"/>
            <p:cNvSpPr txBox="1">
              <a:spLocks noChangeArrowheads="1"/>
            </p:cNvSpPr>
            <p:nvPr/>
          </p:nvSpPr>
          <p:spPr bwMode="auto">
            <a:xfrm>
              <a:off x="2630519" y="1198814"/>
              <a:ext cx="923925" cy="54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en-US" altLang="zh-CN" sz="2800" b="1">
                  <a:solidFill>
                    <a:srgbClr val="FFC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huá</a:t>
              </a:r>
              <a:endParaRPr lang="zh-CN" altLang="en-US" sz="2800" b="1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4" name="文本框 33"/>
            <p:cNvSpPr txBox="1">
              <a:spLocks noChangeArrowheads="1"/>
            </p:cNvSpPr>
            <p:nvPr/>
          </p:nvSpPr>
          <p:spPr bwMode="auto">
            <a:xfrm>
              <a:off x="1261112" y="1657085"/>
              <a:ext cx="3632536" cy="23083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266700" indent="-266700" eaLnBrk="1" hangingPunct="1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①用刀或其他东西把别的东西分开或从上面</a:t>
              </a:r>
              <a:r>
                <a:rPr lang="zh-CN" altLang="en-US" sz="2400" b="1" smtClean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擦过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marL="266700" indent="-266700" eaLnBrk="1" hangingPunct="1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②用桨拨水使船行动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marL="266700" indent="-266700" eaLnBrk="1" hangingPunct="1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③合算，按利益情况计较相宜不相宜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162676" y="1193074"/>
            <a:ext cx="3115071" cy="2713473"/>
            <a:chOff x="5162676" y="1193074"/>
            <a:chExt cx="3115071" cy="2713473"/>
          </a:xfrm>
        </p:grpSpPr>
        <p:sp>
          <p:nvSpPr>
            <p:cNvPr id="2" name="文本框 1"/>
            <p:cNvSpPr txBox="1">
              <a:spLocks noChangeArrowheads="1"/>
            </p:cNvSpPr>
            <p:nvPr/>
          </p:nvSpPr>
          <p:spPr bwMode="auto">
            <a:xfrm>
              <a:off x="6097469" y="1193074"/>
              <a:ext cx="792088" cy="54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ts val="1800"/>
                </a:spcBef>
              </a:pPr>
              <a:r>
                <a:rPr lang="en-US" altLang="zh-CN" sz="2800" b="1">
                  <a:solidFill>
                    <a:srgbClr val="FFC000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huà</a:t>
              </a:r>
              <a:endParaRPr lang="zh-CN" altLang="en-US" sz="2800" b="1">
                <a:solidFill>
                  <a:srgbClr val="FFC000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35" name="文本框 34"/>
            <p:cNvSpPr txBox="1">
              <a:spLocks noChangeArrowheads="1"/>
            </p:cNvSpPr>
            <p:nvPr/>
          </p:nvSpPr>
          <p:spPr bwMode="auto">
            <a:xfrm>
              <a:off x="5162676" y="1657085"/>
              <a:ext cx="3115071" cy="2249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266700" indent="-266700" eaLnBrk="1" hangingPunct="1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①分开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marL="266700" indent="-266700" eaLnBrk="1" hangingPunct="1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②设计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marL="266700" indent="-266700" eaLnBrk="1" hangingPunct="1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③用笔或手等做出线或作为标记的文字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marL="266700" indent="-266700" eaLnBrk="1" hangingPunct="1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24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④汉字的一笔</a:t>
              </a:r>
              <a:endParaRPr lang="en-US" altLang="zh-CN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1115616" y="1236952"/>
            <a:ext cx="3879139" cy="2669596"/>
          </a:xfrm>
          <a:prstGeom prst="rect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/>
        </p:nvSpPr>
        <p:spPr>
          <a:xfrm>
            <a:off x="4994754" y="1236952"/>
            <a:ext cx="3204312" cy="2669596"/>
          </a:xfrm>
          <a:prstGeom prst="rect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/>
        </p:nvSpPr>
        <p:spPr>
          <a:xfrm>
            <a:off x="1115616" y="696226"/>
            <a:ext cx="7083450" cy="540725"/>
          </a:xfrm>
          <a:prstGeom prst="rect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组合 13"/>
          <p:cNvGrpSpPr/>
          <p:nvPr/>
        </p:nvGrpSpPr>
        <p:grpSpPr>
          <a:xfrm>
            <a:off x="426220" y="834241"/>
            <a:ext cx="8291559" cy="3797001"/>
            <a:chOff x="426220" y="834241"/>
            <a:chExt cx="8291559" cy="3797001"/>
          </a:xfrm>
        </p:grpSpPr>
        <p:sp>
          <p:nvSpPr>
            <p:cNvPr id="15" name="矩形 14"/>
            <p:cNvSpPr/>
            <p:nvPr/>
          </p:nvSpPr>
          <p:spPr>
            <a:xfrm>
              <a:off x="426220" y="834241"/>
              <a:ext cx="8291559" cy="379700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20000"/>
                </a:lnSpc>
                <a:spcAft>
                  <a:spcPts val="1200"/>
                </a:spcAft>
              </a:pPr>
              <a:r>
                <a:rPr lang="zh-CN" altLang="en-US" sz="2800" b="1">
                  <a:solidFill>
                    <a:srgbClr val="FFFDFF"/>
                  </a:solidFill>
                  <a:latin typeface="宋体" panose="02010600030101010101" pitchFamily="2" charset="-122"/>
                </a:rPr>
                <a:t>读一读，用“√”给加点字选择正确的读音。</a:t>
              </a:r>
              <a:endParaRPr lang="en-US" altLang="zh-CN" sz="2800" b="1">
                <a:solidFill>
                  <a:srgbClr val="FFFDFF"/>
                </a:solidFill>
                <a:latin typeface="宋体" panose="02010600030101010101" pitchFamily="2" charset="-122"/>
              </a:endParaRPr>
            </a:p>
            <a:p>
              <a:pPr marL="899795" indent="-899795" eaLnBrk="1" hangingPunct="1">
                <a:lnSpc>
                  <a:spcPct val="1200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（1）把这十五座城池划（</a:t>
              </a:r>
              <a:r>
                <a:rPr lang="en-US" altLang="zh-CN" sz="2800" b="1" err="1">
                  <a:solidFill>
                    <a:schemeClr val="bg1"/>
                  </a:solidFill>
                  <a:latin typeface="宋体" panose="02010600030101010101" pitchFamily="2" charset="-122"/>
                </a:rPr>
                <a:t>huá  huà</a:t>
              </a:r>
              <a:r>
                <a:rPr lang="zh-CN" altLang="en-US" sz="28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）给赵国可真是不划（</a:t>
              </a:r>
              <a:r>
                <a:rPr lang="en-US" altLang="zh-CN" sz="2800" b="1" err="1">
                  <a:solidFill>
                    <a:schemeClr val="bg1"/>
                  </a:solidFill>
                  <a:latin typeface="宋体" panose="02010600030101010101" pitchFamily="2" charset="-122"/>
                </a:rPr>
                <a:t>huá  huà</a:t>
              </a:r>
              <a:r>
                <a:rPr lang="zh-CN" altLang="en-US" sz="28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）算。</a:t>
              </a:r>
              <a:endParaRPr lang="en-US" altLang="zh-CN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marL="899795" indent="-899795" eaLnBrk="1" hangingPunct="1">
                <a:lnSpc>
                  <a:spcPct val="120000"/>
                </a:lnSpc>
              </a:pPr>
              <a:r>
                <a:rPr lang="zh-CN" altLang="en-US" sz="28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（2）哥哥很倔强（</a:t>
              </a:r>
              <a:r>
                <a:rPr lang="en-US" altLang="zh-CN" sz="2800" b="1" err="1">
                  <a:solidFill>
                    <a:schemeClr val="bg1"/>
                  </a:solidFill>
                  <a:latin typeface="宋体" panose="02010600030101010101" pitchFamily="2" charset="-122"/>
                </a:rPr>
                <a:t>qiánɡ  qiǎnɡ  jiànɡ</a:t>
              </a:r>
              <a:r>
                <a:rPr lang="zh-CN" altLang="en-US" sz="28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），从不服输，在赛前加强（</a:t>
              </a:r>
              <a:r>
                <a:rPr lang="en-US" altLang="zh-CN" sz="2800" b="1" err="1">
                  <a:solidFill>
                    <a:schemeClr val="bg1"/>
                  </a:solidFill>
                  <a:latin typeface="宋体" panose="02010600030101010101" pitchFamily="2" charset="-122"/>
                </a:rPr>
                <a:t>qiánɡ  qiǎnɡ  jiànɡ</a:t>
              </a:r>
              <a:r>
                <a:rPr lang="zh-CN" altLang="en-US" sz="28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）了训练。虽然他比赛时没发挥好，但还是勉强（</a:t>
              </a:r>
              <a:r>
                <a:rPr lang="en-US" altLang="zh-CN" sz="2800" b="1" err="1">
                  <a:solidFill>
                    <a:schemeClr val="bg1"/>
                  </a:solidFill>
                  <a:latin typeface="宋体" panose="02010600030101010101" pitchFamily="2" charset="-122"/>
                </a:rPr>
                <a:t>qiánɡ  qiǎnɡ  jiànɡ</a:t>
              </a:r>
              <a:r>
                <a:rPr lang="zh-CN" altLang="en-US" sz="28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）晋级了。</a:t>
              </a:r>
              <a:endPara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8122970" y="3800640"/>
              <a:ext cx="464988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latinLnBrk="1" hangingPunct="1">
                <a:lnSpc>
                  <a:spcPct val="120000"/>
                </a:lnSpc>
                <a:spcAft>
                  <a:spcPts val="1200"/>
                </a:spcAft>
              </a:pPr>
              <a:r>
                <a:rPr lang="en-US" altLang="zh-CN" sz="2800" b="1">
                  <a:solidFill>
                    <a:srgbClr val="FFFDFF"/>
                  </a:solidFill>
                  <a:latin typeface="宋体" panose="02010600030101010101" pitchFamily="2" charset="-122"/>
                </a:rPr>
                <a:t>·</a:t>
              </a:r>
              <a:endPara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389549" y="511812"/>
            <a:ext cx="783112" cy="245190"/>
            <a:chOff x="341394" y="552671"/>
            <a:chExt cx="783112" cy="245190"/>
          </a:xfrm>
          <a:solidFill>
            <a:srgbClr val="FBD54D"/>
          </a:solidFill>
        </p:grpSpPr>
        <p:sp>
          <p:nvSpPr>
            <p:cNvPr id="3" name="平行四边形 2"/>
            <p:cNvSpPr/>
            <p:nvPr/>
          </p:nvSpPr>
          <p:spPr>
            <a:xfrm rot="10800000" flipH="1">
              <a:off x="341394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 rot="10800000" flipH="1">
              <a:off x="529294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 rot="10800000" flipH="1">
              <a:off x="736006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平行四边形 5"/>
            <p:cNvSpPr/>
            <p:nvPr/>
          </p:nvSpPr>
          <p:spPr>
            <a:xfrm rot="10800000" flipH="1">
              <a:off x="936606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 flipH="1">
            <a:off x="1213153" y="693509"/>
            <a:ext cx="7504626" cy="0"/>
          </a:xfrm>
          <a:prstGeom prst="line">
            <a:avLst/>
          </a:prstGeom>
          <a:ln w="28575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465977" y="4780736"/>
            <a:ext cx="4849522" cy="0"/>
          </a:xfrm>
          <a:prstGeom prst="line">
            <a:avLst/>
          </a:prstGeom>
          <a:ln w="28575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 flipV="1">
            <a:off x="5315499" y="4658141"/>
            <a:ext cx="783112" cy="245190"/>
            <a:chOff x="816949" y="456978"/>
            <a:chExt cx="783112" cy="245190"/>
          </a:xfrm>
          <a:solidFill>
            <a:srgbClr val="FBD54D"/>
          </a:solidFill>
        </p:grpSpPr>
        <p:sp>
          <p:nvSpPr>
            <p:cNvPr id="10" name="平行四边形 9"/>
            <p:cNvSpPr/>
            <p:nvPr/>
          </p:nvSpPr>
          <p:spPr>
            <a:xfrm rot="10800000" flipH="1">
              <a:off x="816949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平行四边形 10"/>
            <p:cNvSpPr/>
            <p:nvPr/>
          </p:nvSpPr>
          <p:spPr>
            <a:xfrm rot="10800000" flipH="1">
              <a:off x="1017549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rot="10800000" flipH="1">
              <a:off x="1224261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 rot="10800000" flipH="1">
              <a:off x="1412161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6" name="矩形 15"/>
          <p:cNvSpPr/>
          <p:nvPr/>
        </p:nvSpPr>
        <p:spPr>
          <a:xfrm>
            <a:off x="2361842" y="2086410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600">
              <a:solidFill>
                <a:srgbClr val="FBD54D"/>
              </a:solidFill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212522" y="2571750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600">
              <a:solidFill>
                <a:srgbClr val="FBD54D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4667564" y="3042385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600">
              <a:solidFill>
                <a:srgbClr val="FBD54D"/>
              </a:solidFill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3105382" y="4097631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600">
              <a:solidFill>
                <a:srgbClr val="FBD54D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465641" y="1555296"/>
            <a:ext cx="64793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36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√</a:t>
            </a:r>
            <a:endParaRPr lang="zh-CN" altLang="en-US" sz="3600">
              <a:solidFill>
                <a:srgbClr val="FBD54D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3825669" y="1730837"/>
            <a:ext cx="464988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  <a:spcAft>
                <a:spcPts val="1200"/>
              </a:spcAft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</a:rPr>
              <a:t>·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691680" y="2271562"/>
            <a:ext cx="464988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  <a:spcAft>
                <a:spcPts val="1200"/>
              </a:spcAft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</a:rPr>
              <a:t>·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762910" y="2718052"/>
            <a:ext cx="464988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  <a:spcAft>
                <a:spcPts val="1200"/>
              </a:spcAft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</a:rPr>
              <a:t>·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825720" y="3263281"/>
            <a:ext cx="464988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  <a:spcAft>
                <a:spcPts val="1200"/>
              </a:spcAft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</a:rPr>
              <a:t>·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  <p:bldP spid="18" grpId="0"/>
      <p:bldP spid="19" grpId="0"/>
      <p:bldP spid="2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9981" y="1530687"/>
            <a:ext cx="8286464" cy="668837"/>
            <a:chOff x="1100763" y="1508507"/>
            <a:chExt cx="8286464" cy="668837"/>
          </a:xfrm>
        </p:grpSpPr>
        <p:sp>
          <p:nvSpPr>
            <p:cNvPr id="3" name="矩形 2"/>
            <p:cNvSpPr/>
            <p:nvPr/>
          </p:nvSpPr>
          <p:spPr>
            <a:xfrm>
              <a:off x="1100763" y="1551582"/>
              <a:ext cx="8286464" cy="584775"/>
            </a:xfrm>
            <a:prstGeom prst="rect">
              <a:avLst/>
            </a:pr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4" name="TextBox 17"/>
            <p:cNvSpPr txBox="1">
              <a:spLocks noChangeArrowheads="1"/>
            </p:cNvSpPr>
            <p:nvPr/>
          </p:nvSpPr>
          <p:spPr bwMode="auto">
            <a:xfrm>
              <a:off x="1249363" y="1508507"/>
              <a:ext cx="7998432" cy="6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3600" b="1" dirty="0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和氏璧  大臣  蔺相如  允诺  击缶</a:t>
              </a:r>
              <a:endParaRPr lang="en-US" altLang="zh-CN" sz="3600" b="1" dirty="0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479981" y="171315"/>
            <a:ext cx="1874651" cy="584775"/>
            <a:chOff x="479981" y="171315"/>
            <a:chExt cx="1874651" cy="584775"/>
          </a:xfrm>
        </p:grpSpPr>
        <p:grpSp>
          <p:nvGrpSpPr>
            <p:cNvPr id="6" name="组合 5"/>
            <p:cNvGrpSpPr/>
            <p:nvPr/>
          </p:nvGrpSpPr>
          <p:grpSpPr>
            <a:xfrm>
              <a:off x="479981" y="275297"/>
              <a:ext cx="1874651" cy="418435"/>
              <a:chOff x="55215" y="771551"/>
              <a:chExt cx="2327439" cy="519501"/>
            </a:xfrm>
          </p:grpSpPr>
          <p:cxnSp>
            <p:nvCxnSpPr>
              <p:cNvPr id="8" name="直接连接符 7"/>
              <p:cNvCxnSpPr/>
              <p:nvPr/>
            </p:nvCxnSpPr>
            <p:spPr>
              <a:xfrm flipH="1">
                <a:off x="2382654" y="771551"/>
                <a:ext cx="0" cy="519500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接连接符 8"/>
              <p:cNvCxnSpPr/>
              <p:nvPr/>
            </p:nvCxnSpPr>
            <p:spPr>
              <a:xfrm flipH="1">
                <a:off x="55215" y="771551"/>
                <a:ext cx="0" cy="519501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" name="文本框 6"/>
            <p:cNvSpPr txBox="1"/>
            <p:nvPr/>
          </p:nvSpPr>
          <p:spPr>
            <a:xfrm>
              <a:off x="494397" y="171315"/>
              <a:ext cx="18325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BD54D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生字检测</a:t>
              </a:r>
              <a:endParaRPr lang="zh-CN" altLang="en-US" sz="3200" b="1" dirty="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94397" y="2657388"/>
            <a:ext cx="8286464" cy="668837"/>
            <a:chOff x="1100763" y="1508507"/>
            <a:chExt cx="8286464" cy="668837"/>
          </a:xfrm>
        </p:grpSpPr>
        <p:sp>
          <p:nvSpPr>
            <p:cNvPr id="12" name="矩形 11"/>
            <p:cNvSpPr/>
            <p:nvPr/>
          </p:nvSpPr>
          <p:spPr>
            <a:xfrm>
              <a:off x="1100763" y="1551582"/>
              <a:ext cx="8286464" cy="584775"/>
            </a:xfrm>
            <a:prstGeom prst="rect">
              <a:avLst/>
            </a:pr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3" name="TextBox 17"/>
            <p:cNvSpPr txBox="1">
              <a:spLocks noChangeArrowheads="1"/>
            </p:cNvSpPr>
            <p:nvPr/>
          </p:nvSpPr>
          <p:spPr bwMode="auto">
            <a:xfrm>
              <a:off x="1244779" y="1508507"/>
              <a:ext cx="7998432" cy="6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3600" b="1" dirty="0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廉颇  抵御  侮辱  战袍  胆怯</a:t>
              </a:r>
              <a:endParaRPr lang="en-US" altLang="zh-CN" sz="3600" b="1" dirty="0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494397" y="3745233"/>
            <a:ext cx="8286464" cy="668837"/>
            <a:chOff x="1100763" y="1509550"/>
            <a:chExt cx="8286464" cy="668837"/>
          </a:xfrm>
        </p:grpSpPr>
        <p:sp>
          <p:nvSpPr>
            <p:cNvPr id="15" name="矩形 14"/>
            <p:cNvSpPr/>
            <p:nvPr/>
          </p:nvSpPr>
          <p:spPr>
            <a:xfrm>
              <a:off x="1100763" y="1551582"/>
              <a:ext cx="8286464" cy="584775"/>
            </a:xfrm>
            <a:prstGeom prst="rect">
              <a:avLst/>
            </a:pr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000"/>
            </a:p>
          </p:txBody>
        </p:sp>
        <p:sp>
          <p:nvSpPr>
            <p:cNvPr id="16" name="TextBox 17"/>
            <p:cNvSpPr txBox="1">
              <a:spLocks noChangeArrowheads="1"/>
            </p:cNvSpPr>
            <p:nvPr/>
          </p:nvSpPr>
          <p:spPr bwMode="auto">
            <a:xfrm>
              <a:off x="1244779" y="1509550"/>
              <a:ext cx="7998432" cy="6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3600" b="1" dirty="0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将相  强逼  划归</a:t>
              </a:r>
              <a:r>
                <a:rPr lang="en-US" altLang="zh-CN" sz="3600" b="1" dirty="0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</a:t>
              </a:r>
              <a:r>
                <a:rPr lang="zh-CN" altLang="en-US" sz="3600" b="1" dirty="0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拒绝  负荆请罪</a:t>
              </a:r>
              <a:endParaRPr lang="zh-CN" altLang="en-US" sz="3600" b="1" dirty="0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63313" y="799781"/>
            <a:ext cx="8017411" cy="523220"/>
            <a:chOff x="463313" y="799781"/>
            <a:chExt cx="8017411" cy="523220"/>
          </a:xfrm>
        </p:grpSpPr>
        <p:sp>
          <p:nvSpPr>
            <p:cNvPr id="17" name="矩形 16"/>
            <p:cNvSpPr/>
            <p:nvPr/>
          </p:nvSpPr>
          <p:spPr>
            <a:xfrm>
              <a:off x="721869" y="799781"/>
              <a:ext cx="7758855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800" b="1" dirty="0">
                  <a:solidFill>
                    <a:srgbClr val="FFFDFF"/>
                  </a:solidFill>
                  <a:latin typeface="宋体" panose="02010600030101010101" pitchFamily="2" charset="-122"/>
                </a:rPr>
                <a:t>比一比，看谁能一眼看完幻灯片上的所有内容。</a:t>
              </a:r>
              <a:endParaRPr lang="zh-CN" altLang="en-US" sz="2800" b="1" dirty="0">
                <a:solidFill>
                  <a:srgbClr val="FFFD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21" name="iconfont-1090-826110"/>
            <p:cNvSpPr/>
            <p:nvPr/>
          </p:nvSpPr>
          <p:spPr>
            <a:xfrm>
              <a:off x="463313" y="931798"/>
              <a:ext cx="293011" cy="292060"/>
            </a:xfrm>
            <a:custGeom>
              <a:avLst/>
              <a:gdLst>
                <a:gd name="T0" fmla="*/ 9502 w 9633"/>
                <a:gd name="T1" fmla="*/ 8742 h 9600"/>
                <a:gd name="T2" fmla="*/ 8534 w 9633"/>
                <a:gd name="T3" fmla="*/ 7770 h 9600"/>
                <a:gd name="T4" fmla="*/ 8499 w 9633"/>
                <a:gd name="T5" fmla="*/ 7740 h 9600"/>
                <a:gd name="T6" fmla="*/ 8758 w 9633"/>
                <a:gd name="T7" fmla="*/ 6865 h 9600"/>
                <a:gd name="T8" fmla="*/ 7157 w 9633"/>
                <a:gd name="T9" fmla="*/ 5257 h 9600"/>
                <a:gd name="T10" fmla="*/ 5557 w 9633"/>
                <a:gd name="T11" fmla="*/ 6865 h 9600"/>
                <a:gd name="T12" fmla="*/ 7157 w 9633"/>
                <a:gd name="T13" fmla="*/ 8473 h 9600"/>
                <a:gd name="T14" fmla="*/ 8029 w 9633"/>
                <a:gd name="T15" fmla="*/ 8213 h 9600"/>
                <a:gd name="T16" fmla="*/ 8058 w 9633"/>
                <a:gd name="T17" fmla="*/ 8248 h 9600"/>
                <a:gd name="T18" fmla="*/ 9025 w 9633"/>
                <a:gd name="T19" fmla="*/ 9221 h 9600"/>
                <a:gd name="T20" fmla="*/ 9263 w 9633"/>
                <a:gd name="T21" fmla="*/ 9320 h 9600"/>
                <a:gd name="T22" fmla="*/ 9502 w 9633"/>
                <a:gd name="T23" fmla="*/ 9221 h 9600"/>
                <a:gd name="T24" fmla="*/ 9502 w 9633"/>
                <a:gd name="T25" fmla="*/ 8742 h 9600"/>
                <a:gd name="T26" fmla="*/ 7157 w 9633"/>
                <a:gd name="T27" fmla="*/ 7965 h 9600"/>
                <a:gd name="T28" fmla="*/ 6062 w 9633"/>
                <a:gd name="T29" fmla="*/ 6865 h 9600"/>
                <a:gd name="T30" fmla="*/ 7157 w 9633"/>
                <a:gd name="T31" fmla="*/ 5764 h 9600"/>
                <a:gd name="T32" fmla="*/ 8252 w 9633"/>
                <a:gd name="T33" fmla="*/ 6865 h 9600"/>
                <a:gd name="T34" fmla="*/ 7157 w 9633"/>
                <a:gd name="T35" fmla="*/ 7965 h 9600"/>
                <a:gd name="T36" fmla="*/ 5604 w 9633"/>
                <a:gd name="T37" fmla="*/ 8309 h 9600"/>
                <a:gd name="T38" fmla="*/ 4800 w 9633"/>
                <a:gd name="T39" fmla="*/ 8400 h 9600"/>
                <a:gd name="T40" fmla="*/ 1200 w 9633"/>
                <a:gd name="T41" fmla="*/ 4800 h 9600"/>
                <a:gd name="T42" fmla="*/ 4800 w 9633"/>
                <a:gd name="T43" fmla="*/ 1200 h 9600"/>
                <a:gd name="T44" fmla="*/ 8400 w 9633"/>
                <a:gd name="T45" fmla="*/ 4800 h 9600"/>
                <a:gd name="T46" fmla="*/ 8377 w 9633"/>
                <a:gd name="T47" fmla="*/ 5200 h 9600"/>
                <a:gd name="T48" fmla="*/ 9376 w 9633"/>
                <a:gd name="T49" fmla="*/ 6250 h 9600"/>
                <a:gd name="T50" fmla="*/ 9600 w 9633"/>
                <a:gd name="T51" fmla="*/ 4800 h 9600"/>
                <a:gd name="T52" fmla="*/ 4800 w 9633"/>
                <a:gd name="T53" fmla="*/ 0 h 9600"/>
                <a:gd name="T54" fmla="*/ 0 w 9633"/>
                <a:gd name="T55" fmla="*/ 4800 h 9600"/>
                <a:gd name="T56" fmla="*/ 4800 w 9633"/>
                <a:gd name="T57" fmla="*/ 9600 h 9600"/>
                <a:gd name="T58" fmla="*/ 6758 w 9633"/>
                <a:gd name="T59" fmla="*/ 9182 h 9600"/>
                <a:gd name="T60" fmla="*/ 6082 w 9633"/>
                <a:gd name="T61" fmla="*/ 8767 h 9600"/>
                <a:gd name="T62" fmla="*/ 5604 w 9633"/>
                <a:gd name="T63" fmla="*/ 8309 h 9600"/>
                <a:gd name="T64" fmla="*/ 6074 w 9633"/>
                <a:gd name="T65" fmla="*/ 4967 h 9600"/>
                <a:gd name="T66" fmla="*/ 5280 w 9633"/>
                <a:gd name="T67" fmla="*/ 4967 h 9600"/>
                <a:gd name="T68" fmla="*/ 5280 w 9633"/>
                <a:gd name="T69" fmla="*/ 3090 h 9600"/>
                <a:gd name="T70" fmla="*/ 4710 w 9633"/>
                <a:gd name="T71" fmla="*/ 2520 h 9600"/>
                <a:gd name="T72" fmla="*/ 4140 w 9633"/>
                <a:gd name="T73" fmla="*/ 3090 h 9600"/>
                <a:gd name="T74" fmla="*/ 4140 w 9633"/>
                <a:gd name="T75" fmla="*/ 5550 h 9600"/>
                <a:gd name="T76" fmla="*/ 4710 w 9633"/>
                <a:gd name="T77" fmla="*/ 6120 h 9600"/>
                <a:gd name="T78" fmla="*/ 4832 w 9633"/>
                <a:gd name="T79" fmla="*/ 6107 h 9600"/>
                <a:gd name="T80" fmla="*/ 5234 w 9633"/>
                <a:gd name="T81" fmla="*/ 6107 h 9600"/>
                <a:gd name="T82" fmla="*/ 5866 w 9633"/>
                <a:gd name="T83" fmla="*/ 5124 h 9600"/>
                <a:gd name="T84" fmla="*/ 6074 w 9633"/>
                <a:gd name="T85" fmla="*/ 4967 h 9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33" h="9600">
                  <a:moveTo>
                    <a:pt x="9502" y="8742"/>
                  </a:moveTo>
                  <a:lnTo>
                    <a:pt x="8534" y="7770"/>
                  </a:lnTo>
                  <a:cubicBezTo>
                    <a:pt x="8523" y="7758"/>
                    <a:pt x="8511" y="7750"/>
                    <a:pt x="8499" y="7740"/>
                  </a:cubicBezTo>
                  <a:cubicBezTo>
                    <a:pt x="8662" y="7488"/>
                    <a:pt x="8758" y="7188"/>
                    <a:pt x="8758" y="6865"/>
                  </a:cubicBezTo>
                  <a:cubicBezTo>
                    <a:pt x="8758" y="5977"/>
                    <a:pt x="8041" y="5257"/>
                    <a:pt x="7157" y="5257"/>
                  </a:cubicBezTo>
                  <a:cubicBezTo>
                    <a:pt x="6274" y="5257"/>
                    <a:pt x="5557" y="5977"/>
                    <a:pt x="5557" y="6865"/>
                  </a:cubicBezTo>
                  <a:cubicBezTo>
                    <a:pt x="5557" y="7753"/>
                    <a:pt x="6274" y="8473"/>
                    <a:pt x="7157" y="8473"/>
                  </a:cubicBezTo>
                  <a:cubicBezTo>
                    <a:pt x="7479" y="8473"/>
                    <a:pt x="7778" y="8377"/>
                    <a:pt x="8029" y="8213"/>
                  </a:cubicBezTo>
                  <a:cubicBezTo>
                    <a:pt x="8038" y="8225"/>
                    <a:pt x="8046" y="8237"/>
                    <a:pt x="8058" y="8248"/>
                  </a:cubicBezTo>
                  <a:lnTo>
                    <a:pt x="9025" y="9221"/>
                  </a:lnTo>
                  <a:cubicBezTo>
                    <a:pt x="9091" y="9287"/>
                    <a:pt x="9177" y="9320"/>
                    <a:pt x="9263" y="9320"/>
                  </a:cubicBezTo>
                  <a:cubicBezTo>
                    <a:pt x="9349" y="9320"/>
                    <a:pt x="9436" y="9287"/>
                    <a:pt x="9502" y="9221"/>
                  </a:cubicBezTo>
                  <a:cubicBezTo>
                    <a:pt x="9633" y="9089"/>
                    <a:pt x="9633" y="8874"/>
                    <a:pt x="9502" y="8742"/>
                  </a:cubicBezTo>
                  <a:close/>
                  <a:moveTo>
                    <a:pt x="7157" y="7965"/>
                  </a:moveTo>
                  <a:cubicBezTo>
                    <a:pt x="6554" y="7965"/>
                    <a:pt x="6062" y="7472"/>
                    <a:pt x="6062" y="6865"/>
                  </a:cubicBezTo>
                  <a:cubicBezTo>
                    <a:pt x="6062" y="6258"/>
                    <a:pt x="6554" y="5764"/>
                    <a:pt x="7157" y="5764"/>
                  </a:cubicBezTo>
                  <a:cubicBezTo>
                    <a:pt x="7761" y="5764"/>
                    <a:pt x="8252" y="6258"/>
                    <a:pt x="8252" y="6865"/>
                  </a:cubicBezTo>
                  <a:cubicBezTo>
                    <a:pt x="8252" y="7472"/>
                    <a:pt x="7761" y="7965"/>
                    <a:pt x="7157" y="7965"/>
                  </a:cubicBezTo>
                  <a:close/>
                  <a:moveTo>
                    <a:pt x="5604" y="8309"/>
                  </a:moveTo>
                  <a:cubicBezTo>
                    <a:pt x="5346" y="8368"/>
                    <a:pt x="5077" y="8400"/>
                    <a:pt x="4800" y="8400"/>
                  </a:cubicBezTo>
                  <a:cubicBezTo>
                    <a:pt x="2812" y="8400"/>
                    <a:pt x="1200" y="6788"/>
                    <a:pt x="1200" y="4800"/>
                  </a:cubicBezTo>
                  <a:cubicBezTo>
                    <a:pt x="1200" y="2812"/>
                    <a:pt x="2812" y="1200"/>
                    <a:pt x="4800" y="1200"/>
                  </a:cubicBezTo>
                  <a:cubicBezTo>
                    <a:pt x="6788" y="1200"/>
                    <a:pt x="8400" y="2812"/>
                    <a:pt x="8400" y="4800"/>
                  </a:cubicBezTo>
                  <a:cubicBezTo>
                    <a:pt x="8400" y="4935"/>
                    <a:pt x="8392" y="5069"/>
                    <a:pt x="8377" y="5200"/>
                  </a:cubicBezTo>
                  <a:cubicBezTo>
                    <a:pt x="8795" y="5509"/>
                    <a:pt x="9139" y="5920"/>
                    <a:pt x="9376" y="6250"/>
                  </a:cubicBezTo>
                  <a:cubicBezTo>
                    <a:pt x="9521" y="5793"/>
                    <a:pt x="9600" y="5306"/>
                    <a:pt x="9600" y="4800"/>
                  </a:cubicBezTo>
                  <a:cubicBezTo>
                    <a:pt x="9600" y="2149"/>
                    <a:pt x="7451" y="0"/>
                    <a:pt x="4800" y="0"/>
                  </a:cubicBezTo>
                  <a:cubicBezTo>
                    <a:pt x="2149" y="0"/>
                    <a:pt x="0" y="2149"/>
                    <a:pt x="0" y="4800"/>
                  </a:cubicBezTo>
                  <a:cubicBezTo>
                    <a:pt x="0" y="7451"/>
                    <a:pt x="2149" y="9600"/>
                    <a:pt x="4800" y="9600"/>
                  </a:cubicBezTo>
                  <a:cubicBezTo>
                    <a:pt x="5498" y="9600"/>
                    <a:pt x="6160" y="9450"/>
                    <a:pt x="6758" y="9182"/>
                  </a:cubicBezTo>
                  <a:lnTo>
                    <a:pt x="6082" y="8767"/>
                  </a:lnTo>
                  <a:cubicBezTo>
                    <a:pt x="5892" y="8616"/>
                    <a:pt x="5735" y="8462"/>
                    <a:pt x="5604" y="8309"/>
                  </a:cubicBezTo>
                  <a:close/>
                  <a:moveTo>
                    <a:pt x="6074" y="4967"/>
                  </a:moveTo>
                  <a:lnTo>
                    <a:pt x="5280" y="4967"/>
                  </a:lnTo>
                  <a:lnTo>
                    <a:pt x="5280" y="3090"/>
                  </a:lnTo>
                  <a:cubicBezTo>
                    <a:pt x="5280" y="2775"/>
                    <a:pt x="5025" y="2520"/>
                    <a:pt x="4710" y="2520"/>
                  </a:cubicBezTo>
                  <a:cubicBezTo>
                    <a:pt x="4395" y="2520"/>
                    <a:pt x="4140" y="2775"/>
                    <a:pt x="4140" y="3090"/>
                  </a:cubicBezTo>
                  <a:lnTo>
                    <a:pt x="4140" y="5550"/>
                  </a:lnTo>
                  <a:cubicBezTo>
                    <a:pt x="4140" y="5865"/>
                    <a:pt x="4395" y="6120"/>
                    <a:pt x="4710" y="6120"/>
                  </a:cubicBezTo>
                  <a:cubicBezTo>
                    <a:pt x="4752" y="6120"/>
                    <a:pt x="4792" y="6115"/>
                    <a:pt x="4832" y="6107"/>
                  </a:cubicBezTo>
                  <a:lnTo>
                    <a:pt x="5234" y="6107"/>
                  </a:lnTo>
                  <a:cubicBezTo>
                    <a:pt x="5469" y="5517"/>
                    <a:pt x="5866" y="5124"/>
                    <a:pt x="5866" y="5124"/>
                  </a:cubicBezTo>
                  <a:cubicBezTo>
                    <a:pt x="5935" y="5064"/>
                    <a:pt x="6004" y="5012"/>
                    <a:pt x="6074" y="4967"/>
                  </a:cubicBezTo>
                  <a:close/>
                </a:path>
              </a:pathLst>
            </a:custGeom>
            <a:solidFill>
              <a:srgbClr val="FFF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9981" y="171315"/>
            <a:ext cx="1874651" cy="584775"/>
            <a:chOff x="479981" y="171315"/>
            <a:chExt cx="1874651" cy="584775"/>
          </a:xfrm>
        </p:grpSpPr>
        <p:grpSp>
          <p:nvGrpSpPr>
            <p:cNvPr id="3" name="组合 2"/>
            <p:cNvGrpSpPr/>
            <p:nvPr/>
          </p:nvGrpSpPr>
          <p:grpSpPr>
            <a:xfrm>
              <a:off x="479981" y="275297"/>
              <a:ext cx="1874651" cy="418435"/>
              <a:chOff x="55215" y="771551"/>
              <a:chExt cx="2327439" cy="519501"/>
            </a:xfrm>
          </p:grpSpPr>
          <p:cxnSp>
            <p:nvCxnSpPr>
              <p:cNvPr id="5" name="直接连接符 4"/>
              <p:cNvCxnSpPr/>
              <p:nvPr/>
            </p:nvCxnSpPr>
            <p:spPr>
              <a:xfrm flipH="1">
                <a:off x="2382654" y="771551"/>
                <a:ext cx="0" cy="519500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 flipH="1">
                <a:off x="55215" y="771551"/>
                <a:ext cx="0" cy="519501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文本框 3"/>
            <p:cNvSpPr txBox="1"/>
            <p:nvPr/>
          </p:nvSpPr>
          <p:spPr>
            <a:xfrm>
              <a:off x="494397" y="171315"/>
              <a:ext cx="18325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BD54D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书写指导</a:t>
              </a:r>
              <a:endParaRPr lang="zh-CN" altLang="en-US" sz="3200" b="1" dirty="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903467" y="885271"/>
            <a:ext cx="1014412" cy="1311275"/>
            <a:chOff x="1855788" y="1303338"/>
            <a:chExt cx="1014412" cy="1311275"/>
          </a:xfrm>
        </p:grpSpPr>
        <p:grpSp>
          <p:nvGrpSpPr>
            <p:cNvPr id="10" name="组合 66"/>
            <p:cNvGrpSpPr/>
            <p:nvPr/>
          </p:nvGrpSpPr>
          <p:grpSpPr>
            <a:xfrm>
              <a:off x="1884363" y="1504950"/>
              <a:ext cx="950912" cy="952500"/>
              <a:chOff x="3467101" y="253719"/>
              <a:chExt cx="1132406" cy="1136363"/>
            </a:xfrm>
          </p:grpSpPr>
          <p:cxnSp>
            <p:nvCxnSpPr>
              <p:cNvPr id="11" name="直接连接符 4"/>
              <p:cNvCxnSpPr>
                <a:cxnSpLocks noChangeShapeType="1"/>
              </p:cNvCxnSpPr>
              <p:nvPr/>
            </p:nvCxnSpPr>
            <p:spPr bwMode="auto">
              <a:xfrm>
                <a:off x="3466785" y="797864"/>
                <a:ext cx="1132723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2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4018869" y="256448"/>
                <a:ext cx="0" cy="1133641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3" name="矩形 1"/>
              <p:cNvSpPr>
                <a:spLocks noChangeArrowheads="1"/>
              </p:cNvSpPr>
              <p:nvPr/>
            </p:nvSpPr>
            <p:spPr bwMode="auto">
              <a:xfrm>
                <a:off x="3466785" y="253273"/>
                <a:ext cx="1132723" cy="1133641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en-US" sz="12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4" name="TextBox 1"/>
            <p:cNvSpPr txBox="1">
              <a:spLocks noChangeArrowheads="1"/>
            </p:cNvSpPr>
            <p:nvPr/>
          </p:nvSpPr>
          <p:spPr bwMode="auto">
            <a:xfrm>
              <a:off x="1855788" y="1303338"/>
              <a:ext cx="1014412" cy="131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臣</a:t>
              </a:r>
              <a:endParaRPr lang="zh-CN" altLang="en-US" sz="6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859678" y="2218008"/>
            <a:ext cx="1095375" cy="1311275"/>
            <a:chOff x="1243013" y="2709863"/>
            <a:chExt cx="1095375" cy="1311275"/>
          </a:xfrm>
        </p:grpSpPr>
        <p:grpSp>
          <p:nvGrpSpPr>
            <p:cNvPr id="15" name="组合 1"/>
            <p:cNvGrpSpPr/>
            <p:nvPr/>
          </p:nvGrpSpPr>
          <p:grpSpPr>
            <a:xfrm>
              <a:off x="1306513" y="2900363"/>
              <a:ext cx="949325" cy="952500"/>
              <a:chOff x="3467101" y="253719"/>
              <a:chExt cx="1132406" cy="1136363"/>
            </a:xfrm>
          </p:grpSpPr>
          <p:cxnSp>
            <p:nvCxnSpPr>
              <p:cNvPr id="16" name="直接连接符 65"/>
              <p:cNvCxnSpPr>
                <a:cxnSpLocks noChangeShapeType="1"/>
              </p:cNvCxnSpPr>
              <p:nvPr/>
            </p:nvCxnSpPr>
            <p:spPr bwMode="auto">
              <a:xfrm>
                <a:off x="3467305" y="797041"/>
                <a:ext cx="1132709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7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4018568" y="257213"/>
                <a:ext cx="0" cy="113364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8" name="矩形 1"/>
              <p:cNvSpPr>
                <a:spLocks noChangeArrowheads="1"/>
              </p:cNvSpPr>
              <p:nvPr/>
            </p:nvSpPr>
            <p:spPr bwMode="auto">
              <a:xfrm>
                <a:off x="3467305" y="254037"/>
                <a:ext cx="1132709" cy="1133640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en-US" sz="12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9" name="TextBox 1"/>
            <p:cNvSpPr txBox="1">
              <a:spLocks noChangeArrowheads="1"/>
            </p:cNvSpPr>
            <p:nvPr/>
          </p:nvSpPr>
          <p:spPr bwMode="auto">
            <a:xfrm>
              <a:off x="1243013" y="2709863"/>
              <a:ext cx="1095375" cy="131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典</a:t>
              </a:r>
              <a:endParaRPr lang="zh-CN" altLang="en-US" sz="6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07247" y="3498645"/>
            <a:ext cx="1023938" cy="1311275"/>
            <a:chOff x="5807075" y="2733675"/>
            <a:chExt cx="1023938" cy="1311275"/>
          </a:xfrm>
        </p:grpSpPr>
        <p:sp>
          <p:nvSpPr>
            <p:cNvPr id="20" name="TextBox 1"/>
            <p:cNvSpPr txBox="1">
              <a:spLocks noChangeArrowheads="1"/>
            </p:cNvSpPr>
            <p:nvPr/>
          </p:nvSpPr>
          <p:spPr bwMode="auto">
            <a:xfrm>
              <a:off x="5807075" y="2733675"/>
              <a:ext cx="1023938" cy="131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拒</a:t>
              </a:r>
              <a:endParaRPr lang="zh-CN" altLang="en-US" sz="6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grpSp>
          <p:nvGrpSpPr>
            <p:cNvPr id="21" name="组合 104"/>
            <p:cNvGrpSpPr/>
            <p:nvPr/>
          </p:nvGrpSpPr>
          <p:grpSpPr>
            <a:xfrm>
              <a:off x="5837238" y="2913063"/>
              <a:ext cx="949325" cy="954087"/>
              <a:chOff x="3467101" y="253719"/>
              <a:chExt cx="1132406" cy="1136363"/>
            </a:xfrm>
          </p:grpSpPr>
          <p:cxnSp>
            <p:nvCxnSpPr>
              <p:cNvPr id="22" name="直接连接符 4"/>
              <p:cNvCxnSpPr>
                <a:cxnSpLocks noChangeShapeType="1"/>
              </p:cNvCxnSpPr>
              <p:nvPr/>
            </p:nvCxnSpPr>
            <p:spPr bwMode="auto">
              <a:xfrm>
                <a:off x="3467513" y="797480"/>
                <a:ext cx="1131994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3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4024778" y="257652"/>
                <a:ext cx="0" cy="1132053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4" name="矩形 1"/>
              <p:cNvSpPr>
                <a:spLocks noChangeArrowheads="1"/>
              </p:cNvSpPr>
              <p:nvPr/>
            </p:nvSpPr>
            <p:spPr bwMode="auto">
              <a:xfrm>
                <a:off x="3467513" y="254476"/>
                <a:ext cx="1131994" cy="1132053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en-US" sz="12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</p:grpSp>
      <p:sp>
        <p:nvSpPr>
          <p:cNvPr id="30" name="矩形 29"/>
          <p:cNvSpPr/>
          <p:nvPr/>
        </p:nvSpPr>
        <p:spPr>
          <a:xfrm>
            <a:off x="2018724" y="3872963"/>
            <a:ext cx="4572000" cy="5232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注意最后一笔是“竖折”。</a:t>
            </a:r>
            <a:endParaRPr lang="zh-CN" altLang="en-US" sz="28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025992" y="1278689"/>
            <a:ext cx="701050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/>
            <a:r>
              <a: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笔顺是“横、竖、横折、横、竖、竖折”。</a:t>
            </a:r>
            <a:endParaRPr lang="zh-CN" altLang="en-US" sz="2800" b="1" dirty="0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2018724" y="2386867"/>
            <a:ext cx="6848447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/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注意上部的笔顺是“竖、横折、横、竖、竖、横”。</a:t>
            </a:r>
            <a:endParaRPr lang="zh-CN" altLang="en-US" sz="28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1043608" y="2386867"/>
            <a:ext cx="720080" cy="617203"/>
          </a:xfrm>
          <a:prstGeom prst="ellipse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31" grpId="0"/>
      <p:bldP spid="32" grpId="0"/>
      <p:bldP spid="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84327" y="231664"/>
            <a:ext cx="990600" cy="1311275"/>
            <a:chOff x="7466013" y="1322388"/>
            <a:chExt cx="990600" cy="1311275"/>
          </a:xfrm>
        </p:grpSpPr>
        <p:grpSp>
          <p:nvGrpSpPr>
            <p:cNvPr id="3" name="组合 104"/>
            <p:cNvGrpSpPr/>
            <p:nvPr/>
          </p:nvGrpSpPr>
          <p:grpSpPr>
            <a:xfrm>
              <a:off x="7507288" y="1514475"/>
              <a:ext cx="949325" cy="952500"/>
              <a:chOff x="3467101" y="253719"/>
              <a:chExt cx="1132406" cy="1136363"/>
            </a:xfrm>
          </p:grpSpPr>
          <p:cxnSp>
            <p:nvCxnSpPr>
              <p:cNvPr id="5" name="直接连接符 4"/>
              <p:cNvCxnSpPr>
                <a:cxnSpLocks noChangeShapeType="1"/>
              </p:cNvCxnSpPr>
              <p:nvPr/>
            </p:nvCxnSpPr>
            <p:spPr bwMode="auto">
              <a:xfrm>
                <a:off x="3467513" y="797480"/>
                <a:ext cx="1131994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6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4024778" y="257652"/>
                <a:ext cx="0" cy="1132053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7" name="矩形 1"/>
              <p:cNvSpPr>
                <a:spLocks noChangeArrowheads="1"/>
              </p:cNvSpPr>
              <p:nvPr/>
            </p:nvSpPr>
            <p:spPr bwMode="auto">
              <a:xfrm>
                <a:off x="3467513" y="254476"/>
                <a:ext cx="1131994" cy="1132053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en-US" sz="12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4" name="TextBox 1"/>
            <p:cNvSpPr txBox="1">
              <a:spLocks noChangeArrowheads="1"/>
            </p:cNvSpPr>
            <p:nvPr/>
          </p:nvSpPr>
          <p:spPr bwMode="auto">
            <a:xfrm>
              <a:off x="7466013" y="1322388"/>
              <a:ext cx="977900" cy="131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诺</a:t>
              </a:r>
              <a:endParaRPr lang="zh-CN" altLang="en-US" sz="6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744378" y="254334"/>
            <a:ext cx="982663" cy="1311275"/>
            <a:chOff x="6965950" y="2746375"/>
            <a:chExt cx="982663" cy="1311275"/>
          </a:xfrm>
        </p:grpSpPr>
        <p:grpSp>
          <p:nvGrpSpPr>
            <p:cNvPr id="9" name="组合 104"/>
            <p:cNvGrpSpPr/>
            <p:nvPr/>
          </p:nvGrpSpPr>
          <p:grpSpPr>
            <a:xfrm>
              <a:off x="6999288" y="2913063"/>
              <a:ext cx="949325" cy="954087"/>
              <a:chOff x="3467101" y="253719"/>
              <a:chExt cx="1132406" cy="1136363"/>
            </a:xfrm>
          </p:grpSpPr>
          <p:cxnSp>
            <p:nvCxnSpPr>
              <p:cNvPr id="10" name="直接连接符 4"/>
              <p:cNvCxnSpPr>
                <a:cxnSpLocks noChangeShapeType="1"/>
              </p:cNvCxnSpPr>
              <p:nvPr/>
            </p:nvCxnSpPr>
            <p:spPr bwMode="auto">
              <a:xfrm>
                <a:off x="3467513" y="797480"/>
                <a:ext cx="1131994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1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4024778" y="257652"/>
                <a:ext cx="0" cy="1132053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2" name="矩形 1"/>
              <p:cNvSpPr>
                <a:spLocks noChangeArrowheads="1"/>
              </p:cNvSpPr>
              <p:nvPr/>
            </p:nvSpPr>
            <p:spPr bwMode="auto">
              <a:xfrm>
                <a:off x="3467513" y="254476"/>
                <a:ext cx="1131994" cy="1132053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en-US" sz="12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8" name="TextBox 1"/>
            <p:cNvSpPr txBox="1">
              <a:spLocks noChangeArrowheads="1"/>
            </p:cNvSpPr>
            <p:nvPr/>
          </p:nvSpPr>
          <p:spPr bwMode="auto">
            <a:xfrm>
              <a:off x="6965950" y="2746375"/>
              <a:ext cx="976313" cy="131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荆</a:t>
              </a:r>
              <a:endParaRPr lang="zh-CN" altLang="en-US" sz="6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9" name="组合 28"/>
          <p:cNvGrpSpPr/>
          <p:nvPr/>
        </p:nvGrpSpPr>
        <p:grpSpPr>
          <a:xfrm>
            <a:off x="911562" y="1300514"/>
            <a:ext cx="1095375" cy="1311275"/>
            <a:chOff x="601316" y="1916112"/>
            <a:chExt cx="1095375" cy="1311275"/>
          </a:xfrm>
        </p:grpSpPr>
        <p:grpSp>
          <p:nvGrpSpPr>
            <p:cNvPr id="14" name="组合 1"/>
            <p:cNvGrpSpPr/>
            <p:nvPr/>
          </p:nvGrpSpPr>
          <p:grpSpPr>
            <a:xfrm>
              <a:off x="664816" y="2106612"/>
              <a:ext cx="949325" cy="950913"/>
              <a:chOff x="3467101" y="253719"/>
              <a:chExt cx="1132406" cy="1136363"/>
            </a:xfrm>
          </p:grpSpPr>
          <p:cxnSp>
            <p:nvCxnSpPr>
              <p:cNvPr id="15" name="直接连接符 4"/>
              <p:cNvCxnSpPr>
                <a:cxnSpLocks noChangeShapeType="1"/>
              </p:cNvCxnSpPr>
              <p:nvPr/>
            </p:nvCxnSpPr>
            <p:spPr bwMode="auto">
              <a:xfrm>
                <a:off x="3467305" y="797041"/>
                <a:ext cx="1132709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16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4018568" y="257213"/>
                <a:ext cx="0" cy="113364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17" name="矩形 1"/>
              <p:cNvSpPr>
                <a:spLocks noChangeArrowheads="1"/>
              </p:cNvSpPr>
              <p:nvPr/>
            </p:nvSpPr>
            <p:spPr bwMode="auto">
              <a:xfrm>
                <a:off x="3467305" y="254037"/>
                <a:ext cx="1132709" cy="1133640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en-US" sz="12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18" name="TextBox 1"/>
            <p:cNvSpPr txBox="1">
              <a:spLocks noChangeArrowheads="1"/>
            </p:cNvSpPr>
            <p:nvPr/>
          </p:nvSpPr>
          <p:spPr bwMode="auto">
            <a:xfrm>
              <a:off x="601316" y="1916112"/>
              <a:ext cx="1095375" cy="131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召</a:t>
              </a:r>
              <a:endParaRPr lang="zh-CN" altLang="en-US" sz="6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937259" y="2400057"/>
            <a:ext cx="1025525" cy="1311275"/>
            <a:chOff x="1854927" y="1930970"/>
            <a:chExt cx="1025525" cy="1311275"/>
          </a:xfrm>
        </p:grpSpPr>
        <p:grpSp>
          <p:nvGrpSpPr>
            <p:cNvPr id="19" name="组合 98"/>
            <p:cNvGrpSpPr/>
            <p:nvPr/>
          </p:nvGrpSpPr>
          <p:grpSpPr>
            <a:xfrm>
              <a:off x="1881915" y="2135758"/>
              <a:ext cx="950912" cy="952500"/>
              <a:chOff x="3467101" y="253719"/>
              <a:chExt cx="1132406" cy="1136363"/>
            </a:xfrm>
          </p:grpSpPr>
          <p:cxnSp>
            <p:nvCxnSpPr>
              <p:cNvPr id="20" name="直接连接符 4"/>
              <p:cNvCxnSpPr>
                <a:cxnSpLocks noChangeShapeType="1"/>
              </p:cNvCxnSpPr>
              <p:nvPr/>
            </p:nvCxnSpPr>
            <p:spPr bwMode="auto">
              <a:xfrm>
                <a:off x="3467797" y="796326"/>
                <a:ext cx="1131448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1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4022428" y="256497"/>
                <a:ext cx="0" cy="1133641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2" name="矩形 1"/>
              <p:cNvSpPr>
                <a:spLocks noChangeArrowheads="1"/>
              </p:cNvSpPr>
              <p:nvPr/>
            </p:nvSpPr>
            <p:spPr bwMode="auto">
              <a:xfrm>
                <a:off x="3467797" y="253322"/>
                <a:ext cx="1131448" cy="1133641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en-US" sz="12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3" name="TextBox 1"/>
            <p:cNvSpPr txBox="1">
              <a:spLocks noChangeArrowheads="1"/>
            </p:cNvSpPr>
            <p:nvPr/>
          </p:nvSpPr>
          <p:spPr bwMode="auto">
            <a:xfrm>
              <a:off x="1854927" y="1930970"/>
              <a:ext cx="1025525" cy="13112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宫</a:t>
              </a:r>
              <a:endParaRPr lang="zh-CN" altLang="en-US" sz="6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916749" y="3544222"/>
            <a:ext cx="1008063" cy="1309688"/>
            <a:chOff x="3543300" y="2714625"/>
            <a:chExt cx="1008063" cy="1309688"/>
          </a:xfrm>
        </p:grpSpPr>
        <p:grpSp>
          <p:nvGrpSpPr>
            <p:cNvPr id="24" name="组合 92"/>
            <p:cNvGrpSpPr/>
            <p:nvPr/>
          </p:nvGrpSpPr>
          <p:grpSpPr>
            <a:xfrm>
              <a:off x="3600450" y="2895600"/>
              <a:ext cx="950913" cy="952500"/>
              <a:chOff x="3467101" y="253719"/>
              <a:chExt cx="1132406" cy="1136363"/>
            </a:xfrm>
          </p:grpSpPr>
          <p:cxnSp>
            <p:nvCxnSpPr>
              <p:cNvPr id="25" name="直接连接符 4"/>
              <p:cNvCxnSpPr>
                <a:cxnSpLocks noChangeShapeType="1"/>
              </p:cNvCxnSpPr>
              <p:nvPr/>
            </p:nvCxnSpPr>
            <p:spPr bwMode="auto">
              <a:xfrm>
                <a:off x="3466683" y="796909"/>
                <a:ext cx="1132824" cy="0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cxnSp>
            <p:nvCxnSpPr>
              <p:cNvPr id="26" name="直接连接符 6"/>
              <p:cNvCxnSpPr>
                <a:cxnSpLocks noChangeShapeType="1"/>
              </p:cNvCxnSpPr>
              <p:nvPr/>
            </p:nvCxnSpPr>
            <p:spPr bwMode="auto">
              <a:xfrm flipH="1">
                <a:off x="4021989" y="256976"/>
                <a:ext cx="0" cy="1133858"/>
              </a:xfrm>
              <a:prstGeom prst="line">
                <a:avLst/>
              </a:prstGeom>
              <a:noFill/>
              <a:ln w="12700">
                <a:solidFill>
                  <a:schemeClr val="bg1"/>
                </a:solidFill>
                <a:prstDash val="dash"/>
                <a:rou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</p:cxnSp>
          <p:sp>
            <p:nvSpPr>
              <p:cNvPr id="27" name="矩形 1"/>
              <p:cNvSpPr>
                <a:spLocks noChangeArrowheads="1"/>
              </p:cNvSpPr>
              <p:nvPr/>
            </p:nvSpPr>
            <p:spPr bwMode="auto">
              <a:xfrm>
                <a:off x="3466683" y="253800"/>
                <a:ext cx="1132824" cy="1133858"/>
              </a:xfrm>
              <a:prstGeom prst="rect">
                <a:avLst/>
              </a:prstGeom>
              <a:noFill/>
              <a:ln w="19050">
                <a:solidFill>
                  <a:schemeClr val="bg1"/>
                </a:solidFill>
                <a:rou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5pPr>
                <a:lvl6pPr marL="25146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6pPr>
                <a:lvl7pPr marL="29718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7pPr>
                <a:lvl8pPr marL="34290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8pPr>
                <a:lvl9pPr marL="3886200" indent="-228600" defTabSz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anose="020F0502020204030204" pitchFamily="34" charset="0"/>
                  </a:defRPr>
                </a:lvl9pPr>
              </a:lstStyle>
              <a:p>
                <a:pPr eaLnBrk="1" hangingPunct="1"/>
                <a:endParaRPr lang="zh-CN" altLang="en-US" sz="120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</p:grpSp>
        <p:sp>
          <p:nvSpPr>
            <p:cNvPr id="28" name="TextBox 1"/>
            <p:cNvSpPr txBox="1">
              <a:spLocks noChangeArrowheads="1"/>
            </p:cNvSpPr>
            <p:nvPr/>
          </p:nvSpPr>
          <p:spPr bwMode="auto">
            <a:xfrm>
              <a:off x="3543300" y="2714625"/>
              <a:ext cx="976313" cy="1309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6600" b="1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罪</a:t>
              </a:r>
              <a:endParaRPr lang="zh-CN" altLang="en-US" sz="6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33" name="矩形 32"/>
          <p:cNvSpPr/>
          <p:nvPr/>
        </p:nvSpPr>
        <p:spPr>
          <a:xfrm>
            <a:off x="2915876" y="615952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左右结构</a:t>
            </a:r>
            <a:endParaRPr lang="zh-CN" altLang="en-US" sz="28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1893062" y="1577277"/>
            <a:ext cx="7186323" cy="919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上边“刀”的“撇”要长，下面的“口”要扁一些，“撇”要盖住“口”，“口”要托住“刀”。</a:t>
            </a:r>
            <a:endParaRPr lang="zh-CN" altLang="en-US" sz="2400" b="1" dirty="0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919972" y="2726763"/>
            <a:ext cx="7222768" cy="919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“宝盖头”要盖住下面的两个“口”，写两个“口”时要注意上面的“口”小，下面的“口”大。</a:t>
            </a:r>
            <a:endParaRPr lang="zh-CN" altLang="en-US" sz="24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981611" y="4025633"/>
            <a:ext cx="6264696" cy="4766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上面的“罒”要写得扁一点，不要太大。</a:t>
            </a:r>
            <a:endParaRPr lang="zh-CN" altLang="en-US" sz="24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280889" y="1473968"/>
            <a:ext cx="619922" cy="3227830"/>
            <a:chOff x="280889" y="1473968"/>
            <a:chExt cx="619922" cy="3227830"/>
          </a:xfrm>
        </p:grpSpPr>
        <p:sp>
          <p:nvSpPr>
            <p:cNvPr id="37" name="矩形 36"/>
            <p:cNvSpPr/>
            <p:nvPr/>
          </p:nvSpPr>
          <p:spPr>
            <a:xfrm>
              <a:off x="280889" y="2333189"/>
              <a:ext cx="615553" cy="1509388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r>
                <a:rPr lang="zh-CN" altLang="en-US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上下结构</a:t>
              </a:r>
              <a:endPara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8" name="左大括号 37"/>
            <p:cNvSpPr/>
            <p:nvPr/>
          </p:nvSpPr>
          <p:spPr>
            <a:xfrm>
              <a:off x="800343" y="1473968"/>
              <a:ext cx="100468" cy="3227830"/>
            </a:xfrm>
            <a:prstGeom prst="leftBrace">
              <a:avLst>
                <a:gd name="adj1" fmla="val 67331"/>
                <a:gd name="adj2" fmla="val 50000"/>
              </a:avLst>
            </a:prstGeom>
            <a:ln w="12700"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9" name="椭圆 38"/>
          <p:cNvSpPr/>
          <p:nvPr/>
        </p:nvSpPr>
        <p:spPr>
          <a:xfrm>
            <a:off x="1131179" y="3759184"/>
            <a:ext cx="591533" cy="307821"/>
          </a:xfrm>
          <a:prstGeom prst="ellipse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  <p:bldP spid="35" grpId="0"/>
      <p:bldP spid="36" grpId="0"/>
      <p:bldP spid="3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221125" y="125219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60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360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2</a:t>
            </a:r>
            <a:r>
              <a:rPr lang="zh-CN" altLang="en-US" sz="360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课时</a:t>
            </a:r>
            <a:r>
              <a:rPr lang="en-US" altLang="zh-CN" sz="360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zh-CN" altLang="en-US" sz="3600">
              <a:solidFill>
                <a:srgbClr val="FBD54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59024" y="627758"/>
            <a:ext cx="8784976" cy="540725"/>
            <a:chOff x="607228" y="627534"/>
            <a:chExt cx="8784976" cy="540725"/>
          </a:xfrm>
        </p:grpSpPr>
        <p:sp>
          <p:nvSpPr>
            <p:cNvPr id="10" name="矩形 9"/>
            <p:cNvSpPr/>
            <p:nvPr/>
          </p:nvSpPr>
          <p:spPr>
            <a:xfrm>
              <a:off x="971600" y="627534"/>
              <a:ext cx="8420604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>
                  <a:solidFill>
                    <a:srgbClr val="FFFDFF"/>
                  </a:solidFill>
                  <a:latin typeface="宋体" panose="02010600030101010101" pitchFamily="2" charset="-122"/>
                </a:rPr>
                <a:t>根据下面的提示，用自己的话说说课文的主要内容。</a:t>
              </a:r>
              <a:endParaRPr lang="zh-CN" altLang="en-US" sz="2800" b="1">
                <a:solidFill>
                  <a:srgbClr val="FFFD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1" name="iconfont-1187-868615"/>
            <p:cNvSpPr/>
            <p:nvPr/>
          </p:nvSpPr>
          <p:spPr>
            <a:xfrm>
              <a:off x="607228" y="715322"/>
              <a:ext cx="364372" cy="365147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7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DFF"/>
                </a:solidFill>
              </a:endParaRPr>
            </a:p>
          </p:txBody>
        </p:sp>
      </p:grpSp>
      <p:sp>
        <p:nvSpPr>
          <p:cNvPr id="12" name="矩形 11"/>
          <p:cNvSpPr/>
          <p:nvPr/>
        </p:nvSpPr>
        <p:spPr>
          <a:xfrm>
            <a:off x="359024" y="1681343"/>
            <a:ext cx="8711546" cy="33424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10000"/>
              </a:lnSpc>
            </a:pPr>
            <a:r>
              <a:rPr lang="zh-CN" altLang="en-US" sz="24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战国时期，赵王得到一块和氏璧。秦王也想得到这件无价之宝，就假意说要用十五座城池交换。蔺相如奉命出使秦国，他不辱使命将和氏璧带回赵国。过了几年，蔺相如陪同赵王到渑池与秦王</a:t>
            </a:r>
            <a:r>
              <a:rPr lang="zh-CN" altLang="en-US" sz="2400" b="1" dirty="0" smtClean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会面，期间，</a:t>
            </a:r>
            <a:r>
              <a:rPr lang="zh-CN" altLang="en-US" sz="24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蔺相如不畏强暴，据理力争，使赵王免受侮辱。为奖励蔺相如的汗马之功，赵王封蔺相如为上卿，位列老将廉颇之上。廉颇对此不服，蔺相如处处主动避让。后来廉颇知道蔺相如以国家利益为重的真相，脱下战袍，向蔺相如负荆请罪。最后廉颇和蔺相如和好，同心协力保卫国家。</a:t>
            </a:r>
            <a:endParaRPr lang="zh-CN" altLang="en-US" sz="2400" b="1" dirty="0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764635" y="1170928"/>
            <a:ext cx="5900324" cy="508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600" b="1">
                <a:solidFill>
                  <a:srgbClr val="FFFDFF"/>
                </a:solidFill>
                <a:latin typeface="宋体" panose="02010600030101010101" pitchFamily="2" charset="-122"/>
              </a:rPr>
              <a:t>完璧归赵</a:t>
            </a:r>
            <a:r>
              <a:rPr lang="en-US" altLang="zh-CN" sz="26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600" b="1">
                <a:solidFill>
                  <a:srgbClr val="FFFDFF"/>
                </a:solidFill>
                <a:latin typeface="宋体" panose="02010600030101010101" pitchFamily="2" charset="-122"/>
              </a:rPr>
              <a:t>渑池会面</a:t>
            </a:r>
            <a:r>
              <a:rPr lang="en-US" altLang="zh-CN" sz="26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——</a:t>
            </a:r>
            <a:r>
              <a:rPr lang="zh-CN" altLang="en-US" sz="2600" b="1">
                <a:solidFill>
                  <a:srgbClr val="FFFDFF"/>
                </a:solidFill>
                <a:latin typeface="宋体" panose="02010600030101010101" pitchFamily="2" charset="-122"/>
              </a:rPr>
              <a:t>负荆请罪</a:t>
            </a:r>
            <a:endParaRPr lang="zh-CN" altLang="en-US" sz="2600" b="1">
              <a:solidFill>
                <a:srgbClr val="FFFDFF"/>
              </a:solidFill>
              <a:latin typeface="宋体" panose="02010600030101010101" pitchFamily="2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/>
          <p:nvPr/>
        </p:nvGrpSpPr>
        <p:grpSpPr>
          <a:xfrm>
            <a:off x="479981" y="171315"/>
            <a:ext cx="1874651" cy="584775"/>
            <a:chOff x="479981" y="171315"/>
            <a:chExt cx="1874651" cy="584775"/>
          </a:xfrm>
        </p:grpSpPr>
        <p:grpSp>
          <p:nvGrpSpPr>
            <p:cNvPr id="18" name="组合 17"/>
            <p:cNvGrpSpPr/>
            <p:nvPr/>
          </p:nvGrpSpPr>
          <p:grpSpPr>
            <a:xfrm>
              <a:off x="479981" y="275297"/>
              <a:ext cx="1874651" cy="418435"/>
              <a:chOff x="55215" y="771551"/>
              <a:chExt cx="2327439" cy="519501"/>
            </a:xfrm>
          </p:grpSpPr>
          <p:cxnSp>
            <p:nvCxnSpPr>
              <p:cNvPr id="20" name="直接连接符 19"/>
              <p:cNvCxnSpPr/>
              <p:nvPr/>
            </p:nvCxnSpPr>
            <p:spPr>
              <a:xfrm flipH="1">
                <a:off x="2382654" y="771551"/>
                <a:ext cx="0" cy="519500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1" name="直接连接符 20"/>
              <p:cNvCxnSpPr/>
              <p:nvPr/>
            </p:nvCxnSpPr>
            <p:spPr>
              <a:xfrm flipH="1">
                <a:off x="55215" y="771551"/>
                <a:ext cx="0" cy="519501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文本框 18"/>
            <p:cNvSpPr txBox="1"/>
            <p:nvPr/>
          </p:nvSpPr>
          <p:spPr>
            <a:xfrm>
              <a:off x="494397" y="171315"/>
              <a:ext cx="18325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solidFill>
                    <a:srgbClr val="FBD54D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词句快读</a:t>
              </a:r>
              <a:endParaRPr lang="zh-CN" altLang="en-US" sz="3200" b="1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534007" y="1538578"/>
            <a:ext cx="1297329" cy="670350"/>
            <a:chOff x="1023210" y="1131590"/>
            <a:chExt cx="1297329" cy="670350"/>
          </a:xfrm>
        </p:grpSpPr>
        <p:sp>
          <p:nvSpPr>
            <p:cNvPr id="23" name="矩形 22"/>
            <p:cNvSpPr/>
            <p:nvPr/>
          </p:nvSpPr>
          <p:spPr>
            <a:xfrm>
              <a:off x="1023211" y="1217165"/>
              <a:ext cx="1297328" cy="584775"/>
            </a:xfrm>
            <a:prstGeom prst="rect">
              <a:avLst/>
            </a:pr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17"/>
            <p:cNvSpPr txBox="1">
              <a:spLocks noChangeArrowheads="1"/>
            </p:cNvSpPr>
            <p:nvPr/>
          </p:nvSpPr>
          <p:spPr bwMode="auto">
            <a:xfrm>
              <a:off x="1023210" y="1131590"/>
              <a:ext cx="1297328" cy="6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3600" b="1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大臣</a:t>
              </a:r>
              <a:endParaRPr lang="en-US" altLang="zh-CN" sz="3600" b="1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2209404" y="1538578"/>
            <a:ext cx="1297329" cy="670350"/>
            <a:chOff x="1023210" y="1131590"/>
            <a:chExt cx="1297329" cy="670350"/>
          </a:xfrm>
        </p:grpSpPr>
        <p:sp>
          <p:nvSpPr>
            <p:cNvPr id="26" name="矩形 25"/>
            <p:cNvSpPr/>
            <p:nvPr/>
          </p:nvSpPr>
          <p:spPr>
            <a:xfrm>
              <a:off x="1023211" y="1217165"/>
              <a:ext cx="1297328" cy="584775"/>
            </a:xfrm>
            <a:prstGeom prst="rect">
              <a:avLst/>
            </a:pr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TextBox 17"/>
            <p:cNvSpPr txBox="1">
              <a:spLocks noChangeArrowheads="1"/>
            </p:cNvSpPr>
            <p:nvPr/>
          </p:nvSpPr>
          <p:spPr bwMode="auto">
            <a:xfrm>
              <a:off x="1023210" y="1131590"/>
              <a:ext cx="1297328" cy="6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3600" b="1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商议</a:t>
              </a:r>
              <a:endParaRPr lang="en-US" altLang="zh-CN" sz="3600" b="1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3884800" y="1538578"/>
            <a:ext cx="1297329" cy="670350"/>
            <a:chOff x="1023210" y="1131590"/>
            <a:chExt cx="1297329" cy="670350"/>
          </a:xfrm>
        </p:grpSpPr>
        <p:sp>
          <p:nvSpPr>
            <p:cNvPr id="29" name="矩形 28"/>
            <p:cNvSpPr/>
            <p:nvPr/>
          </p:nvSpPr>
          <p:spPr>
            <a:xfrm>
              <a:off x="1023211" y="1217165"/>
              <a:ext cx="1297328" cy="584775"/>
            </a:xfrm>
            <a:prstGeom prst="rect">
              <a:avLst/>
            </a:pr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TextBox 17"/>
            <p:cNvSpPr txBox="1">
              <a:spLocks noChangeArrowheads="1"/>
            </p:cNvSpPr>
            <p:nvPr/>
          </p:nvSpPr>
          <p:spPr bwMode="auto">
            <a:xfrm>
              <a:off x="1023210" y="1131590"/>
              <a:ext cx="1297328" cy="6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3600" b="1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允诺</a:t>
              </a:r>
              <a:endParaRPr lang="en-US" altLang="zh-CN" sz="3600" b="1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560195" y="1537065"/>
            <a:ext cx="1297329" cy="670350"/>
            <a:chOff x="1023210" y="1131590"/>
            <a:chExt cx="1297329" cy="670350"/>
          </a:xfrm>
        </p:grpSpPr>
        <p:sp>
          <p:nvSpPr>
            <p:cNvPr id="32" name="矩形 31"/>
            <p:cNvSpPr/>
            <p:nvPr/>
          </p:nvSpPr>
          <p:spPr>
            <a:xfrm>
              <a:off x="1023211" y="1217165"/>
              <a:ext cx="1297328" cy="584775"/>
            </a:xfrm>
            <a:prstGeom prst="rect">
              <a:avLst/>
            </a:pr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17"/>
            <p:cNvSpPr txBox="1">
              <a:spLocks noChangeArrowheads="1"/>
            </p:cNvSpPr>
            <p:nvPr/>
          </p:nvSpPr>
          <p:spPr bwMode="auto">
            <a:xfrm>
              <a:off x="1023210" y="1131590"/>
              <a:ext cx="1297328" cy="6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3600" b="1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得罪</a:t>
              </a:r>
              <a:endParaRPr lang="en-US" altLang="zh-CN" sz="3600" b="1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7235589" y="1535552"/>
            <a:ext cx="1297329" cy="670350"/>
            <a:chOff x="1023210" y="1131590"/>
            <a:chExt cx="1297329" cy="670350"/>
          </a:xfrm>
        </p:grpSpPr>
        <p:sp>
          <p:nvSpPr>
            <p:cNvPr id="35" name="矩形 34"/>
            <p:cNvSpPr/>
            <p:nvPr/>
          </p:nvSpPr>
          <p:spPr>
            <a:xfrm>
              <a:off x="1023211" y="1217165"/>
              <a:ext cx="1297328" cy="584775"/>
            </a:xfrm>
            <a:prstGeom prst="rect">
              <a:avLst/>
            </a:pr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17"/>
            <p:cNvSpPr txBox="1">
              <a:spLocks noChangeArrowheads="1"/>
            </p:cNvSpPr>
            <p:nvPr/>
          </p:nvSpPr>
          <p:spPr bwMode="auto">
            <a:xfrm>
              <a:off x="1023210" y="1131590"/>
              <a:ext cx="1297328" cy="6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3600" b="1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拒绝</a:t>
              </a:r>
              <a:endParaRPr lang="en-US" altLang="zh-CN" sz="3600" b="1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65490" y="2428935"/>
            <a:ext cx="2341747" cy="670350"/>
            <a:chOff x="986143" y="1131590"/>
            <a:chExt cx="1205428" cy="670350"/>
          </a:xfrm>
        </p:grpSpPr>
        <p:sp>
          <p:nvSpPr>
            <p:cNvPr id="38" name="矩形 37"/>
            <p:cNvSpPr/>
            <p:nvPr/>
          </p:nvSpPr>
          <p:spPr>
            <a:xfrm>
              <a:off x="1023211" y="1217165"/>
              <a:ext cx="1131294" cy="584775"/>
            </a:xfrm>
            <a:prstGeom prst="rect">
              <a:avLst/>
            </a:pr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TextBox 17"/>
            <p:cNvSpPr txBox="1">
              <a:spLocks noChangeArrowheads="1"/>
            </p:cNvSpPr>
            <p:nvPr/>
          </p:nvSpPr>
          <p:spPr bwMode="auto">
            <a:xfrm>
              <a:off x="986143" y="1131590"/>
              <a:ext cx="1205428" cy="6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3600" b="1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完好无缺</a:t>
              </a:r>
              <a:endParaRPr lang="en-US" altLang="zh-CN" sz="3600" b="1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3368613" y="2428935"/>
            <a:ext cx="2341747" cy="668837"/>
            <a:chOff x="986143" y="1139315"/>
            <a:chExt cx="1205428" cy="668837"/>
          </a:xfrm>
        </p:grpSpPr>
        <p:sp>
          <p:nvSpPr>
            <p:cNvPr id="41" name="矩形 40"/>
            <p:cNvSpPr/>
            <p:nvPr/>
          </p:nvSpPr>
          <p:spPr>
            <a:xfrm>
              <a:off x="1023211" y="1217165"/>
              <a:ext cx="1131294" cy="584775"/>
            </a:xfrm>
            <a:prstGeom prst="rect">
              <a:avLst/>
            </a:pr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2" name="TextBox 17"/>
            <p:cNvSpPr txBox="1">
              <a:spLocks noChangeArrowheads="1"/>
            </p:cNvSpPr>
            <p:nvPr/>
          </p:nvSpPr>
          <p:spPr bwMode="auto">
            <a:xfrm>
              <a:off x="986143" y="1139315"/>
              <a:ext cx="1205428" cy="6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3600" b="1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绝口不提</a:t>
              </a:r>
              <a:endParaRPr lang="en-US" altLang="zh-CN" sz="3600" b="1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6271736" y="2428935"/>
            <a:ext cx="2341747" cy="668837"/>
            <a:chOff x="986143" y="1139315"/>
            <a:chExt cx="1205428" cy="668837"/>
          </a:xfrm>
        </p:grpSpPr>
        <p:sp>
          <p:nvSpPr>
            <p:cNvPr id="44" name="矩形 43"/>
            <p:cNvSpPr/>
            <p:nvPr/>
          </p:nvSpPr>
          <p:spPr>
            <a:xfrm>
              <a:off x="1023211" y="1217165"/>
              <a:ext cx="1131294" cy="584775"/>
            </a:xfrm>
            <a:prstGeom prst="rect">
              <a:avLst/>
            </a:pr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5" name="TextBox 17"/>
            <p:cNvSpPr txBox="1">
              <a:spLocks noChangeArrowheads="1"/>
            </p:cNvSpPr>
            <p:nvPr/>
          </p:nvSpPr>
          <p:spPr bwMode="auto">
            <a:xfrm>
              <a:off x="986143" y="1139315"/>
              <a:ext cx="1205428" cy="6688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3600" b="1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完璧归赵</a:t>
              </a:r>
              <a:endParaRPr lang="en-US" altLang="zh-CN" sz="3600" b="1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534010" y="3329561"/>
            <a:ext cx="8075985" cy="604781"/>
            <a:chOff x="1049515" y="766466"/>
            <a:chExt cx="1028543" cy="604781"/>
          </a:xfrm>
        </p:grpSpPr>
        <p:sp>
          <p:nvSpPr>
            <p:cNvPr id="47" name="矩形 46"/>
            <p:cNvSpPr/>
            <p:nvPr/>
          </p:nvSpPr>
          <p:spPr>
            <a:xfrm>
              <a:off x="1049515" y="786472"/>
              <a:ext cx="1020904" cy="584775"/>
            </a:xfrm>
            <a:prstGeom prst="rect">
              <a:avLst/>
            </a:pr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8" name="TextBox 17"/>
            <p:cNvSpPr txBox="1">
              <a:spLocks noChangeArrowheads="1"/>
            </p:cNvSpPr>
            <p:nvPr/>
          </p:nvSpPr>
          <p:spPr bwMode="auto">
            <a:xfrm>
              <a:off x="1060538" y="766466"/>
              <a:ext cx="1017520" cy="6047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3200" b="1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一边看一边称赞，绝口不提十五座城的事。</a:t>
              </a:r>
              <a:endParaRPr lang="zh-CN" altLang="en-US" sz="3200" b="1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534007" y="4146739"/>
            <a:ext cx="8075985" cy="584775"/>
            <a:chOff x="1049515" y="786472"/>
            <a:chExt cx="1028543" cy="584775"/>
          </a:xfrm>
        </p:grpSpPr>
        <p:sp>
          <p:nvSpPr>
            <p:cNvPr id="50" name="矩形 49"/>
            <p:cNvSpPr/>
            <p:nvPr/>
          </p:nvSpPr>
          <p:spPr>
            <a:xfrm>
              <a:off x="1049515" y="786472"/>
              <a:ext cx="1020904" cy="584775"/>
            </a:xfrm>
            <a:prstGeom prst="rect">
              <a:avLst/>
            </a:pr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TextBox 17"/>
            <p:cNvSpPr txBox="1">
              <a:spLocks noChangeArrowheads="1"/>
            </p:cNvSpPr>
            <p:nvPr/>
          </p:nvSpPr>
          <p:spPr bwMode="auto">
            <a:xfrm>
              <a:off x="1060538" y="830522"/>
              <a:ext cx="1017520" cy="54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2800" b="1">
                  <a:solidFill>
                    <a:srgbClr val="1E5A52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蔺相如捧着璧，往后退了几步，靠着柱子站定。</a:t>
              </a:r>
              <a:endParaRPr lang="zh-CN" altLang="en-US" sz="2800" b="1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grpSp>
        <p:nvGrpSpPr>
          <p:cNvPr id="52" name="组合 51"/>
          <p:cNvGrpSpPr/>
          <p:nvPr/>
        </p:nvGrpSpPr>
        <p:grpSpPr>
          <a:xfrm>
            <a:off x="357545" y="906128"/>
            <a:ext cx="8684310" cy="540725"/>
            <a:chOff x="357545" y="906128"/>
            <a:chExt cx="8684310" cy="540725"/>
          </a:xfrm>
        </p:grpSpPr>
        <p:sp>
          <p:nvSpPr>
            <p:cNvPr id="53" name="TextBox 17"/>
            <p:cNvSpPr txBox="1">
              <a:spLocks noChangeArrowheads="1"/>
            </p:cNvSpPr>
            <p:nvPr/>
          </p:nvSpPr>
          <p:spPr bwMode="auto">
            <a:xfrm>
              <a:off x="610571" y="906128"/>
              <a:ext cx="8431284" cy="540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zh-CN" altLang="en-US" sz="2800" b="1" dirty="0">
                  <a:solidFill>
                    <a:srgbClr val="FFFDFF"/>
                  </a:solidFill>
                  <a:latin typeface="宋体" panose="02010600030101010101" pitchFamily="2" charset="-122"/>
                </a:rPr>
                <a:t>注意看清并记忆屏幕上的内容，每组只出现一秒钟。</a:t>
              </a:r>
              <a:endParaRPr lang="en-US" altLang="zh-CN" sz="2800" b="1" dirty="0">
                <a:solidFill>
                  <a:srgbClr val="FFFD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54" name="iconfont-1090-826110"/>
            <p:cNvSpPr/>
            <p:nvPr/>
          </p:nvSpPr>
          <p:spPr>
            <a:xfrm>
              <a:off x="357545" y="1060455"/>
              <a:ext cx="293011" cy="292060"/>
            </a:xfrm>
            <a:custGeom>
              <a:avLst/>
              <a:gdLst>
                <a:gd name="T0" fmla="*/ 9502 w 9633"/>
                <a:gd name="T1" fmla="*/ 8742 h 9600"/>
                <a:gd name="T2" fmla="*/ 8534 w 9633"/>
                <a:gd name="T3" fmla="*/ 7770 h 9600"/>
                <a:gd name="T4" fmla="*/ 8499 w 9633"/>
                <a:gd name="T5" fmla="*/ 7740 h 9600"/>
                <a:gd name="T6" fmla="*/ 8758 w 9633"/>
                <a:gd name="T7" fmla="*/ 6865 h 9600"/>
                <a:gd name="T8" fmla="*/ 7157 w 9633"/>
                <a:gd name="T9" fmla="*/ 5257 h 9600"/>
                <a:gd name="T10" fmla="*/ 5557 w 9633"/>
                <a:gd name="T11" fmla="*/ 6865 h 9600"/>
                <a:gd name="T12" fmla="*/ 7157 w 9633"/>
                <a:gd name="T13" fmla="*/ 8473 h 9600"/>
                <a:gd name="T14" fmla="*/ 8029 w 9633"/>
                <a:gd name="T15" fmla="*/ 8213 h 9600"/>
                <a:gd name="T16" fmla="*/ 8058 w 9633"/>
                <a:gd name="T17" fmla="*/ 8248 h 9600"/>
                <a:gd name="T18" fmla="*/ 9025 w 9633"/>
                <a:gd name="T19" fmla="*/ 9221 h 9600"/>
                <a:gd name="T20" fmla="*/ 9263 w 9633"/>
                <a:gd name="T21" fmla="*/ 9320 h 9600"/>
                <a:gd name="T22" fmla="*/ 9502 w 9633"/>
                <a:gd name="T23" fmla="*/ 9221 h 9600"/>
                <a:gd name="T24" fmla="*/ 9502 w 9633"/>
                <a:gd name="T25" fmla="*/ 8742 h 9600"/>
                <a:gd name="T26" fmla="*/ 7157 w 9633"/>
                <a:gd name="T27" fmla="*/ 7965 h 9600"/>
                <a:gd name="T28" fmla="*/ 6062 w 9633"/>
                <a:gd name="T29" fmla="*/ 6865 h 9600"/>
                <a:gd name="T30" fmla="*/ 7157 w 9633"/>
                <a:gd name="T31" fmla="*/ 5764 h 9600"/>
                <a:gd name="T32" fmla="*/ 8252 w 9633"/>
                <a:gd name="T33" fmla="*/ 6865 h 9600"/>
                <a:gd name="T34" fmla="*/ 7157 w 9633"/>
                <a:gd name="T35" fmla="*/ 7965 h 9600"/>
                <a:gd name="T36" fmla="*/ 5604 w 9633"/>
                <a:gd name="T37" fmla="*/ 8309 h 9600"/>
                <a:gd name="T38" fmla="*/ 4800 w 9633"/>
                <a:gd name="T39" fmla="*/ 8400 h 9600"/>
                <a:gd name="T40" fmla="*/ 1200 w 9633"/>
                <a:gd name="T41" fmla="*/ 4800 h 9600"/>
                <a:gd name="T42" fmla="*/ 4800 w 9633"/>
                <a:gd name="T43" fmla="*/ 1200 h 9600"/>
                <a:gd name="T44" fmla="*/ 8400 w 9633"/>
                <a:gd name="T45" fmla="*/ 4800 h 9600"/>
                <a:gd name="T46" fmla="*/ 8377 w 9633"/>
                <a:gd name="T47" fmla="*/ 5200 h 9600"/>
                <a:gd name="T48" fmla="*/ 9376 w 9633"/>
                <a:gd name="T49" fmla="*/ 6250 h 9600"/>
                <a:gd name="T50" fmla="*/ 9600 w 9633"/>
                <a:gd name="T51" fmla="*/ 4800 h 9600"/>
                <a:gd name="T52" fmla="*/ 4800 w 9633"/>
                <a:gd name="T53" fmla="*/ 0 h 9600"/>
                <a:gd name="T54" fmla="*/ 0 w 9633"/>
                <a:gd name="T55" fmla="*/ 4800 h 9600"/>
                <a:gd name="T56" fmla="*/ 4800 w 9633"/>
                <a:gd name="T57" fmla="*/ 9600 h 9600"/>
                <a:gd name="T58" fmla="*/ 6758 w 9633"/>
                <a:gd name="T59" fmla="*/ 9182 h 9600"/>
                <a:gd name="T60" fmla="*/ 6082 w 9633"/>
                <a:gd name="T61" fmla="*/ 8767 h 9600"/>
                <a:gd name="T62" fmla="*/ 5604 w 9633"/>
                <a:gd name="T63" fmla="*/ 8309 h 9600"/>
                <a:gd name="T64" fmla="*/ 6074 w 9633"/>
                <a:gd name="T65" fmla="*/ 4967 h 9600"/>
                <a:gd name="T66" fmla="*/ 5280 w 9633"/>
                <a:gd name="T67" fmla="*/ 4967 h 9600"/>
                <a:gd name="T68" fmla="*/ 5280 w 9633"/>
                <a:gd name="T69" fmla="*/ 3090 h 9600"/>
                <a:gd name="T70" fmla="*/ 4710 w 9633"/>
                <a:gd name="T71" fmla="*/ 2520 h 9600"/>
                <a:gd name="T72" fmla="*/ 4140 w 9633"/>
                <a:gd name="T73" fmla="*/ 3090 h 9600"/>
                <a:gd name="T74" fmla="*/ 4140 w 9633"/>
                <a:gd name="T75" fmla="*/ 5550 h 9600"/>
                <a:gd name="T76" fmla="*/ 4710 w 9633"/>
                <a:gd name="T77" fmla="*/ 6120 h 9600"/>
                <a:gd name="T78" fmla="*/ 4832 w 9633"/>
                <a:gd name="T79" fmla="*/ 6107 h 9600"/>
                <a:gd name="T80" fmla="*/ 5234 w 9633"/>
                <a:gd name="T81" fmla="*/ 6107 h 9600"/>
                <a:gd name="T82" fmla="*/ 5866 w 9633"/>
                <a:gd name="T83" fmla="*/ 5124 h 9600"/>
                <a:gd name="T84" fmla="*/ 6074 w 9633"/>
                <a:gd name="T85" fmla="*/ 4967 h 9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633" h="9600">
                  <a:moveTo>
                    <a:pt x="9502" y="8742"/>
                  </a:moveTo>
                  <a:lnTo>
                    <a:pt x="8534" y="7770"/>
                  </a:lnTo>
                  <a:cubicBezTo>
                    <a:pt x="8523" y="7758"/>
                    <a:pt x="8511" y="7750"/>
                    <a:pt x="8499" y="7740"/>
                  </a:cubicBezTo>
                  <a:cubicBezTo>
                    <a:pt x="8662" y="7488"/>
                    <a:pt x="8758" y="7188"/>
                    <a:pt x="8758" y="6865"/>
                  </a:cubicBezTo>
                  <a:cubicBezTo>
                    <a:pt x="8758" y="5977"/>
                    <a:pt x="8041" y="5257"/>
                    <a:pt x="7157" y="5257"/>
                  </a:cubicBezTo>
                  <a:cubicBezTo>
                    <a:pt x="6274" y="5257"/>
                    <a:pt x="5557" y="5977"/>
                    <a:pt x="5557" y="6865"/>
                  </a:cubicBezTo>
                  <a:cubicBezTo>
                    <a:pt x="5557" y="7753"/>
                    <a:pt x="6274" y="8473"/>
                    <a:pt x="7157" y="8473"/>
                  </a:cubicBezTo>
                  <a:cubicBezTo>
                    <a:pt x="7479" y="8473"/>
                    <a:pt x="7778" y="8377"/>
                    <a:pt x="8029" y="8213"/>
                  </a:cubicBezTo>
                  <a:cubicBezTo>
                    <a:pt x="8038" y="8225"/>
                    <a:pt x="8046" y="8237"/>
                    <a:pt x="8058" y="8248"/>
                  </a:cubicBezTo>
                  <a:lnTo>
                    <a:pt x="9025" y="9221"/>
                  </a:lnTo>
                  <a:cubicBezTo>
                    <a:pt x="9091" y="9287"/>
                    <a:pt x="9177" y="9320"/>
                    <a:pt x="9263" y="9320"/>
                  </a:cubicBezTo>
                  <a:cubicBezTo>
                    <a:pt x="9349" y="9320"/>
                    <a:pt x="9436" y="9287"/>
                    <a:pt x="9502" y="9221"/>
                  </a:cubicBezTo>
                  <a:cubicBezTo>
                    <a:pt x="9633" y="9089"/>
                    <a:pt x="9633" y="8874"/>
                    <a:pt x="9502" y="8742"/>
                  </a:cubicBezTo>
                  <a:close/>
                  <a:moveTo>
                    <a:pt x="7157" y="7965"/>
                  </a:moveTo>
                  <a:cubicBezTo>
                    <a:pt x="6554" y="7965"/>
                    <a:pt x="6062" y="7472"/>
                    <a:pt x="6062" y="6865"/>
                  </a:cubicBezTo>
                  <a:cubicBezTo>
                    <a:pt x="6062" y="6258"/>
                    <a:pt x="6554" y="5764"/>
                    <a:pt x="7157" y="5764"/>
                  </a:cubicBezTo>
                  <a:cubicBezTo>
                    <a:pt x="7761" y="5764"/>
                    <a:pt x="8252" y="6258"/>
                    <a:pt x="8252" y="6865"/>
                  </a:cubicBezTo>
                  <a:cubicBezTo>
                    <a:pt x="8252" y="7472"/>
                    <a:pt x="7761" y="7965"/>
                    <a:pt x="7157" y="7965"/>
                  </a:cubicBezTo>
                  <a:close/>
                  <a:moveTo>
                    <a:pt x="5604" y="8309"/>
                  </a:moveTo>
                  <a:cubicBezTo>
                    <a:pt x="5346" y="8368"/>
                    <a:pt x="5077" y="8400"/>
                    <a:pt x="4800" y="8400"/>
                  </a:cubicBezTo>
                  <a:cubicBezTo>
                    <a:pt x="2812" y="8400"/>
                    <a:pt x="1200" y="6788"/>
                    <a:pt x="1200" y="4800"/>
                  </a:cubicBezTo>
                  <a:cubicBezTo>
                    <a:pt x="1200" y="2812"/>
                    <a:pt x="2812" y="1200"/>
                    <a:pt x="4800" y="1200"/>
                  </a:cubicBezTo>
                  <a:cubicBezTo>
                    <a:pt x="6788" y="1200"/>
                    <a:pt x="8400" y="2812"/>
                    <a:pt x="8400" y="4800"/>
                  </a:cubicBezTo>
                  <a:cubicBezTo>
                    <a:pt x="8400" y="4935"/>
                    <a:pt x="8392" y="5069"/>
                    <a:pt x="8377" y="5200"/>
                  </a:cubicBezTo>
                  <a:cubicBezTo>
                    <a:pt x="8795" y="5509"/>
                    <a:pt x="9139" y="5920"/>
                    <a:pt x="9376" y="6250"/>
                  </a:cubicBezTo>
                  <a:cubicBezTo>
                    <a:pt x="9521" y="5793"/>
                    <a:pt x="9600" y="5306"/>
                    <a:pt x="9600" y="4800"/>
                  </a:cubicBezTo>
                  <a:cubicBezTo>
                    <a:pt x="9600" y="2149"/>
                    <a:pt x="7451" y="0"/>
                    <a:pt x="4800" y="0"/>
                  </a:cubicBezTo>
                  <a:cubicBezTo>
                    <a:pt x="2149" y="0"/>
                    <a:pt x="0" y="2149"/>
                    <a:pt x="0" y="4800"/>
                  </a:cubicBezTo>
                  <a:cubicBezTo>
                    <a:pt x="0" y="7451"/>
                    <a:pt x="2149" y="9600"/>
                    <a:pt x="4800" y="9600"/>
                  </a:cubicBezTo>
                  <a:cubicBezTo>
                    <a:pt x="5498" y="9600"/>
                    <a:pt x="6160" y="9450"/>
                    <a:pt x="6758" y="9182"/>
                  </a:cubicBezTo>
                  <a:lnTo>
                    <a:pt x="6082" y="8767"/>
                  </a:lnTo>
                  <a:cubicBezTo>
                    <a:pt x="5892" y="8616"/>
                    <a:pt x="5735" y="8462"/>
                    <a:pt x="5604" y="8309"/>
                  </a:cubicBezTo>
                  <a:close/>
                  <a:moveTo>
                    <a:pt x="6074" y="4967"/>
                  </a:moveTo>
                  <a:lnTo>
                    <a:pt x="5280" y="4967"/>
                  </a:lnTo>
                  <a:lnTo>
                    <a:pt x="5280" y="3090"/>
                  </a:lnTo>
                  <a:cubicBezTo>
                    <a:pt x="5280" y="2775"/>
                    <a:pt x="5025" y="2520"/>
                    <a:pt x="4710" y="2520"/>
                  </a:cubicBezTo>
                  <a:cubicBezTo>
                    <a:pt x="4395" y="2520"/>
                    <a:pt x="4140" y="2775"/>
                    <a:pt x="4140" y="3090"/>
                  </a:cubicBezTo>
                  <a:lnTo>
                    <a:pt x="4140" y="5550"/>
                  </a:lnTo>
                  <a:cubicBezTo>
                    <a:pt x="4140" y="5865"/>
                    <a:pt x="4395" y="6120"/>
                    <a:pt x="4710" y="6120"/>
                  </a:cubicBezTo>
                  <a:cubicBezTo>
                    <a:pt x="4752" y="6120"/>
                    <a:pt x="4792" y="6115"/>
                    <a:pt x="4832" y="6107"/>
                  </a:cubicBezTo>
                  <a:lnTo>
                    <a:pt x="5234" y="6107"/>
                  </a:lnTo>
                  <a:cubicBezTo>
                    <a:pt x="5469" y="5517"/>
                    <a:pt x="5866" y="5124"/>
                    <a:pt x="5866" y="5124"/>
                  </a:cubicBezTo>
                  <a:cubicBezTo>
                    <a:pt x="5935" y="5064"/>
                    <a:pt x="6004" y="5012"/>
                    <a:pt x="6074" y="4967"/>
                  </a:cubicBezTo>
                  <a:close/>
                </a:path>
              </a:pathLst>
            </a:custGeom>
            <a:solidFill>
              <a:srgbClr val="FFFDF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55" name="文本框 54"/>
          <p:cNvSpPr txBox="1"/>
          <p:nvPr/>
        </p:nvSpPr>
        <p:spPr>
          <a:xfrm>
            <a:off x="3221125" y="125219"/>
            <a:ext cx="272382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【</a:t>
            </a:r>
            <a:r>
              <a:rPr lang="zh-CN" altLang="en-US" sz="360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第</a:t>
            </a:r>
            <a:r>
              <a:rPr lang="en-US" altLang="zh-CN" sz="360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1</a:t>
            </a:r>
            <a:r>
              <a:rPr lang="zh-CN" altLang="en-US" sz="360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课时</a:t>
            </a:r>
            <a:r>
              <a:rPr lang="en-US" altLang="zh-CN" sz="360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】</a:t>
            </a:r>
            <a:endParaRPr lang="zh-CN" altLang="en-US" sz="3600">
              <a:solidFill>
                <a:srgbClr val="FBD54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536" y="267494"/>
            <a:ext cx="8136904" cy="540725"/>
            <a:chOff x="607228" y="627534"/>
            <a:chExt cx="8136904" cy="540725"/>
          </a:xfrm>
        </p:grpSpPr>
        <p:sp>
          <p:nvSpPr>
            <p:cNvPr id="3" name="矩形 2"/>
            <p:cNvSpPr/>
            <p:nvPr/>
          </p:nvSpPr>
          <p:spPr>
            <a:xfrm>
              <a:off x="971600" y="627534"/>
              <a:ext cx="7772532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>
                  <a:solidFill>
                    <a:srgbClr val="FFFDFF"/>
                  </a:solidFill>
                  <a:latin typeface="宋体" panose="02010600030101010101" pitchFamily="2" charset="-122"/>
                </a:rPr>
                <a:t>小组讨论，整理故事内容，并完成下列表格。</a:t>
              </a:r>
              <a:endParaRPr lang="zh-CN" altLang="en-US" sz="2800" b="1">
                <a:solidFill>
                  <a:srgbClr val="FFFD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4" name="iconfont-1187-868615"/>
            <p:cNvSpPr/>
            <p:nvPr/>
          </p:nvSpPr>
          <p:spPr>
            <a:xfrm>
              <a:off x="607228" y="715322"/>
              <a:ext cx="364372" cy="365147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7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DFF"/>
                </a:solidFill>
              </a:endParaRPr>
            </a:p>
          </p:txBody>
        </p:sp>
      </p:grpSp>
      <p:graphicFrame>
        <p:nvGraphicFramePr>
          <p:cNvPr id="5" name="表格 4"/>
          <p:cNvGraphicFramePr>
            <a:graphicFrameLocks noGrp="1"/>
          </p:cNvGraphicFramePr>
          <p:nvPr/>
        </p:nvGraphicFramePr>
        <p:xfrm>
          <a:off x="431404" y="877614"/>
          <a:ext cx="8245052" cy="39263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5455"/>
                <a:gridCol w="2347109"/>
                <a:gridCol w="2880320"/>
                <a:gridCol w="1512168"/>
              </a:tblGrid>
              <a:tr h="59104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/>
                        <a:t>故事</a:t>
                      </a:r>
                      <a:endParaRPr lang="zh-CN" altLang="en-US" sz="2400" b="1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/>
                        <a:t>起因</a:t>
                      </a:r>
                      <a:endParaRPr lang="zh-CN" altLang="en-US" sz="2400" b="1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/>
                        <a:t>经过</a:t>
                      </a:r>
                      <a:endParaRPr lang="zh-CN" altLang="en-US" sz="2400" b="1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/>
                        <a:t>结果</a:t>
                      </a:r>
                      <a:endParaRPr lang="zh-CN" altLang="en-US" sz="2400" b="1"/>
                    </a:p>
                  </a:txBody>
                  <a:tcPr anchor="ctr">
                    <a:noFill/>
                  </a:tcPr>
                </a:tc>
              </a:tr>
              <a:tr h="113578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solidFill>
                            <a:schemeClr val="bg1"/>
                          </a:solidFill>
                        </a:rPr>
                        <a:t>完璧归赵</a:t>
                      </a:r>
                      <a:endParaRPr lang="zh-CN" altLang="en-US" sz="2400" b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/>
                    </a:p>
                  </a:txBody>
                  <a:tcPr anchor="ctr">
                    <a:noFill/>
                  </a:tcPr>
                </a:tc>
              </a:tr>
              <a:tr h="1135782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solidFill>
                            <a:schemeClr val="bg1"/>
                          </a:solidFill>
                        </a:rPr>
                        <a:t>渑池会面</a:t>
                      </a:r>
                      <a:endParaRPr lang="zh-CN" altLang="en-US" sz="2400" b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/>
                    </a:p>
                  </a:txBody>
                  <a:tcPr anchor="ctr">
                    <a:noFill/>
                  </a:tcPr>
                </a:tc>
              </a:tr>
              <a:tr h="1063775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2400" b="1">
                          <a:solidFill>
                            <a:schemeClr val="bg1"/>
                          </a:solidFill>
                        </a:rPr>
                        <a:t>负荆请罪</a:t>
                      </a:r>
                      <a:endParaRPr lang="zh-CN" altLang="en-US" sz="2400" b="1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/>
                    </a:p>
                  </a:txBody>
                  <a:tcPr anchor="ctr"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zh-CN" altLang="en-US" sz="2400" b="1"/>
                    </a:p>
                  </a:txBody>
                  <a:tcPr anchor="ctr">
                    <a:noFill/>
                  </a:tcPr>
                </a:tc>
              </a:tr>
            </a:tbl>
          </a:graphicData>
        </a:graphic>
      </p:graphicFrame>
      <p:sp>
        <p:nvSpPr>
          <p:cNvPr id="7" name="矩形 6"/>
          <p:cNvSpPr/>
          <p:nvPr/>
        </p:nvSpPr>
        <p:spPr>
          <a:xfrm>
            <a:off x="4355976" y="1569828"/>
            <a:ext cx="27543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蔺相如识破秦王没有诚意，偷偷让人把和氏璧送回赵国。秦王很无奈。</a:t>
            </a:r>
            <a:endParaRPr lang="zh-CN" altLang="en-US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907704" y="1435244"/>
            <a:ext cx="23042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赵王得到一块和氏璧，秦王想据为已有。赵王无奈，派蔺相如带着和氏璧到秦国去。</a:t>
            </a:r>
            <a:endParaRPr lang="zh-CN" altLang="en-US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4355976" y="3867894"/>
            <a:ext cx="27727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蔺相如以国家利益为重，不与廉颇计较，处处避让廉颇。</a:t>
            </a:r>
            <a:endParaRPr lang="zh-CN" altLang="en-US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7128752" y="3830788"/>
            <a:ext cx="15841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廉颇幡然醒悟，到蔺相如门上负荆请罪。</a:t>
            </a:r>
            <a:endParaRPr lang="zh-CN" altLang="en-US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283968" y="2571750"/>
            <a:ext cx="306281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蔺相如也要求秦王为赵王击缶，秦王不肯。蔺相如要和秦王拼命，秦王只好照办，蔺相如也叫人记录了下来。</a:t>
            </a:r>
            <a:endParaRPr lang="zh-CN" altLang="en-US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909724" y="2710249"/>
            <a:ext cx="23042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秦王约赵王在渑池会面。秦王要赵王鼓瑟，之后命人记录了下来。</a:t>
            </a:r>
            <a:endParaRPr lang="zh-CN" altLang="en-US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961064" y="3942720"/>
            <a:ext cx="22859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廉颇对蔺相如职位比自己高很不满意。</a:t>
            </a:r>
            <a:endParaRPr lang="zh-CN" altLang="en-US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75672" y="1754200"/>
            <a:ext cx="14558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赵王封赏蔺相如。</a:t>
            </a:r>
            <a:endParaRPr lang="zh-CN" altLang="en-US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147387" y="2717639"/>
            <a:ext cx="158417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zh-CN" altLang="en-US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赵王封蔺相如为上卿，位列廉颇之上。</a:t>
            </a:r>
            <a:endParaRPr lang="zh-CN" altLang="en-US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3530050" y="195486"/>
            <a:ext cx="2083900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班级故事会</a:t>
            </a:r>
            <a:endParaRPr lang="zh-CN" altLang="en-US" sz="2800" b="1" dirty="0">
              <a:solidFill>
                <a:srgbClr val="FBD54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3" name="直接连接符 2"/>
          <p:cNvCxnSpPr/>
          <p:nvPr/>
        </p:nvCxnSpPr>
        <p:spPr>
          <a:xfrm flipH="1">
            <a:off x="5469934" y="317777"/>
            <a:ext cx="0" cy="418434"/>
          </a:xfrm>
          <a:prstGeom prst="line">
            <a:avLst/>
          </a:prstGeom>
          <a:ln w="98425" cmpd="thickThin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3539851" y="287296"/>
            <a:ext cx="0" cy="418435"/>
          </a:xfrm>
          <a:prstGeom prst="line">
            <a:avLst/>
          </a:prstGeom>
          <a:ln w="98425" cmpd="thickThin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>
            <a:off x="539554" y="888972"/>
            <a:ext cx="6508982" cy="476669"/>
            <a:chOff x="241489" y="828021"/>
            <a:chExt cx="6508982" cy="476669"/>
          </a:xfrm>
        </p:grpSpPr>
        <p:sp>
          <p:nvSpPr>
            <p:cNvPr id="5" name="矩形 4"/>
            <p:cNvSpPr/>
            <p:nvPr/>
          </p:nvSpPr>
          <p:spPr>
            <a:xfrm>
              <a:off x="413770" y="828021"/>
              <a:ext cx="6336701" cy="47666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solidFill>
                    <a:srgbClr val="FFFD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小组合作，根据表格提示复述课文内容。</a:t>
              </a:r>
              <a:endParaRPr lang="zh-CN" altLang="en-US" sz="2400" b="1" dirty="0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9" name="check-mark_2431"/>
            <p:cNvSpPr/>
            <p:nvPr/>
          </p:nvSpPr>
          <p:spPr>
            <a:xfrm>
              <a:off x="241489" y="964714"/>
              <a:ext cx="235531" cy="235265"/>
            </a:xfrm>
            <a:custGeom>
              <a:avLst/>
              <a:gdLst>
                <a:gd name="T0" fmla="*/ 213 w 427"/>
                <a:gd name="T1" fmla="*/ 0 h 427"/>
                <a:gd name="T2" fmla="*/ 0 w 427"/>
                <a:gd name="T3" fmla="*/ 213 h 427"/>
                <a:gd name="T4" fmla="*/ 213 w 427"/>
                <a:gd name="T5" fmla="*/ 427 h 427"/>
                <a:gd name="T6" fmla="*/ 427 w 427"/>
                <a:gd name="T7" fmla="*/ 213 h 427"/>
                <a:gd name="T8" fmla="*/ 213 w 427"/>
                <a:gd name="T9" fmla="*/ 0 h 427"/>
                <a:gd name="T10" fmla="*/ 180 w 427"/>
                <a:gd name="T11" fmla="*/ 312 h 427"/>
                <a:gd name="T12" fmla="*/ 82 w 427"/>
                <a:gd name="T13" fmla="*/ 214 h 427"/>
                <a:gd name="T14" fmla="*/ 120 w 427"/>
                <a:gd name="T15" fmla="*/ 176 h 427"/>
                <a:gd name="T16" fmla="*/ 180 w 427"/>
                <a:gd name="T17" fmla="*/ 236 h 427"/>
                <a:gd name="T18" fmla="*/ 308 w 427"/>
                <a:gd name="T19" fmla="*/ 108 h 427"/>
                <a:gd name="T20" fmla="*/ 346 w 427"/>
                <a:gd name="T21" fmla="*/ 146 h 427"/>
                <a:gd name="T22" fmla="*/ 180 w 427"/>
                <a:gd name="T23" fmla="*/ 31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427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1"/>
                    <a:pt x="96" y="427"/>
                    <a:pt x="213" y="427"/>
                  </a:cubicBezTo>
                  <a:cubicBezTo>
                    <a:pt x="331" y="427"/>
                    <a:pt x="427" y="331"/>
                    <a:pt x="427" y="213"/>
                  </a:cubicBezTo>
                  <a:cubicBezTo>
                    <a:pt x="427" y="96"/>
                    <a:pt x="331" y="0"/>
                    <a:pt x="213" y="0"/>
                  </a:cubicBezTo>
                  <a:close/>
                  <a:moveTo>
                    <a:pt x="180" y="312"/>
                  </a:moveTo>
                  <a:lnTo>
                    <a:pt x="82" y="214"/>
                  </a:lnTo>
                  <a:lnTo>
                    <a:pt x="120" y="176"/>
                  </a:lnTo>
                  <a:lnTo>
                    <a:pt x="180" y="236"/>
                  </a:lnTo>
                  <a:lnTo>
                    <a:pt x="308" y="108"/>
                  </a:lnTo>
                  <a:lnTo>
                    <a:pt x="346" y="146"/>
                  </a:lnTo>
                  <a:lnTo>
                    <a:pt x="180" y="3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539553" y="1462281"/>
            <a:ext cx="8526306" cy="919867"/>
            <a:chOff x="241488" y="1401330"/>
            <a:chExt cx="8526306" cy="919867"/>
          </a:xfrm>
        </p:grpSpPr>
        <p:sp>
          <p:nvSpPr>
            <p:cNvPr id="6" name="矩形 5"/>
            <p:cNvSpPr/>
            <p:nvPr/>
          </p:nvSpPr>
          <p:spPr>
            <a:xfrm>
              <a:off x="414866" y="1401330"/>
              <a:ext cx="8352928" cy="9198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solidFill>
                    <a:srgbClr val="FFFD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每个小组派一名代表上台展示，讲的不清楚的地方，其他同学可以补充。</a:t>
              </a:r>
              <a:endParaRPr lang="zh-CN" altLang="en-US" sz="2400" b="1" dirty="0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1" name="check-mark_2431"/>
            <p:cNvSpPr/>
            <p:nvPr/>
          </p:nvSpPr>
          <p:spPr>
            <a:xfrm>
              <a:off x="241488" y="1534732"/>
              <a:ext cx="235531" cy="235265"/>
            </a:xfrm>
            <a:custGeom>
              <a:avLst/>
              <a:gdLst>
                <a:gd name="T0" fmla="*/ 213 w 427"/>
                <a:gd name="T1" fmla="*/ 0 h 427"/>
                <a:gd name="T2" fmla="*/ 0 w 427"/>
                <a:gd name="T3" fmla="*/ 213 h 427"/>
                <a:gd name="T4" fmla="*/ 213 w 427"/>
                <a:gd name="T5" fmla="*/ 427 h 427"/>
                <a:gd name="T6" fmla="*/ 427 w 427"/>
                <a:gd name="T7" fmla="*/ 213 h 427"/>
                <a:gd name="T8" fmla="*/ 213 w 427"/>
                <a:gd name="T9" fmla="*/ 0 h 427"/>
                <a:gd name="T10" fmla="*/ 180 w 427"/>
                <a:gd name="T11" fmla="*/ 312 h 427"/>
                <a:gd name="T12" fmla="*/ 82 w 427"/>
                <a:gd name="T13" fmla="*/ 214 h 427"/>
                <a:gd name="T14" fmla="*/ 120 w 427"/>
                <a:gd name="T15" fmla="*/ 176 h 427"/>
                <a:gd name="T16" fmla="*/ 180 w 427"/>
                <a:gd name="T17" fmla="*/ 236 h 427"/>
                <a:gd name="T18" fmla="*/ 308 w 427"/>
                <a:gd name="T19" fmla="*/ 108 h 427"/>
                <a:gd name="T20" fmla="*/ 346 w 427"/>
                <a:gd name="T21" fmla="*/ 146 h 427"/>
                <a:gd name="T22" fmla="*/ 180 w 427"/>
                <a:gd name="T23" fmla="*/ 31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427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1"/>
                    <a:pt x="96" y="427"/>
                    <a:pt x="213" y="427"/>
                  </a:cubicBezTo>
                  <a:cubicBezTo>
                    <a:pt x="331" y="427"/>
                    <a:pt x="427" y="331"/>
                    <a:pt x="427" y="213"/>
                  </a:cubicBezTo>
                  <a:cubicBezTo>
                    <a:pt x="427" y="96"/>
                    <a:pt x="331" y="0"/>
                    <a:pt x="213" y="0"/>
                  </a:cubicBezTo>
                  <a:close/>
                  <a:moveTo>
                    <a:pt x="180" y="312"/>
                  </a:moveTo>
                  <a:lnTo>
                    <a:pt x="82" y="214"/>
                  </a:lnTo>
                  <a:lnTo>
                    <a:pt x="120" y="176"/>
                  </a:lnTo>
                  <a:lnTo>
                    <a:pt x="180" y="236"/>
                  </a:lnTo>
                  <a:lnTo>
                    <a:pt x="308" y="108"/>
                  </a:lnTo>
                  <a:lnTo>
                    <a:pt x="346" y="146"/>
                  </a:lnTo>
                  <a:lnTo>
                    <a:pt x="180" y="3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539552" y="2367052"/>
            <a:ext cx="8526307" cy="919867"/>
            <a:chOff x="241487" y="2306101"/>
            <a:chExt cx="8526307" cy="919867"/>
          </a:xfrm>
        </p:grpSpPr>
        <p:sp>
          <p:nvSpPr>
            <p:cNvPr id="7" name="矩形 6"/>
            <p:cNvSpPr/>
            <p:nvPr/>
          </p:nvSpPr>
          <p:spPr>
            <a:xfrm>
              <a:off x="414866" y="2306101"/>
              <a:ext cx="8352928" cy="91986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400" b="1" dirty="0">
                  <a:solidFill>
                    <a:srgbClr val="FFFD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听故事的同学要注意：有没有说清楚故事的起因、经过和结果；有没有抓住故事的主要情节讲。</a:t>
              </a:r>
              <a:endParaRPr lang="zh-CN" altLang="en-US" sz="2400" b="1" dirty="0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3" name="check-mark_2431"/>
            <p:cNvSpPr/>
            <p:nvPr/>
          </p:nvSpPr>
          <p:spPr>
            <a:xfrm>
              <a:off x="241487" y="2454599"/>
              <a:ext cx="235531" cy="235265"/>
            </a:xfrm>
            <a:custGeom>
              <a:avLst/>
              <a:gdLst>
                <a:gd name="T0" fmla="*/ 213 w 427"/>
                <a:gd name="T1" fmla="*/ 0 h 427"/>
                <a:gd name="T2" fmla="*/ 0 w 427"/>
                <a:gd name="T3" fmla="*/ 213 h 427"/>
                <a:gd name="T4" fmla="*/ 213 w 427"/>
                <a:gd name="T5" fmla="*/ 427 h 427"/>
                <a:gd name="T6" fmla="*/ 427 w 427"/>
                <a:gd name="T7" fmla="*/ 213 h 427"/>
                <a:gd name="T8" fmla="*/ 213 w 427"/>
                <a:gd name="T9" fmla="*/ 0 h 427"/>
                <a:gd name="T10" fmla="*/ 180 w 427"/>
                <a:gd name="T11" fmla="*/ 312 h 427"/>
                <a:gd name="T12" fmla="*/ 82 w 427"/>
                <a:gd name="T13" fmla="*/ 214 h 427"/>
                <a:gd name="T14" fmla="*/ 120 w 427"/>
                <a:gd name="T15" fmla="*/ 176 h 427"/>
                <a:gd name="T16" fmla="*/ 180 w 427"/>
                <a:gd name="T17" fmla="*/ 236 h 427"/>
                <a:gd name="T18" fmla="*/ 308 w 427"/>
                <a:gd name="T19" fmla="*/ 108 h 427"/>
                <a:gd name="T20" fmla="*/ 346 w 427"/>
                <a:gd name="T21" fmla="*/ 146 h 427"/>
                <a:gd name="T22" fmla="*/ 180 w 427"/>
                <a:gd name="T23" fmla="*/ 31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427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1"/>
                    <a:pt x="96" y="427"/>
                    <a:pt x="213" y="427"/>
                  </a:cubicBezTo>
                  <a:cubicBezTo>
                    <a:pt x="331" y="427"/>
                    <a:pt x="427" y="331"/>
                    <a:pt x="427" y="213"/>
                  </a:cubicBezTo>
                  <a:cubicBezTo>
                    <a:pt x="427" y="96"/>
                    <a:pt x="331" y="0"/>
                    <a:pt x="213" y="0"/>
                  </a:cubicBezTo>
                  <a:close/>
                  <a:moveTo>
                    <a:pt x="180" y="312"/>
                  </a:moveTo>
                  <a:lnTo>
                    <a:pt x="82" y="214"/>
                  </a:lnTo>
                  <a:lnTo>
                    <a:pt x="120" y="176"/>
                  </a:lnTo>
                  <a:lnTo>
                    <a:pt x="180" y="236"/>
                  </a:lnTo>
                  <a:lnTo>
                    <a:pt x="308" y="108"/>
                  </a:lnTo>
                  <a:lnTo>
                    <a:pt x="346" y="146"/>
                  </a:lnTo>
                  <a:lnTo>
                    <a:pt x="180" y="3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539552" y="3352781"/>
            <a:ext cx="4745379" cy="461665"/>
            <a:chOff x="241487" y="3291830"/>
            <a:chExt cx="4745379" cy="461665"/>
          </a:xfrm>
        </p:grpSpPr>
        <p:sp>
          <p:nvSpPr>
            <p:cNvPr id="8" name="矩形 7"/>
            <p:cNvSpPr/>
            <p:nvPr/>
          </p:nvSpPr>
          <p:spPr>
            <a:xfrm>
              <a:off x="414866" y="3291830"/>
              <a:ext cx="4572000" cy="461665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r>
                <a:rPr lang="zh-CN" altLang="en-US" sz="2400" b="1">
                  <a:solidFill>
                    <a:srgbClr val="FFFDFF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评出故事讲的最完整的一组。</a:t>
              </a:r>
              <a:endPara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check-mark_2431"/>
            <p:cNvSpPr/>
            <p:nvPr/>
          </p:nvSpPr>
          <p:spPr>
            <a:xfrm>
              <a:off x="241487" y="3405029"/>
              <a:ext cx="235531" cy="235265"/>
            </a:xfrm>
            <a:custGeom>
              <a:avLst/>
              <a:gdLst>
                <a:gd name="T0" fmla="*/ 213 w 427"/>
                <a:gd name="T1" fmla="*/ 0 h 427"/>
                <a:gd name="T2" fmla="*/ 0 w 427"/>
                <a:gd name="T3" fmla="*/ 213 h 427"/>
                <a:gd name="T4" fmla="*/ 213 w 427"/>
                <a:gd name="T5" fmla="*/ 427 h 427"/>
                <a:gd name="T6" fmla="*/ 427 w 427"/>
                <a:gd name="T7" fmla="*/ 213 h 427"/>
                <a:gd name="T8" fmla="*/ 213 w 427"/>
                <a:gd name="T9" fmla="*/ 0 h 427"/>
                <a:gd name="T10" fmla="*/ 180 w 427"/>
                <a:gd name="T11" fmla="*/ 312 h 427"/>
                <a:gd name="T12" fmla="*/ 82 w 427"/>
                <a:gd name="T13" fmla="*/ 214 h 427"/>
                <a:gd name="T14" fmla="*/ 120 w 427"/>
                <a:gd name="T15" fmla="*/ 176 h 427"/>
                <a:gd name="T16" fmla="*/ 180 w 427"/>
                <a:gd name="T17" fmla="*/ 236 h 427"/>
                <a:gd name="T18" fmla="*/ 308 w 427"/>
                <a:gd name="T19" fmla="*/ 108 h 427"/>
                <a:gd name="T20" fmla="*/ 346 w 427"/>
                <a:gd name="T21" fmla="*/ 146 h 427"/>
                <a:gd name="T22" fmla="*/ 180 w 427"/>
                <a:gd name="T23" fmla="*/ 312 h 4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27" h="427">
                  <a:moveTo>
                    <a:pt x="213" y="0"/>
                  </a:moveTo>
                  <a:cubicBezTo>
                    <a:pt x="96" y="0"/>
                    <a:pt x="0" y="96"/>
                    <a:pt x="0" y="213"/>
                  </a:cubicBezTo>
                  <a:cubicBezTo>
                    <a:pt x="0" y="331"/>
                    <a:pt x="96" y="427"/>
                    <a:pt x="213" y="427"/>
                  </a:cubicBezTo>
                  <a:cubicBezTo>
                    <a:pt x="331" y="427"/>
                    <a:pt x="427" y="331"/>
                    <a:pt x="427" y="213"/>
                  </a:cubicBezTo>
                  <a:cubicBezTo>
                    <a:pt x="427" y="96"/>
                    <a:pt x="331" y="0"/>
                    <a:pt x="213" y="0"/>
                  </a:cubicBezTo>
                  <a:close/>
                  <a:moveTo>
                    <a:pt x="180" y="312"/>
                  </a:moveTo>
                  <a:lnTo>
                    <a:pt x="82" y="214"/>
                  </a:lnTo>
                  <a:lnTo>
                    <a:pt x="120" y="176"/>
                  </a:lnTo>
                  <a:lnTo>
                    <a:pt x="180" y="236"/>
                  </a:lnTo>
                  <a:lnTo>
                    <a:pt x="308" y="108"/>
                  </a:lnTo>
                  <a:lnTo>
                    <a:pt x="346" y="146"/>
                  </a:lnTo>
                  <a:lnTo>
                    <a:pt x="180" y="312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7" name="矩形 16"/>
          <p:cNvSpPr/>
          <p:nvPr/>
        </p:nvSpPr>
        <p:spPr>
          <a:xfrm>
            <a:off x="395536" y="3905856"/>
            <a:ext cx="8352928" cy="9198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4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课文的三个故事，存在内在的逻辑关系，前两个故事的结果是最后一个故事的起因。讲故事时注意不能颠倒顺序。</a:t>
            </a:r>
            <a:endParaRPr lang="zh-CN" altLang="en-US" sz="2400" b="1" dirty="0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组合 12"/>
          <p:cNvGrpSpPr/>
          <p:nvPr/>
        </p:nvGrpSpPr>
        <p:grpSpPr>
          <a:xfrm>
            <a:off x="539552" y="983902"/>
            <a:ext cx="8424936" cy="1057790"/>
            <a:chOff x="467544" y="195486"/>
            <a:chExt cx="7488832" cy="1057790"/>
          </a:xfrm>
        </p:grpSpPr>
        <p:sp>
          <p:nvSpPr>
            <p:cNvPr id="11" name="矩形 10"/>
            <p:cNvSpPr/>
            <p:nvPr/>
          </p:nvSpPr>
          <p:spPr>
            <a:xfrm>
              <a:off x="755576" y="195486"/>
              <a:ext cx="7200800" cy="1057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rgbClr val="FFFDFF"/>
                  </a:solidFill>
                  <a:latin typeface="宋体" panose="02010600030101010101" pitchFamily="2" charset="-122"/>
                </a:rPr>
                <a:t>课文的三个小故事分别叙述了谁和谁的矛盾冲突？你是怎么看待这些矛盾的？</a:t>
              </a:r>
              <a:endParaRPr lang="zh-CN" altLang="en-US" sz="2800" b="1" dirty="0">
                <a:solidFill>
                  <a:srgbClr val="FFFD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2" name="iconfont-1187-868615"/>
            <p:cNvSpPr/>
            <p:nvPr/>
          </p:nvSpPr>
          <p:spPr>
            <a:xfrm>
              <a:off x="467544" y="339502"/>
              <a:ext cx="289228" cy="293139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7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DFF"/>
                </a:solidFill>
              </a:endParaRPr>
            </a:p>
          </p:txBody>
        </p:sp>
      </p:grpSp>
      <p:sp>
        <p:nvSpPr>
          <p:cNvPr id="3" name="矩形 2"/>
          <p:cNvSpPr/>
          <p:nvPr/>
        </p:nvSpPr>
        <p:spPr>
          <a:xfrm>
            <a:off x="599695" y="2932338"/>
            <a:ext cx="90601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矛盾</a:t>
            </a: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1736780" y="2499743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表面上</a:t>
            </a:r>
            <a:endParaRPr lang="zh-CN" altLang="en-US" dirty="0"/>
          </a:p>
        </p:txBody>
      </p:sp>
      <p:sp>
        <p:nvSpPr>
          <p:cNvPr id="5" name="矩形 4"/>
          <p:cNvSpPr/>
          <p:nvPr/>
        </p:nvSpPr>
        <p:spPr>
          <a:xfrm>
            <a:off x="3203848" y="2489966"/>
            <a:ext cx="235032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廉颇与蔺相如</a:t>
            </a:r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5754546" y="2511561"/>
            <a:ext cx="162736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个人矛盾</a:t>
            </a:r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3203848" y="3432174"/>
            <a:ext cx="19880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秦国与赵国</a:t>
            </a:r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1808788" y="3432174"/>
            <a:ext cx="1266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实际上</a:t>
            </a:r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5754546" y="3435105"/>
            <a:ext cx="270939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国家之间的矛盾</a:t>
            </a:r>
            <a:endParaRPr lang="zh-CN" altLang="en-US"/>
          </a:p>
        </p:txBody>
      </p:sp>
      <p:cxnSp>
        <p:nvCxnSpPr>
          <p:cNvPr id="16" name="直接箭头连接符 15"/>
          <p:cNvCxnSpPr/>
          <p:nvPr/>
        </p:nvCxnSpPr>
        <p:spPr>
          <a:xfrm flipV="1">
            <a:off x="1425880" y="2824326"/>
            <a:ext cx="360040" cy="216024"/>
          </a:xfrm>
          <a:prstGeom prst="straightConnector1">
            <a:avLst/>
          </a:prstGeom>
          <a:ln w="34925">
            <a:solidFill>
              <a:srgbClr val="FBD54D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1435084" y="3426863"/>
            <a:ext cx="360040" cy="216024"/>
          </a:xfrm>
          <a:prstGeom prst="straightConnector1">
            <a:avLst/>
          </a:prstGeom>
          <a:ln w="34925">
            <a:solidFill>
              <a:srgbClr val="FBD54D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/>
          <p:nvPr/>
        </p:nvCxnSpPr>
        <p:spPr>
          <a:xfrm>
            <a:off x="2895461" y="2770942"/>
            <a:ext cx="360040" cy="0"/>
          </a:xfrm>
          <a:prstGeom prst="straightConnector1">
            <a:avLst/>
          </a:prstGeom>
          <a:ln w="34925">
            <a:solidFill>
              <a:srgbClr val="FBD54D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箭头连接符 19"/>
          <p:cNvCxnSpPr/>
          <p:nvPr/>
        </p:nvCxnSpPr>
        <p:spPr>
          <a:xfrm>
            <a:off x="5481196" y="2751576"/>
            <a:ext cx="360040" cy="0"/>
          </a:xfrm>
          <a:prstGeom prst="straightConnector1">
            <a:avLst/>
          </a:prstGeom>
          <a:ln w="34925">
            <a:solidFill>
              <a:srgbClr val="FBD54D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>
            <a:off x="2926428" y="3712472"/>
            <a:ext cx="360040" cy="0"/>
          </a:xfrm>
          <a:prstGeom prst="straightConnector1">
            <a:avLst/>
          </a:prstGeom>
          <a:ln w="34925">
            <a:solidFill>
              <a:srgbClr val="FBD54D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5394506" y="3713700"/>
            <a:ext cx="360040" cy="0"/>
          </a:xfrm>
          <a:prstGeom prst="straightConnector1">
            <a:avLst/>
          </a:prstGeom>
          <a:ln w="34925">
            <a:solidFill>
              <a:srgbClr val="FBD54D"/>
            </a:solidFill>
            <a:headEnd type="none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矩形 22"/>
          <p:cNvSpPr/>
          <p:nvPr/>
        </p:nvSpPr>
        <p:spPr>
          <a:xfrm>
            <a:off x="5841236" y="2499742"/>
            <a:ext cx="2703069" cy="1455649"/>
          </a:xfrm>
          <a:prstGeom prst="rect">
            <a:avLst/>
          </a:prstGeom>
          <a:noFill/>
          <a:ln w="19050">
            <a:solidFill>
              <a:schemeClr val="bg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8" grpId="0"/>
      <p:bldP spid="15" grpId="0"/>
      <p:bldP spid="9" grpId="0"/>
      <p:bldP spid="23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536" y="1663064"/>
            <a:ext cx="8424936" cy="3194295"/>
            <a:chOff x="323528" y="1609702"/>
            <a:chExt cx="8424936" cy="3194295"/>
          </a:xfrm>
        </p:grpSpPr>
        <p:grpSp>
          <p:nvGrpSpPr>
            <p:cNvPr id="7" name="组合 6"/>
            <p:cNvGrpSpPr/>
            <p:nvPr/>
          </p:nvGrpSpPr>
          <p:grpSpPr>
            <a:xfrm>
              <a:off x="323528" y="1949295"/>
              <a:ext cx="8424936" cy="2854702"/>
              <a:chOff x="179512" y="1343504"/>
              <a:chExt cx="8424936" cy="2854702"/>
            </a:xfrm>
          </p:grpSpPr>
          <p:sp>
            <p:nvSpPr>
              <p:cNvPr id="5" name="矩形 4"/>
              <p:cNvSpPr/>
              <p:nvPr/>
            </p:nvSpPr>
            <p:spPr>
              <a:xfrm>
                <a:off x="233518" y="1518107"/>
                <a:ext cx="8316924" cy="2677656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899795" indent="-899795" eaLnBrk="1" hangingPunct="1">
                  <a:lnSpc>
                    <a:spcPct val="120000"/>
                  </a:lnSpc>
                </a:pPr>
                <a:r>
                  <a:rPr lang="zh-CN" altLang="en-US" sz="2800" b="1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（1）快速默读课文</a:t>
                </a:r>
                <a:r>
                  <a:rPr lang="zh-CN" altLang="en-US" sz="2800" b="1" dirty="0" smtClean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，连词</a:t>
                </a:r>
                <a:r>
                  <a:rPr lang="zh-CN" altLang="en-US" sz="2800" b="1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成句地读，一边读一边圈画关键语句，迅速把握句子的主要意思。</a:t>
                </a:r>
                <a:endParaRPr lang="en-US" altLang="zh-CN" sz="28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marL="899795" indent="-899795" eaLnBrk="1" hangingPunct="1">
                  <a:lnSpc>
                    <a:spcPct val="120000"/>
                  </a:lnSpc>
                </a:pPr>
                <a:r>
                  <a:rPr lang="zh-CN" altLang="en-US" sz="2800" b="1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（2</a:t>
                </a:r>
                <a:r>
                  <a:rPr lang="zh-CN" altLang="en-US" sz="2800" b="1" dirty="0" smtClean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）要结合人物的语言、动作</a:t>
                </a:r>
                <a:r>
                  <a:rPr lang="zh-CN" altLang="en-US" sz="2800" b="1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来说。</a:t>
                </a:r>
                <a:endParaRPr lang="en-US" altLang="zh-CN" sz="28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  <a:p>
                <a:pPr marL="899795" indent="-899795" eaLnBrk="1" hangingPunct="1">
                  <a:lnSpc>
                    <a:spcPct val="120000"/>
                  </a:lnSpc>
                </a:pPr>
                <a:r>
                  <a:rPr lang="zh-CN" altLang="en-US" sz="2800" b="1" dirty="0">
                    <a:solidFill>
                      <a:schemeClr val="bg1"/>
                    </a:solidFill>
                    <a:latin typeface="楷体" panose="02010609060101010101" pitchFamily="49" charset="-122"/>
                    <a:ea typeface="楷体" panose="02010609060101010101" pitchFamily="49" charset="-122"/>
                  </a:rPr>
                  <a:t>（3）可以借助朗读、表演等形式，体会人物说话时的心理，了解人物的性格。</a:t>
                </a:r>
                <a:endParaRPr lang="zh-CN" altLang="en-US" sz="2800" b="1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endParaRPr>
              </a:p>
            </p:txBody>
          </p:sp>
          <p:sp>
            <p:nvSpPr>
              <p:cNvPr id="6" name="矩形 5"/>
              <p:cNvSpPr/>
              <p:nvPr/>
            </p:nvSpPr>
            <p:spPr>
              <a:xfrm>
                <a:off x="179512" y="1343504"/>
                <a:ext cx="8424936" cy="2854702"/>
              </a:xfrm>
              <a:prstGeom prst="rect">
                <a:avLst/>
              </a:prstGeom>
              <a:noFill/>
              <a:ln>
                <a:solidFill>
                  <a:srgbClr val="FBD54D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8" name="矩形 7"/>
            <p:cNvSpPr/>
            <p:nvPr/>
          </p:nvSpPr>
          <p:spPr>
            <a:xfrm>
              <a:off x="539552" y="1609702"/>
              <a:ext cx="1627369" cy="523220"/>
            </a:xfrm>
            <a:prstGeom prst="rect">
              <a:avLst/>
            </a:prstGeom>
            <a:solidFill>
              <a:srgbClr val="FBD54D"/>
            </a:solidFill>
          </p:spPr>
          <p:txBody>
            <a:bodyPr wrap="none">
              <a:spAutoFit/>
            </a:bodyPr>
            <a:lstStyle/>
            <a:p>
              <a:r>
                <a:rPr lang="zh-CN" altLang="en-US" sz="2800" b="1">
                  <a:solidFill>
                    <a:srgbClr val="1E5A52"/>
                  </a:solidFill>
                  <a:latin typeface="宋体" panose="02010600030101010101" pitchFamily="2" charset="-122"/>
                </a:rPr>
                <a:t>技巧提示</a:t>
              </a:r>
              <a:endParaRPr lang="zh-CN" altLang="en-US">
                <a:solidFill>
                  <a:srgbClr val="1E5A52"/>
                </a:solidFill>
                <a:latin typeface="宋体" panose="02010600030101010101" pitchFamily="2" charset="-122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49542" y="536602"/>
            <a:ext cx="8370930" cy="1126462"/>
            <a:chOff x="467544" y="195486"/>
            <a:chExt cx="7440826" cy="1126462"/>
          </a:xfrm>
        </p:grpSpPr>
        <p:sp>
          <p:nvSpPr>
            <p:cNvPr id="10" name="矩形 9"/>
            <p:cNvSpPr/>
            <p:nvPr/>
          </p:nvSpPr>
          <p:spPr>
            <a:xfrm>
              <a:off x="755576" y="195486"/>
              <a:ext cx="7152794" cy="11264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smtClean="0">
                  <a:solidFill>
                    <a:srgbClr val="FFFDFF"/>
                  </a:solidFill>
                  <a:latin typeface="宋体" panose="02010600030101010101" pitchFamily="2" charset="-122"/>
                </a:rPr>
                <a:t>廉</a:t>
              </a:r>
              <a:r>
                <a:rPr lang="zh-CN" altLang="en-US" sz="2800" b="1">
                  <a:solidFill>
                    <a:srgbClr val="FFFDFF"/>
                  </a:solidFill>
                  <a:latin typeface="宋体" panose="02010600030101010101" pitchFamily="2" charset="-122"/>
                </a:rPr>
                <a:t>颇、蔺相如给你留下了怎样的印象</a:t>
              </a:r>
              <a:r>
                <a:rPr lang="zh-CN" altLang="en-US" sz="2800" b="1" smtClean="0">
                  <a:solidFill>
                    <a:srgbClr val="FFFDFF"/>
                  </a:solidFill>
                  <a:latin typeface="宋体" panose="02010600030101010101" pitchFamily="2" charset="-122"/>
                </a:rPr>
                <a:t>？结合具体事例说一说。</a:t>
              </a:r>
              <a:endParaRPr lang="zh-CN" altLang="en-US" sz="2800" b="1">
                <a:solidFill>
                  <a:srgbClr val="FFFD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11" name="iconfont-1187-868615"/>
            <p:cNvSpPr/>
            <p:nvPr/>
          </p:nvSpPr>
          <p:spPr>
            <a:xfrm>
              <a:off x="467544" y="339502"/>
              <a:ext cx="289228" cy="293139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7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DFF"/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539553" y="771550"/>
            <a:ext cx="7992888" cy="4075882"/>
            <a:chOff x="818081" y="1904758"/>
            <a:chExt cx="7992888" cy="4075882"/>
          </a:xfrm>
        </p:grpSpPr>
        <p:sp>
          <p:nvSpPr>
            <p:cNvPr id="4" name="矩形 3"/>
            <p:cNvSpPr/>
            <p:nvPr/>
          </p:nvSpPr>
          <p:spPr>
            <a:xfrm>
              <a:off x="818081" y="2268855"/>
              <a:ext cx="7992888" cy="371178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en-US" altLang="zh-CN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r>
                <a:rPr lang="en-US" altLang="zh-CN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“</a:t>
              </a: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完璧归赵”这个故事中，蔺相如临行前与赵王交流时“想了一会儿”，说明他行事谨慎，可见其沉着、冷静；面对毫无诚意的秦王，他先是不动声色，略施小计把璧拿回自己手里，之后“怒发冲冠”，不惜以头撞柱威慑秦王，送璧回国后，他游刃有余地应对秦王，可见其机智勇敢、足智多谋。</a:t>
              </a:r>
              <a:endPara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 flipV="1">
              <a:off x="1369811" y="2152189"/>
              <a:ext cx="7441157" cy="1"/>
            </a:xfrm>
            <a:prstGeom prst="line">
              <a:avLst/>
            </a:prstGeom>
            <a:ln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male_45735"/>
            <p:cNvSpPr/>
            <p:nvPr/>
          </p:nvSpPr>
          <p:spPr>
            <a:xfrm>
              <a:off x="899592" y="1904758"/>
              <a:ext cx="364372" cy="466289"/>
            </a:xfrm>
            <a:custGeom>
              <a:avLst/>
              <a:gdLst>
                <a:gd name="connsiteX0" fmla="*/ 118658 w 474552"/>
                <a:gd name="connsiteY0" fmla="*/ 330881 h 607286"/>
                <a:gd name="connsiteX1" fmla="*/ 128808 w 474552"/>
                <a:gd name="connsiteY1" fmla="*/ 330881 h 607286"/>
                <a:gd name="connsiteX2" fmla="*/ 138880 w 474552"/>
                <a:gd name="connsiteY2" fmla="*/ 340467 h 607286"/>
                <a:gd name="connsiteX3" fmla="*/ 237315 w 474552"/>
                <a:gd name="connsiteY3" fmla="*/ 429642 h 607286"/>
                <a:gd name="connsiteX4" fmla="*/ 335672 w 474552"/>
                <a:gd name="connsiteY4" fmla="*/ 340467 h 607286"/>
                <a:gd name="connsiteX5" fmla="*/ 345823 w 474552"/>
                <a:gd name="connsiteY5" fmla="*/ 330881 h 607286"/>
                <a:gd name="connsiteX6" fmla="*/ 355973 w 474552"/>
                <a:gd name="connsiteY6" fmla="*/ 330881 h 607286"/>
                <a:gd name="connsiteX7" fmla="*/ 474552 w 474552"/>
                <a:gd name="connsiteY7" fmla="*/ 449363 h 607286"/>
                <a:gd name="connsiteX8" fmla="*/ 474552 w 474552"/>
                <a:gd name="connsiteY8" fmla="*/ 567845 h 607286"/>
                <a:gd name="connsiteX9" fmla="*/ 435052 w 474552"/>
                <a:gd name="connsiteY9" fmla="*/ 607286 h 607286"/>
                <a:gd name="connsiteX10" fmla="*/ 39579 w 474552"/>
                <a:gd name="connsiteY10" fmla="*/ 607286 h 607286"/>
                <a:gd name="connsiteX11" fmla="*/ 0 w 474552"/>
                <a:gd name="connsiteY11" fmla="*/ 567845 h 607286"/>
                <a:gd name="connsiteX12" fmla="*/ 0 w 474552"/>
                <a:gd name="connsiteY12" fmla="*/ 449363 h 607286"/>
                <a:gd name="connsiteX13" fmla="*/ 118658 w 474552"/>
                <a:gd name="connsiteY13" fmla="*/ 330881 h 607286"/>
                <a:gd name="connsiteX14" fmla="*/ 315130 w 474552"/>
                <a:gd name="connsiteY14" fmla="*/ 118095 h 607286"/>
                <a:gd name="connsiteX15" fmla="*/ 237312 w 474552"/>
                <a:gd name="connsiteY15" fmla="*/ 162332 h 607286"/>
                <a:gd name="connsiteX16" fmla="*/ 135653 w 474552"/>
                <a:gd name="connsiteY16" fmla="*/ 182682 h 607286"/>
                <a:gd name="connsiteX17" fmla="*/ 237312 w 474552"/>
                <a:gd name="connsiteY17" fmla="*/ 284120 h 607286"/>
                <a:gd name="connsiteX18" fmla="*/ 338893 w 474552"/>
                <a:gd name="connsiteY18" fmla="*/ 182682 h 607286"/>
                <a:gd name="connsiteX19" fmla="*/ 315130 w 474552"/>
                <a:gd name="connsiteY19" fmla="*/ 118095 h 607286"/>
                <a:gd name="connsiteX20" fmla="*/ 237312 w 474552"/>
                <a:gd name="connsiteY20" fmla="*/ 0 h 607286"/>
                <a:gd name="connsiteX21" fmla="*/ 379572 w 474552"/>
                <a:gd name="connsiteY21" fmla="*/ 162332 h 607286"/>
                <a:gd name="connsiteX22" fmla="*/ 237312 w 474552"/>
                <a:gd name="connsiteY22" fmla="*/ 324742 h 607286"/>
                <a:gd name="connsiteX23" fmla="*/ 95052 w 474552"/>
                <a:gd name="connsiteY23" fmla="*/ 162332 h 607286"/>
                <a:gd name="connsiteX24" fmla="*/ 237312 w 474552"/>
                <a:gd name="connsiteY24" fmla="*/ 0 h 60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4552" h="607286">
                  <a:moveTo>
                    <a:pt x="118658" y="330881"/>
                  </a:moveTo>
                  <a:lnTo>
                    <a:pt x="128808" y="330881"/>
                  </a:lnTo>
                  <a:cubicBezTo>
                    <a:pt x="134080" y="330881"/>
                    <a:pt x="138329" y="335203"/>
                    <a:pt x="138880" y="340467"/>
                  </a:cubicBezTo>
                  <a:cubicBezTo>
                    <a:pt x="143680" y="390515"/>
                    <a:pt x="185934" y="429642"/>
                    <a:pt x="237315" y="429642"/>
                  </a:cubicBezTo>
                  <a:cubicBezTo>
                    <a:pt x="288618" y="429642"/>
                    <a:pt x="330872" y="390515"/>
                    <a:pt x="335672" y="340467"/>
                  </a:cubicBezTo>
                  <a:cubicBezTo>
                    <a:pt x="336223" y="335203"/>
                    <a:pt x="340472" y="330881"/>
                    <a:pt x="345823" y="330881"/>
                  </a:cubicBezTo>
                  <a:lnTo>
                    <a:pt x="355973" y="330881"/>
                  </a:lnTo>
                  <a:cubicBezTo>
                    <a:pt x="421518" y="330881"/>
                    <a:pt x="474552" y="383915"/>
                    <a:pt x="474552" y="449363"/>
                  </a:cubicBezTo>
                  <a:lnTo>
                    <a:pt x="474552" y="567845"/>
                  </a:lnTo>
                  <a:cubicBezTo>
                    <a:pt x="474552" y="589687"/>
                    <a:pt x="456926" y="607286"/>
                    <a:pt x="435052" y="607286"/>
                  </a:cubicBezTo>
                  <a:lnTo>
                    <a:pt x="39579" y="607286"/>
                  </a:lnTo>
                  <a:cubicBezTo>
                    <a:pt x="17704" y="607286"/>
                    <a:pt x="0" y="589687"/>
                    <a:pt x="0" y="567845"/>
                  </a:cubicBezTo>
                  <a:lnTo>
                    <a:pt x="0" y="449363"/>
                  </a:lnTo>
                  <a:cubicBezTo>
                    <a:pt x="0" y="383915"/>
                    <a:pt x="53113" y="330881"/>
                    <a:pt x="118658" y="330881"/>
                  </a:cubicBezTo>
                  <a:close/>
                  <a:moveTo>
                    <a:pt x="315130" y="118095"/>
                  </a:moveTo>
                  <a:cubicBezTo>
                    <a:pt x="305373" y="143632"/>
                    <a:pt x="274372" y="162332"/>
                    <a:pt x="237312" y="162332"/>
                  </a:cubicBezTo>
                  <a:cubicBezTo>
                    <a:pt x="200173" y="162332"/>
                    <a:pt x="135653" y="158010"/>
                    <a:pt x="135653" y="182682"/>
                  </a:cubicBezTo>
                  <a:cubicBezTo>
                    <a:pt x="135653" y="238705"/>
                    <a:pt x="181132" y="284120"/>
                    <a:pt x="237312" y="284120"/>
                  </a:cubicBezTo>
                  <a:cubicBezTo>
                    <a:pt x="293335" y="284120"/>
                    <a:pt x="338893" y="238705"/>
                    <a:pt x="338893" y="182682"/>
                  </a:cubicBezTo>
                  <a:cubicBezTo>
                    <a:pt x="338893" y="158010"/>
                    <a:pt x="329765" y="135696"/>
                    <a:pt x="315130" y="118095"/>
                  </a:cubicBezTo>
                  <a:close/>
                  <a:moveTo>
                    <a:pt x="237312" y="0"/>
                  </a:moveTo>
                  <a:cubicBezTo>
                    <a:pt x="315838" y="0"/>
                    <a:pt x="379572" y="72680"/>
                    <a:pt x="379572" y="162332"/>
                  </a:cubicBezTo>
                  <a:cubicBezTo>
                    <a:pt x="379572" y="251984"/>
                    <a:pt x="315838" y="324742"/>
                    <a:pt x="237312" y="324742"/>
                  </a:cubicBezTo>
                  <a:cubicBezTo>
                    <a:pt x="158707" y="324742"/>
                    <a:pt x="95052" y="251984"/>
                    <a:pt x="95052" y="162332"/>
                  </a:cubicBezTo>
                  <a:cubicBezTo>
                    <a:pt x="95052" y="72680"/>
                    <a:pt x="158707" y="0"/>
                    <a:pt x="237312" y="0"/>
                  </a:cubicBezTo>
                  <a:close/>
                </a:path>
              </a:pathLst>
            </a:cu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" name="矩形 6"/>
          <p:cNvSpPr/>
          <p:nvPr/>
        </p:nvSpPr>
        <p:spPr>
          <a:xfrm>
            <a:off x="3635896" y="230825"/>
            <a:ext cx="1440160" cy="604781"/>
          </a:xfrm>
          <a:prstGeom prst="rect">
            <a:avLst/>
          </a:prstGeom>
          <a:solidFill>
            <a:srgbClr val="FBD54D"/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蔺相如</a:t>
            </a:r>
            <a:endParaRPr lang="zh-CN" altLang="en-US" sz="3200" b="1">
              <a:solidFill>
                <a:srgbClr val="1E5A5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94005" y="411510"/>
            <a:ext cx="8155989" cy="2456016"/>
            <a:chOff x="818080" y="1904758"/>
            <a:chExt cx="8155989" cy="2456016"/>
          </a:xfrm>
        </p:grpSpPr>
        <p:sp>
          <p:nvSpPr>
            <p:cNvPr id="4" name="矩形 3"/>
            <p:cNvSpPr/>
            <p:nvPr/>
          </p:nvSpPr>
          <p:spPr>
            <a:xfrm>
              <a:off x="818080" y="2268855"/>
              <a:ext cx="8155989" cy="20919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en-US" altLang="zh-CN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r>
                <a:rPr lang="en-US" altLang="zh-CN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“</a:t>
              </a:r>
              <a:r>
                <a:rPr lang="zh-CN" altLang="en-US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渑池会面”这个故事中，蔺相如看到秦王侮辱赵王，生气极了，可见他是一个有血性、重义气的忠臣；欲与秦王“同归于尽”的行为，可见其勇敢无畏。</a:t>
              </a:r>
              <a:endPara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5" name="直接连接符 4"/>
            <p:cNvCxnSpPr/>
            <p:nvPr/>
          </p:nvCxnSpPr>
          <p:spPr>
            <a:xfrm flipV="1">
              <a:off x="1369811" y="2152189"/>
              <a:ext cx="7441157" cy="1"/>
            </a:xfrm>
            <a:prstGeom prst="line">
              <a:avLst/>
            </a:prstGeom>
            <a:ln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male_45735"/>
            <p:cNvSpPr/>
            <p:nvPr/>
          </p:nvSpPr>
          <p:spPr>
            <a:xfrm>
              <a:off x="899592" y="1904758"/>
              <a:ext cx="364372" cy="466289"/>
            </a:xfrm>
            <a:custGeom>
              <a:avLst/>
              <a:gdLst>
                <a:gd name="connsiteX0" fmla="*/ 118658 w 474552"/>
                <a:gd name="connsiteY0" fmla="*/ 330881 h 607286"/>
                <a:gd name="connsiteX1" fmla="*/ 128808 w 474552"/>
                <a:gd name="connsiteY1" fmla="*/ 330881 h 607286"/>
                <a:gd name="connsiteX2" fmla="*/ 138880 w 474552"/>
                <a:gd name="connsiteY2" fmla="*/ 340467 h 607286"/>
                <a:gd name="connsiteX3" fmla="*/ 237315 w 474552"/>
                <a:gd name="connsiteY3" fmla="*/ 429642 h 607286"/>
                <a:gd name="connsiteX4" fmla="*/ 335672 w 474552"/>
                <a:gd name="connsiteY4" fmla="*/ 340467 h 607286"/>
                <a:gd name="connsiteX5" fmla="*/ 345823 w 474552"/>
                <a:gd name="connsiteY5" fmla="*/ 330881 h 607286"/>
                <a:gd name="connsiteX6" fmla="*/ 355973 w 474552"/>
                <a:gd name="connsiteY6" fmla="*/ 330881 h 607286"/>
                <a:gd name="connsiteX7" fmla="*/ 474552 w 474552"/>
                <a:gd name="connsiteY7" fmla="*/ 449363 h 607286"/>
                <a:gd name="connsiteX8" fmla="*/ 474552 w 474552"/>
                <a:gd name="connsiteY8" fmla="*/ 567845 h 607286"/>
                <a:gd name="connsiteX9" fmla="*/ 435052 w 474552"/>
                <a:gd name="connsiteY9" fmla="*/ 607286 h 607286"/>
                <a:gd name="connsiteX10" fmla="*/ 39579 w 474552"/>
                <a:gd name="connsiteY10" fmla="*/ 607286 h 607286"/>
                <a:gd name="connsiteX11" fmla="*/ 0 w 474552"/>
                <a:gd name="connsiteY11" fmla="*/ 567845 h 607286"/>
                <a:gd name="connsiteX12" fmla="*/ 0 w 474552"/>
                <a:gd name="connsiteY12" fmla="*/ 449363 h 607286"/>
                <a:gd name="connsiteX13" fmla="*/ 118658 w 474552"/>
                <a:gd name="connsiteY13" fmla="*/ 330881 h 607286"/>
                <a:gd name="connsiteX14" fmla="*/ 315130 w 474552"/>
                <a:gd name="connsiteY14" fmla="*/ 118095 h 607286"/>
                <a:gd name="connsiteX15" fmla="*/ 237312 w 474552"/>
                <a:gd name="connsiteY15" fmla="*/ 162332 h 607286"/>
                <a:gd name="connsiteX16" fmla="*/ 135653 w 474552"/>
                <a:gd name="connsiteY16" fmla="*/ 182682 h 607286"/>
                <a:gd name="connsiteX17" fmla="*/ 237312 w 474552"/>
                <a:gd name="connsiteY17" fmla="*/ 284120 h 607286"/>
                <a:gd name="connsiteX18" fmla="*/ 338893 w 474552"/>
                <a:gd name="connsiteY18" fmla="*/ 182682 h 607286"/>
                <a:gd name="connsiteX19" fmla="*/ 315130 w 474552"/>
                <a:gd name="connsiteY19" fmla="*/ 118095 h 607286"/>
                <a:gd name="connsiteX20" fmla="*/ 237312 w 474552"/>
                <a:gd name="connsiteY20" fmla="*/ 0 h 607286"/>
                <a:gd name="connsiteX21" fmla="*/ 379572 w 474552"/>
                <a:gd name="connsiteY21" fmla="*/ 162332 h 607286"/>
                <a:gd name="connsiteX22" fmla="*/ 237312 w 474552"/>
                <a:gd name="connsiteY22" fmla="*/ 324742 h 607286"/>
                <a:gd name="connsiteX23" fmla="*/ 95052 w 474552"/>
                <a:gd name="connsiteY23" fmla="*/ 162332 h 607286"/>
                <a:gd name="connsiteX24" fmla="*/ 237312 w 474552"/>
                <a:gd name="connsiteY24" fmla="*/ 0 h 60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4552" h="607286">
                  <a:moveTo>
                    <a:pt x="118658" y="330881"/>
                  </a:moveTo>
                  <a:lnTo>
                    <a:pt x="128808" y="330881"/>
                  </a:lnTo>
                  <a:cubicBezTo>
                    <a:pt x="134080" y="330881"/>
                    <a:pt x="138329" y="335203"/>
                    <a:pt x="138880" y="340467"/>
                  </a:cubicBezTo>
                  <a:cubicBezTo>
                    <a:pt x="143680" y="390515"/>
                    <a:pt x="185934" y="429642"/>
                    <a:pt x="237315" y="429642"/>
                  </a:cubicBezTo>
                  <a:cubicBezTo>
                    <a:pt x="288618" y="429642"/>
                    <a:pt x="330872" y="390515"/>
                    <a:pt x="335672" y="340467"/>
                  </a:cubicBezTo>
                  <a:cubicBezTo>
                    <a:pt x="336223" y="335203"/>
                    <a:pt x="340472" y="330881"/>
                    <a:pt x="345823" y="330881"/>
                  </a:cubicBezTo>
                  <a:lnTo>
                    <a:pt x="355973" y="330881"/>
                  </a:lnTo>
                  <a:cubicBezTo>
                    <a:pt x="421518" y="330881"/>
                    <a:pt x="474552" y="383915"/>
                    <a:pt x="474552" y="449363"/>
                  </a:cubicBezTo>
                  <a:lnTo>
                    <a:pt x="474552" y="567845"/>
                  </a:lnTo>
                  <a:cubicBezTo>
                    <a:pt x="474552" y="589687"/>
                    <a:pt x="456926" y="607286"/>
                    <a:pt x="435052" y="607286"/>
                  </a:cubicBezTo>
                  <a:lnTo>
                    <a:pt x="39579" y="607286"/>
                  </a:lnTo>
                  <a:cubicBezTo>
                    <a:pt x="17704" y="607286"/>
                    <a:pt x="0" y="589687"/>
                    <a:pt x="0" y="567845"/>
                  </a:cubicBezTo>
                  <a:lnTo>
                    <a:pt x="0" y="449363"/>
                  </a:lnTo>
                  <a:cubicBezTo>
                    <a:pt x="0" y="383915"/>
                    <a:pt x="53113" y="330881"/>
                    <a:pt x="118658" y="330881"/>
                  </a:cubicBezTo>
                  <a:close/>
                  <a:moveTo>
                    <a:pt x="315130" y="118095"/>
                  </a:moveTo>
                  <a:cubicBezTo>
                    <a:pt x="305373" y="143632"/>
                    <a:pt x="274372" y="162332"/>
                    <a:pt x="237312" y="162332"/>
                  </a:cubicBezTo>
                  <a:cubicBezTo>
                    <a:pt x="200173" y="162332"/>
                    <a:pt x="135653" y="158010"/>
                    <a:pt x="135653" y="182682"/>
                  </a:cubicBezTo>
                  <a:cubicBezTo>
                    <a:pt x="135653" y="238705"/>
                    <a:pt x="181132" y="284120"/>
                    <a:pt x="237312" y="284120"/>
                  </a:cubicBezTo>
                  <a:cubicBezTo>
                    <a:pt x="293335" y="284120"/>
                    <a:pt x="338893" y="238705"/>
                    <a:pt x="338893" y="182682"/>
                  </a:cubicBezTo>
                  <a:cubicBezTo>
                    <a:pt x="338893" y="158010"/>
                    <a:pt x="329765" y="135696"/>
                    <a:pt x="315130" y="118095"/>
                  </a:cubicBezTo>
                  <a:close/>
                  <a:moveTo>
                    <a:pt x="237312" y="0"/>
                  </a:moveTo>
                  <a:cubicBezTo>
                    <a:pt x="315838" y="0"/>
                    <a:pt x="379572" y="72680"/>
                    <a:pt x="379572" y="162332"/>
                  </a:cubicBezTo>
                  <a:cubicBezTo>
                    <a:pt x="379572" y="251984"/>
                    <a:pt x="315838" y="324742"/>
                    <a:pt x="237312" y="324742"/>
                  </a:cubicBezTo>
                  <a:cubicBezTo>
                    <a:pt x="158707" y="324742"/>
                    <a:pt x="95052" y="251984"/>
                    <a:pt x="95052" y="162332"/>
                  </a:cubicBezTo>
                  <a:cubicBezTo>
                    <a:pt x="95052" y="72680"/>
                    <a:pt x="158707" y="0"/>
                    <a:pt x="237312" y="0"/>
                  </a:cubicBezTo>
                  <a:close/>
                </a:path>
              </a:pathLst>
            </a:cu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467577" y="2571750"/>
            <a:ext cx="8155989" cy="2491803"/>
            <a:chOff x="952415" y="1904758"/>
            <a:chExt cx="8155989" cy="2491803"/>
          </a:xfrm>
        </p:grpSpPr>
        <p:sp>
          <p:nvSpPr>
            <p:cNvPr id="10" name="矩形 9"/>
            <p:cNvSpPr/>
            <p:nvPr/>
          </p:nvSpPr>
          <p:spPr>
            <a:xfrm>
              <a:off x="952415" y="2304642"/>
              <a:ext cx="8155989" cy="209191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en-US" altLang="zh-CN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zh-CN" altLang="en-US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r>
                <a:rPr lang="en-US" altLang="zh-CN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“</a:t>
              </a:r>
              <a:r>
                <a:rPr lang="zh-CN" altLang="en-US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负荆请罪”这个故事中，蔺相如为避免与廉颇发生直接冲突，就“请病假不上朝</a:t>
              </a:r>
              <a:r>
                <a:rPr lang="zh-CN" altLang="en-US" sz="2800" b="1" smtClean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”，“</a:t>
              </a:r>
              <a:r>
                <a:rPr lang="zh-CN" altLang="en-US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把车往回赶”，还与手下人进行了一番推心置腹的交流，可见他有顾全大局的开阔胸襟。</a:t>
              </a:r>
              <a:endPara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1" name="直接连接符 10"/>
            <p:cNvCxnSpPr/>
            <p:nvPr/>
          </p:nvCxnSpPr>
          <p:spPr>
            <a:xfrm flipV="1">
              <a:off x="1107469" y="2223960"/>
              <a:ext cx="7441157" cy="1"/>
            </a:xfrm>
            <a:prstGeom prst="line">
              <a:avLst/>
            </a:prstGeom>
            <a:ln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male_45735"/>
            <p:cNvSpPr/>
            <p:nvPr/>
          </p:nvSpPr>
          <p:spPr>
            <a:xfrm>
              <a:off x="8607359" y="1904758"/>
              <a:ext cx="364372" cy="466289"/>
            </a:xfrm>
            <a:custGeom>
              <a:avLst/>
              <a:gdLst>
                <a:gd name="connsiteX0" fmla="*/ 118658 w 474552"/>
                <a:gd name="connsiteY0" fmla="*/ 330881 h 607286"/>
                <a:gd name="connsiteX1" fmla="*/ 128808 w 474552"/>
                <a:gd name="connsiteY1" fmla="*/ 330881 h 607286"/>
                <a:gd name="connsiteX2" fmla="*/ 138880 w 474552"/>
                <a:gd name="connsiteY2" fmla="*/ 340467 h 607286"/>
                <a:gd name="connsiteX3" fmla="*/ 237315 w 474552"/>
                <a:gd name="connsiteY3" fmla="*/ 429642 h 607286"/>
                <a:gd name="connsiteX4" fmla="*/ 335672 w 474552"/>
                <a:gd name="connsiteY4" fmla="*/ 340467 h 607286"/>
                <a:gd name="connsiteX5" fmla="*/ 345823 w 474552"/>
                <a:gd name="connsiteY5" fmla="*/ 330881 h 607286"/>
                <a:gd name="connsiteX6" fmla="*/ 355973 w 474552"/>
                <a:gd name="connsiteY6" fmla="*/ 330881 h 607286"/>
                <a:gd name="connsiteX7" fmla="*/ 474552 w 474552"/>
                <a:gd name="connsiteY7" fmla="*/ 449363 h 607286"/>
                <a:gd name="connsiteX8" fmla="*/ 474552 w 474552"/>
                <a:gd name="connsiteY8" fmla="*/ 567845 h 607286"/>
                <a:gd name="connsiteX9" fmla="*/ 435052 w 474552"/>
                <a:gd name="connsiteY9" fmla="*/ 607286 h 607286"/>
                <a:gd name="connsiteX10" fmla="*/ 39579 w 474552"/>
                <a:gd name="connsiteY10" fmla="*/ 607286 h 607286"/>
                <a:gd name="connsiteX11" fmla="*/ 0 w 474552"/>
                <a:gd name="connsiteY11" fmla="*/ 567845 h 607286"/>
                <a:gd name="connsiteX12" fmla="*/ 0 w 474552"/>
                <a:gd name="connsiteY12" fmla="*/ 449363 h 607286"/>
                <a:gd name="connsiteX13" fmla="*/ 118658 w 474552"/>
                <a:gd name="connsiteY13" fmla="*/ 330881 h 607286"/>
                <a:gd name="connsiteX14" fmla="*/ 315130 w 474552"/>
                <a:gd name="connsiteY14" fmla="*/ 118095 h 607286"/>
                <a:gd name="connsiteX15" fmla="*/ 237312 w 474552"/>
                <a:gd name="connsiteY15" fmla="*/ 162332 h 607286"/>
                <a:gd name="connsiteX16" fmla="*/ 135653 w 474552"/>
                <a:gd name="connsiteY16" fmla="*/ 182682 h 607286"/>
                <a:gd name="connsiteX17" fmla="*/ 237312 w 474552"/>
                <a:gd name="connsiteY17" fmla="*/ 284120 h 607286"/>
                <a:gd name="connsiteX18" fmla="*/ 338893 w 474552"/>
                <a:gd name="connsiteY18" fmla="*/ 182682 h 607286"/>
                <a:gd name="connsiteX19" fmla="*/ 315130 w 474552"/>
                <a:gd name="connsiteY19" fmla="*/ 118095 h 607286"/>
                <a:gd name="connsiteX20" fmla="*/ 237312 w 474552"/>
                <a:gd name="connsiteY20" fmla="*/ 0 h 607286"/>
                <a:gd name="connsiteX21" fmla="*/ 379572 w 474552"/>
                <a:gd name="connsiteY21" fmla="*/ 162332 h 607286"/>
                <a:gd name="connsiteX22" fmla="*/ 237312 w 474552"/>
                <a:gd name="connsiteY22" fmla="*/ 324742 h 607286"/>
                <a:gd name="connsiteX23" fmla="*/ 95052 w 474552"/>
                <a:gd name="connsiteY23" fmla="*/ 162332 h 607286"/>
                <a:gd name="connsiteX24" fmla="*/ 237312 w 474552"/>
                <a:gd name="connsiteY24" fmla="*/ 0 h 60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4552" h="607286">
                  <a:moveTo>
                    <a:pt x="118658" y="330881"/>
                  </a:moveTo>
                  <a:lnTo>
                    <a:pt x="128808" y="330881"/>
                  </a:lnTo>
                  <a:cubicBezTo>
                    <a:pt x="134080" y="330881"/>
                    <a:pt x="138329" y="335203"/>
                    <a:pt x="138880" y="340467"/>
                  </a:cubicBezTo>
                  <a:cubicBezTo>
                    <a:pt x="143680" y="390515"/>
                    <a:pt x="185934" y="429642"/>
                    <a:pt x="237315" y="429642"/>
                  </a:cubicBezTo>
                  <a:cubicBezTo>
                    <a:pt x="288618" y="429642"/>
                    <a:pt x="330872" y="390515"/>
                    <a:pt x="335672" y="340467"/>
                  </a:cubicBezTo>
                  <a:cubicBezTo>
                    <a:pt x="336223" y="335203"/>
                    <a:pt x="340472" y="330881"/>
                    <a:pt x="345823" y="330881"/>
                  </a:cubicBezTo>
                  <a:lnTo>
                    <a:pt x="355973" y="330881"/>
                  </a:lnTo>
                  <a:cubicBezTo>
                    <a:pt x="421518" y="330881"/>
                    <a:pt x="474552" y="383915"/>
                    <a:pt x="474552" y="449363"/>
                  </a:cubicBezTo>
                  <a:lnTo>
                    <a:pt x="474552" y="567845"/>
                  </a:lnTo>
                  <a:cubicBezTo>
                    <a:pt x="474552" y="589687"/>
                    <a:pt x="456926" y="607286"/>
                    <a:pt x="435052" y="607286"/>
                  </a:cubicBezTo>
                  <a:lnTo>
                    <a:pt x="39579" y="607286"/>
                  </a:lnTo>
                  <a:cubicBezTo>
                    <a:pt x="17704" y="607286"/>
                    <a:pt x="0" y="589687"/>
                    <a:pt x="0" y="567845"/>
                  </a:cubicBezTo>
                  <a:lnTo>
                    <a:pt x="0" y="449363"/>
                  </a:lnTo>
                  <a:cubicBezTo>
                    <a:pt x="0" y="383915"/>
                    <a:pt x="53113" y="330881"/>
                    <a:pt x="118658" y="330881"/>
                  </a:cubicBezTo>
                  <a:close/>
                  <a:moveTo>
                    <a:pt x="315130" y="118095"/>
                  </a:moveTo>
                  <a:cubicBezTo>
                    <a:pt x="305373" y="143632"/>
                    <a:pt x="274372" y="162332"/>
                    <a:pt x="237312" y="162332"/>
                  </a:cubicBezTo>
                  <a:cubicBezTo>
                    <a:pt x="200173" y="162332"/>
                    <a:pt x="135653" y="158010"/>
                    <a:pt x="135653" y="182682"/>
                  </a:cubicBezTo>
                  <a:cubicBezTo>
                    <a:pt x="135653" y="238705"/>
                    <a:pt x="181132" y="284120"/>
                    <a:pt x="237312" y="284120"/>
                  </a:cubicBezTo>
                  <a:cubicBezTo>
                    <a:pt x="293335" y="284120"/>
                    <a:pt x="338893" y="238705"/>
                    <a:pt x="338893" y="182682"/>
                  </a:cubicBezTo>
                  <a:cubicBezTo>
                    <a:pt x="338893" y="158010"/>
                    <a:pt x="329765" y="135696"/>
                    <a:pt x="315130" y="118095"/>
                  </a:cubicBezTo>
                  <a:close/>
                  <a:moveTo>
                    <a:pt x="237312" y="0"/>
                  </a:moveTo>
                  <a:cubicBezTo>
                    <a:pt x="315838" y="0"/>
                    <a:pt x="379572" y="72680"/>
                    <a:pt x="379572" y="162332"/>
                  </a:cubicBezTo>
                  <a:cubicBezTo>
                    <a:pt x="379572" y="251984"/>
                    <a:pt x="315838" y="324742"/>
                    <a:pt x="237312" y="324742"/>
                  </a:cubicBezTo>
                  <a:cubicBezTo>
                    <a:pt x="158707" y="324742"/>
                    <a:pt x="95052" y="251984"/>
                    <a:pt x="95052" y="162332"/>
                  </a:cubicBezTo>
                  <a:cubicBezTo>
                    <a:pt x="95052" y="72680"/>
                    <a:pt x="158707" y="0"/>
                    <a:pt x="237312" y="0"/>
                  </a:cubicBezTo>
                  <a:close/>
                </a:path>
              </a:pathLst>
            </a:cu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851920" y="195486"/>
            <a:ext cx="1080120" cy="604781"/>
          </a:xfrm>
          <a:prstGeom prst="rect">
            <a:avLst/>
          </a:prstGeom>
          <a:solidFill>
            <a:srgbClr val="FBD54D"/>
          </a:solidFill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3200" b="1">
                <a:solidFill>
                  <a:srgbClr val="1E5A52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廉颇</a:t>
            </a:r>
            <a:endParaRPr lang="zh-CN" altLang="en-US" sz="3200" b="1">
              <a:solidFill>
                <a:srgbClr val="1E5A52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82266" y="704621"/>
            <a:ext cx="8543554" cy="1490559"/>
            <a:chOff x="818080" y="1904758"/>
            <a:chExt cx="8543554" cy="1490559"/>
          </a:xfrm>
        </p:grpSpPr>
        <p:sp>
          <p:nvSpPr>
            <p:cNvPr id="5" name="矩形 4"/>
            <p:cNvSpPr/>
            <p:nvPr/>
          </p:nvSpPr>
          <p:spPr>
            <a:xfrm>
              <a:off x="818080" y="2268855"/>
              <a:ext cx="8543554" cy="11264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en-US" altLang="zh-CN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</a:t>
              </a:r>
              <a:r>
                <a:rPr lang="zh-CN" altLang="en-US" sz="2800" b="1" dirty="0" smtClean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）廉颇的语言与蔺相如的相比，</a:t>
              </a:r>
              <a:r>
                <a:rPr lang="en-US" altLang="zh-CN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“</a:t>
              </a: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我廉颇</a:t>
              </a:r>
              <a:r>
                <a:rPr lang="en-US" altLang="zh-CN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……</a:t>
              </a: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他蔺相如</a:t>
              </a:r>
              <a:r>
                <a:rPr lang="en-US" altLang="zh-CN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……”</a:t>
              </a: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体现的是一员武将的骄傲和直率。</a:t>
              </a:r>
              <a:endPara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 flipV="1">
              <a:off x="1369811" y="2152189"/>
              <a:ext cx="7441157" cy="1"/>
            </a:xfrm>
            <a:prstGeom prst="line">
              <a:avLst/>
            </a:prstGeom>
            <a:ln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male_45735"/>
            <p:cNvSpPr/>
            <p:nvPr/>
          </p:nvSpPr>
          <p:spPr>
            <a:xfrm>
              <a:off x="899592" y="1904758"/>
              <a:ext cx="364372" cy="466289"/>
            </a:xfrm>
            <a:custGeom>
              <a:avLst/>
              <a:gdLst>
                <a:gd name="connsiteX0" fmla="*/ 118658 w 474552"/>
                <a:gd name="connsiteY0" fmla="*/ 330881 h 607286"/>
                <a:gd name="connsiteX1" fmla="*/ 128808 w 474552"/>
                <a:gd name="connsiteY1" fmla="*/ 330881 h 607286"/>
                <a:gd name="connsiteX2" fmla="*/ 138880 w 474552"/>
                <a:gd name="connsiteY2" fmla="*/ 340467 h 607286"/>
                <a:gd name="connsiteX3" fmla="*/ 237315 w 474552"/>
                <a:gd name="connsiteY3" fmla="*/ 429642 h 607286"/>
                <a:gd name="connsiteX4" fmla="*/ 335672 w 474552"/>
                <a:gd name="connsiteY4" fmla="*/ 340467 h 607286"/>
                <a:gd name="connsiteX5" fmla="*/ 345823 w 474552"/>
                <a:gd name="connsiteY5" fmla="*/ 330881 h 607286"/>
                <a:gd name="connsiteX6" fmla="*/ 355973 w 474552"/>
                <a:gd name="connsiteY6" fmla="*/ 330881 h 607286"/>
                <a:gd name="connsiteX7" fmla="*/ 474552 w 474552"/>
                <a:gd name="connsiteY7" fmla="*/ 449363 h 607286"/>
                <a:gd name="connsiteX8" fmla="*/ 474552 w 474552"/>
                <a:gd name="connsiteY8" fmla="*/ 567845 h 607286"/>
                <a:gd name="connsiteX9" fmla="*/ 435052 w 474552"/>
                <a:gd name="connsiteY9" fmla="*/ 607286 h 607286"/>
                <a:gd name="connsiteX10" fmla="*/ 39579 w 474552"/>
                <a:gd name="connsiteY10" fmla="*/ 607286 h 607286"/>
                <a:gd name="connsiteX11" fmla="*/ 0 w 474552"/>
                <a:gd name="connsiteY11" fmla="*/ 567845 h 607286"/>
                <a:gd name="connsiteX12" fmla="*/ 0 w 474552"/>
                <a:gd name="connsiteY12" fmla="*/ 449363 h 607286"/>
                <a:gd name="connsiteX13" fmla="*/ 118658 w 474552"/>
                <a:gd name="connsiteY13" fmla="*/ 330881 h 607286"/>
                <a:gd name="connsiteX14" fmla="*/ 315130 w 474552"/>
                <a:gd name="connsiteY14" fmla="*/ 118095 h 607286"/>
                <a:gd name="connsiteX15" fmla="*/ 237312 w 474552"/>
                <a:gd name="connsiteY15" fmla="*/ 162332 h 607286"/>
                <a:gd name="connsiteX16" fmla="*/ 135653 w 474552"/>
                <a:gd name="connsiteY16" fmla="*/ 182682 h 607286"/>
                <a:gd name="connsiteX17" fmla="*/ 237312 w 474552"/>
                <a:gd name="connsiteY17" fmla="*/ 284120 h 607286"/>
                <a:gd name="connsiteX18" fmla="*/ 338893 w 474552"/>
                <a:gd name="connsiteY18" fmla="*/ 182682 h 607286"/>
                <a:gd name="connsiteX19" fmla="*/ 315130 w 474552"/>
                <a:gd name="connsiteY19" fmla="*/ 118095 h 607286"/>
                <a:gd name="connsiteX20" fmla="*/ 237312 w 474552"/>
                <a:gd name="connsiteY20" fmla="*/ 0 h 607286"/>
                <a:gd name="connsiteX21" fmla="*/ 379572 w 474552"/>
                <a:gd name="connsiteY21" fmla="*/ 162332 h 607286"/>
                <a:gd name="connsiteX22" fmla="*/ 237312 w 474552"/>
                <a:gd name="connsiteY22" fmla="*/ 324742 h 607286"/>
                <a:gd name="connsiteX23" fmla="*/ 95052 w 474552"/>
                <a:gd name="connsiteY23" fmla="*/ 162332 h 607286"/>
                <a:gd name="connsiteX24" fmla="*/ 237312 w 474552"/>
                <a:gd name="connsiteY24" fmla="*/ 0 h 60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4552" h="607286">
                  <a:moveTo>
                    <a:pt x="118658" y="330881"/>
                  </a:moveTo>
                  <a:lnTo>
                    <a:pt x="128808" y="330881"/>
                  </a:lnTo>
                  <a:cubicBezTo>
                    <a:pt x="134080" y="330881"/>
                    <a:pt x="138329" y="335203"/>
                    <a:pt x="138880" y="340467"/>
                  </a:cubicBezTo>
                  <a:cubicBezTo>
                    <a:pt x="143680" y="390515"/>
                    <a:pt x="185934" y="429642"/>
                    <a:pt x="237315" y="429642"/>
                  </a:cubicBezTo>
                  <a:cubicBezTo>
                    <a:pt x="288618" y="429642"/>
                    <a:pt x="330872" y="390515"/>
                    <a:pt x="335672" y="340467"/>
                  </a:cubicBezTo>
                  <a:cubicBezTo>
                    <a:pt x="336223" y="335203"/>
                    <a:pt x="340472" y="330881"/>
                    <a:pt x="345823" y="330881"/>
                  </a:cubicBezTo>
                  <a:lnTo>
                    <a:pt x="355973" y="330881"/>
                  </a:lnTo>
                  <a:cubicBezTo>
                    <a:pt x="421518" y="330881"/>
                    <a:pt x="474552" y="383915"/>
                    <a:pt x="474552" y="449363"/>
                  </a:cubicBezTo>
                  <a:lnTo>
                    <a:pt x="474552" y="567845"/>
                  </a:lnTo>
                  <a:cubicBezTo>
                    <a:pt x="474552" y="589687"/>
                    <a:pt x="456926" y="607286"/>
                    <a:pt x="435052" y="607286"/>
                  </a:cubicBezTo>
                  <a:lnTo>
                    <a:pt x="39579" y="607286"/>
                  </a:lnTo>
                  <a:cubicBezTo>
                    <a:pt x="17704" y="607286"/>
                    <a:pt x="0" y="589687"/>
                    <a:pt x="0" y="567845"/>
                  </a:cubicBezTo>
                  <a:lnTo>
                    <a:pt x="0" y="449363"/>
                  </a:lnTo>
                  <a:cubicBezTo>
                    <a:pt x="0" y="383915"/>
                    <a:pt x="53113" y="330881"/>
                    <a:pt x="118658" y="330881"/>
                  </a:cubicBezTo>
                  <a:close/>
                  <a:moveTo>
                    <a:pt x="315130" y="118095"/>
                  </a:moveTo>
                  <a:cubicBezTo>
                    <a:pt x="305373" y="143632"/>
                    <a:pt x="274372" y="162332"/>
                    <a:pt x="237312" y="162332"/>
                  </a:cubicBezTo>
                  <a:cubicBezTo>
                    <a:pt x="200173" y="162332"/>
                    <a:pt x="135653" y="158010"/>
                    <a:pt x="135653" y="182682"/>
                  </a:cubicBezTo>
                  <a:cubicBezTo>
                    <a:pt x="135653" y="238705"/>
                    <a:pt x="181132" y="284120"/>
                    <a:pt x="237312" y="284120"/>
                  </a:cubicBezTo>
                  <a:cubicBezTo>
                    <a:pt x="293335" y="284120"/>
                    <a:pt x="338893" y="238705"/>
                    <a:pt x="338893" y="182682"/>
                  </a:cubicBezTo>
                  <a:cubicBezTo>
                    <a:pt x="338893" y="158010"/>
                    <a:pt x="329765" y="135696"/>
                    <a:pt x="315130" y="118095"/>
                  </a:cubicBezTo>
                  <a:close/>
                  <a:moveTo>
                    <a:pt x="237312" y="0"/>
                  </a:moveTo>
                  <a:cubicBezTo>
                    <a:pt x="315838" y="0"/>
                    <a:pt x="379572" y="72680"/>
                    <a:pt x="379572" y="162332"/>
                  </a:cubicBezTo>
                  <a:cubicBezTo>
                    <a:pt x="379572" y="251984"/>
                    <a:pt x="315838" y="324742"/>
                    <a:pt x="237312" y="324742"/>
                  </a:cubicBezTo>
                  <a:cubicBezTo>
                    <a:pt x="158707" y="324742"/>
                    <a:pt x="95052" y="251984"/>
                    <a:pt x="95052" y="162332"/>
                  </a:cubicBezTo>
                  <a:cubicBezTo>
                    <a:pt x="95052" y="72680"/>
                    <a:pt x="158707" y="0"/>
                    <a:pt x="237312" y="0"/>
                  </a:cubicBezTo>
                  <a:close/>
                </a:path>
              </a:pathLst>
            </a:cu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648286" y="1850404"/>
            <a:ext cx="8277534" cy="1397060"/>
            <a:chOff x="1090231" y="1809303"/>
            <a:chExt cx="8277534" cy="1397060"/>
          </a:xfrm>
        </p:grpSpPr>
        <p:sp>
          <p:nvSpPr>
            <p:cNvPr id="9" name="矩形 8"/>
            <p:cNvSpPr/>
            <p:nvPr/>
          </p:nvSpPr>
          <p:spPr>
            <a:xfrm>
              <a:off x="1282263" y="2148573"/>
              <a:ext cx="8085502" cy="1057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</a:t>
              </a:r>
              <a:r>
                <a:rPr lang="zh-CN" altLang="en-US" sz="2800" b="1" dirty="0" smtClean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2</a:t>
              </a: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）当听说蔺相如避而不见的理由时，他果断登门负荆请罪</a:t>
              </a:r>
              <a:r>
                <a:rPr lang="zh-CN" altLang="en-US" sz="2800" b="1" dirty="0" smtClean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，说明他勇于改过。</a:t>
              </a:r>
              <a:endPara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 flipV="1">
              <a:off x="1090231" y="2119998"/>
              <a:ext cx="7441157" cy="1"/>
            </a:xfrm>
            <a:prstGeom prst="line">
              <a:avLst/>
            </a:prstGeom>
            <a:ln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male_45735"/>
            <p:cNvSpPr/>
            <p:nvPr/>
          </p:nvSpPr>
          <p:spPr>
            <a:xfrm>
              <a:off x="8665860" y="1809303"/>
              <a:ext cx="364372" cy="466289"/>
            </a:xfrm>
            <a:custGeom>
              <a:avLst/>
              <a:gdLst>
                <a:gd name="connsiteX0" fmla="*/ 118658 w 474552"/>
                <a:gd name="connsiteY0" fmla="*/ 330881 h 607286"/>
                <a:gd name="connsiteX1" fmla="*/ 128808 w 474552"/>
                <a:gd name="connsiteY1" fmla="*/ 330881 h 607286"/>
                <a:gd name="connsiteX2" fmla="*/ 138880 w 474552"/>
                <a:gd name="connsiteY2" fmla="*/ 340467 h 607286"/>
                <a:gd name="connsiteX3" fmla="*/ 237315 w 474552"/>
                <a:gd name="connsiteY3" fmla="*/ 429642 h 607286"/>
                <a:gd name="connsiteX4" fmla="*/ 335672 w 474552"/>
                <a:gd name="connsiteY4" fmla="*/ 340467 h 607286"/>
                <a:gd name="connsiteX5" fmla="*/ 345823 w 474552"/>
                <a:gd name="connsiteY5" fmla="*/ 330881 h 607286"/>
                <a:gd name="connsiteX6" fmla="*/ 355973 w 474552"/>
                <a:gd name="connsiteY6" fmla="*/ 330881 h 607286"/>
                <a:gd name="connsiteX7" fmla="*/ 474552 w 474552"/>
                <a:gd name="connsiteY7" fmla="*/ 449363 h 607286"/>
                <a:gd name="connsiteX8" fmla="*/ 474552 w 474552"/>
                <a:gd name="connsiteY8" fmla="*/ 567845 h 607286"/>
                <a:gd name="connsiteX9" fmla="*/ 435052 w 474552"/>
                <a:gd name="connsiteY9" fmla="*/ 607286 h 607286"/>
                <a:gd name="connsiteX10" fmla="*/ 39579 w 474552"/>
                <a:gd name="connsiteY10" fmla="*/ 607286 h 607286"/>
                <a:gd name="connsiteX11" fmla="*/ 0 w 474552"/>
                <a:gd name="connsiteY11" fmla="*/ 567845 h 607286"/>
                <a:gd name="connsiteX12" fmla="*/ 0 w 474552"/>
                <a:gd name="connsiteY12" fmla="*/ 449363 h 607286"/>
                <a:gd name="connsiteX13" fmla="*/ 118658 w 474552"/>
                <a:gd name="connsiteY13" fmla="*/ 330881 h 607286"/>
                <a:gd name="connsiteX14" fmla="*/ 315130 w 474552"/>
                <a:gd name="connsiteY14" fmla="*/ 118095 h 607286"/>
                <a:gd name="connsiteX15" fmla="*/ 237312 w 474552"/>
                <a:gd name="connsiteY15" fmla="*/ 162332 h 607286"/>
                <a:gd name="connsiteX16" fmla="*/ 135653 w 474552"/>
                <a:gd name="connsiteY16" fmla="*/ 182682 h 607286"/>
                <a:gd name="connsiteX17" fmla="*/ 237312 w 474552"/>
                <a:gd name="connsiteY17" fmla="*/ 284120 h 607286"/>
                <a:gd name="connsiteX18" fmla="*/ 338893 w 474552"/>
                <a:gd name="connsiteY18" fmla="*/ 182682 h 607286"/>
                <a:gd name="connsiteX19" fmla="*/ 315130 w 474552"/>
                <a:gd name="connsiteY19" fmla="*/ 118095 h 607286"/>
                <a:gd name="connsiteX20" fmla="*/ 237312 w 474552"/>
                <a:gd name="connsiteY20" fmla="*/ 0 h 607286"/>
                <a:gd name="connsiteX21" fmla="*/ 379572 w 474552"/>
                <a:gd name="connsiteY21" fmla="*/ 162332 h 607286"/>
                <a:gd name="connsiteX22" fmla="*/ 237312 w 474552"/>
                <a:gd name="connsiteY22" fmla="*/ 324742 h 607286"/>
                <a:gd name="connsiteX23" fmla="*/ 95052 w 474552"/>
                <a:gd name="connsiteY23" fmla="*/ 162332 h 607286"/>
                <a:gd name="connsiteX24" fmla="*/ 237312 w 474552"/>
                <a:gd name="connsiteY24" fmla="*/ 0 h 60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4552" h="607286">
                  <a:moveTo>
                    <a:pt x="118658" y="330881"/>
                  </a:moveTo>
                  <a:lnTo>
                    <a:pt x="128808" y="330881"/>
                  </a:lnTo>
                  <a:cubicBezTo>
                    <a:pt x="134080" y="330881"/>
                    <a:pt x="138329" y="335203"/>
                    <a:pt x="138880" y="340467"/>
                  </a:cubicBezTo>
                  <a:cubicBezTo>
                    <a:pt x="143680" y="390515"/>
                    <a:pt x="185934" y="429642"/>
                    <a:pt x="237315" y="429642"/>
                  </a:cubicBezTo>
                  <a:cubicBezTo>
                    <a:pt x="288618" y="429642"/>
                    <a:pt x="330872" y="390515"/>
                    <a:pt x="335672" y="340467"/>
                  </a:cubicBezTo>
                  <a:cubicBezTo>
                    <a:pt x="336223" y="335203"/>
                    <a:pt x="340472" y="330881"/>
                    <a:pt x="345823" y="330881"/>
                  </a:cubicBezTo>
                  <a:lnTo>
                    <a:pt x="355973" y="330881"/>
                  </a:lnTo>
                  <a:cubicBezTo>
                    <a:pt x="421518" y="330881"/>
                    <a:pt x="474552" y="383915"/>
                    <a:pt x="474552" y="449363"/>
                  </a:cubicBezTo>
                  <a:lnTo>
                    <a:pt x="474552" y="567845"/>
                  </a:lnTo>
                  <a:cubicBezTo>
                    <a:pt x="474552" y="589687"/>
                    <a:pt x="456926" y="607286"/>
                    <a:pt x="435052" y="607286"/>
                  </a:cubicBezTo>
                  <a:lnTo>
                    <a:pt x="39579" y="607286"/>
                  </a:lnTo>
                  <a:cubicBezTo>
                    <a:pt x="17704" y="607286"/>
                    <a:pt x="0" y="589687"/>
                    <a:pt x="0" y="567845"/>
                  </a:cubicBezTo>
                  <a:lnTo>
                    <a:pt x="0" y="449363"/>
                  </a:lnTo>
                  <a:cubicBezTo>
                    <a:pt x="0" y="383915"/>
                    <a:pt x="53113" y="330881"/>
                    <a:pt x="118658" y="330881"/>
                  </a:cubicBezTo>
                  <a:close/>
                  <a:moveTo>
                    <a:pt x="315130" y="118095"/>
                  </a:moveTo>
                  <a:cubicBezTo>
                    <a:pt x="305373" y="143632"/>
                    <a:pt x="274372" y="162332"/>
                    <a:pt x="237312" y="162332"/>
                  </a:cubicBezTo>
                  <a:cubicBezTo>
                    <a:pt x="200173" y="162332"/>
                    <a:pt x="135653" y="158010"/>
                    <a:pt x="135653" y="182682"/>
                  </a:cubicBezTo>
                  <a:cubicBezTo>
                    <a:pt x="135653" y="238705"/>
                    <a:pt x="181132" y="284120"/>
                    <a:pt x="237312" y="284120"/>
                  </a:cubicBezTo>
                  <a:cubicBezTo>
                    <a:pt x="293335" y="284120"/>
                    <a:pt x="338893" y="238705"/>
                    <a:pt x="338893" y="182682"/>
                  </a:cubicBezTo>
                  <a:cubicBezTo>
                    <a:pt x="338893" y="158010"/>
                    <a:pt x="329765" y="135696"/>
                    <a:pt x="315130" y="118095"/>
                  </a:cubicBezTo>
                  <a:close/>
                  <a:moveTo>
                    <a:pt x="237312" y="0"/>
                  </a:moveTo>
                  <a:cubicBezTo>
                    <a:pt x="315838" y="0"/>
                    <a:pt x="379572" y="72680"/>
                    <a:pt x="379572" y="162332"/>
                  </a:cubicBezTo>
                  <a:cubicBezTo>
                    <a:pt x="379572" y="251984"/>
                    <a:pt x="315838" y="324742"/>
                    <a:pt x="237312" y="324742"/>
                  </a:cubicBezTo>
                  <a:cubicBezTo>
                    <a:pt x="158707" y="324742"/>
                    <a:pt x="95052" y="251984"/>
                    <a:pt x="95052" y="162332"/>
                  </a:cubicBezTo>
                  <a:cubicBezTo>
                    <a:pt x="95052" y="72680"/>
                    <a:pt x="158707" y="0"/>
                    <a:pt x="237312" y="0"/>
                  </a:cubicBezTo>
                  <a:close/>
                </a:path>
              </a:pathLst>
            </a:cu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00754" y="3231626"/>
            <a:ext cx="8542491" cy="1659144"/>
            <a:chOff x="818080" y="2001019"/>
            <a:chExt cx="8542491" cy="1659144"/>
          </a:xfrm>
        </p:grpSpPr>
        <p:sp>
          <p:nvSpPr>
            <p:cNvPr id="13" name="矩形 12"/>
            <p:cNvSpPr/>
            <p:nvPr/>
          </p:nvSpPr>
          <p:spPr>
            <a:xfrm>
              <a:off x="818080" y="2085308"/>
              <a:ext cx="8542491" cy="15748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en-US" altLang="zh-CN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</a:t>
              </a: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3</a:t>
              </a: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r>
                <a:rPr lang="en-US" altLang="zh-CN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“</a:t>
              </a: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渑池会面”这个故事中</a:t>
              </a:r>
              <a:r>
                <a:rPr lang="zh-CN" altLang="en-US" sz="2800" b="1" dirty="0" smtClean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，写</a:t>
              </a: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了廉颇在边境上作好了抵御秦军的准备</a:t>
              </a:r>
              <a:r>
                <a:rPr lang="zh-CN" altLang="en-US" sz="2800" b="1" dirty="0" smtClean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，说明廉颇骁勇善战，这</a:t>
              </a:r>
              <a:r>
                <a:rPr lang="zh-CN" altLang="en-US" sz="2800" b="1" dirty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也是秦王不敢太放肆的原因。</a:t>
              </a:r>
              <a:endPara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4" name="直接连接符 13"/>
            <p:cNvCxnSpPr/>
            <p:nvPr/>
          </p:nvCxnSpPr>
          <p:spPr>
            <a:xfrm flipV="1">
              <a:off x="1369811" y="2125030"/>
              <a:ext cx="7441157" cy="1"/>
            </a:xfrm>
            <a:prstGeom prst="line">
              <a:avLst/>
            </a:prstGeom>
            <a:ln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male_45735"/>
            <p:cNvSpPr/>
            <p:nvPr/>
          </p:nvSpPr>
          <p:spPr>
            <a:xfrm>
              <a:off x="911760" y="2001019"/>
              <a:ext cx="364372" cy="466289"/>
            </a:xfrm>
            <a:custGeom>
              <a:avLst/>
              <a:gdLst>
                <a:gd name="connsiteX0" fmla="*/ 118658 w 474552"/>
                <a:gd name="connsiteY0" fmla="*/ 330881 h 607286"/>
                <a:gd name="connsiteX1" fmla="*/ 128808 w 474552"/>
                <a:gd name="connsiteY1" fmla="*/ 330881 h 607286"/>
                <a:gd name="connsiteX2" fmla="*/ 138880 w 474552"/>
                <a:gd name="connsiteY2" fmla="*/ 340467 h 607286"/>
                <a:gd name="connsiteX3" fmla="*/ 237315 w 474552"/>
                <a:gd name="connsiteY3" fmla="*/ 429642 h 607286"/>
                <a:gd name="connsiteX4" fmla="*/ 335672 w 474552"/>
                <a:gd name="connsiteY4" fmla="*/ 340467 h 607286"/>
                <a:gd name="connsiteX5" fmla="*/ 345823 w 474552"/>
                <a:gd name="connsiteY5" fmla="*/ 330881 h 607286"/>
                <a:gd name="connsiteX6" fmla="*/ 355973 w 474552"/>
                <a:gd name="connsiteY6" fmla="*/ 330881 h 607286"/>
                <a:gd name="connsiteX7" fmla="*/ 474552 w 474552"/>
                <a:gd name="connsiteY7" fmla="*/ 449363 h 607286"/>
                <a:gd name="connsiteX8" fmla="*/ 474552 w 474552"/>
                <a:gd name="connsiteY8" fmla="*/ 567845 h 607286"/>
                <a:gd name="connsiteX9" fmla="*/ 435052 w 474552"/>
                <a:gd name="connsiteY9" fmla="*/ 607286 h 607286"/>
                <a:gd name="connsiteX10" fmla="*/ 39579 w 474552"/>
                <a:gd name="connsiteY10" fmla="*/ 607286 h 607286"/>
                <a:gd name="connsiteX11" fmla="*/ 0 w 474552"/>
                <a:gd name="connsiteY11" fmla="*/ 567845 h 607286"/>
                <a:gd name="connsiteX12" fmla="*/ 0 w 474552"/>
                <a:gd name="connsiteY12" fmla="*/ 449363 h 607286"/>
                <a:gd name="connsiteX13" fmla="*/ 118658 w 474552"/>
                <a:gd name="connsiteY13" fmla="*/ 330881 h 607286"/>
                <a:gd name="connsiteX14" fmla="*/ 315130 w 474552"/>
                <a:gd name="connsiteY14" fmla="*/ 118095 h 607286"/>
                <a:gd name="connsiteX15" fmla="*/ 237312 w 474552"/>
                <a:gd name="connsiteY15" fmla="*/ 162332 h 607286"/>
                <a:gd name="connsiteX16" fmla="*/ 135653 w 474552"/>
                <a:gd name="connsiteY16" fmla="*/ 182682 h 607286"/>
                <a:gd name="connsiteX17" fmla="*/ 237312 w 474552"/>
                <a:gd name="connsiteY17" fmla="*/ 284120 h 607286"/>
                <a:gd name="connsiteX18" fmla="*/ 338893 w 474552"/>
                <a:gd name="connsiteY18" fmla="*/ 182682 h 607286"/>
                <a:gd name="connsiteX19" fmla="*/ 315130 w 474552"/>
                <a:gd name="connsiteY19" fmla="*/ 118095 h 607286"/>
                <a:gd name="connsiteX20" fmla="*/ 237312 w 474552"/>
                <a:gd name="connsiteY20" fmla="*/ 0 h 607286"/>
                <a:gd name="connsiteX21" fmla="*/ 379572 w 474552"/>
                <a:gd name="connsiteY21" fmla="*/ 162332 h 607286"/>
                <a:gd name="connsiteX22" fmla="*/ 237312 w 474552"/>
                <a:gd name="connsiteY22" fmla="*/ 324742 h 607286"/>
                <a:gd name="connsiteX23" fmla="*/ 95052 w 474552"/>
                <a:gd name="connsiteY23" fmla="*/ 162332 h 607286"/>
                <a:gd name="connsiteX24" fmla="*/ 237312 w 474552"/>
                <a:gd name="connsiteY24" fmla="*/ 0 h 60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4552" h="607286">
                  <a:moveTo>
                    <a:pt x="118658" y="330881"/>
                  </a:moveTo>
                  <a:lnTo>
                    <a:pt x="128808" y="330881"/>
                  </a:lnTo>
                  <a:cubicBezTo>
                    <a:pt x="134080" y="330881"/>
                    <a:pt x="138329" y="335203"/>
                    <a:pt x="138880" y="340467"/>
                  </a:cubicBezTo>
                  <a:cubicBezTo>
                    <a:pt x="143680" y="390515"/>
                    <a:pt x="185934" y="429642"/>
                    <a:pt x="237315" y="429642"/>
                  </a:cubicBezTo>
                  <a:cubicBezTo>
                    <a:pt x="288618" y="429642"/>
                    <a:pt x="330872" y="390515"/>
                    <a:pt x="335672" y="340467"/>
                  </a:cubicBezTo>
                  <a:cubicBezTo>
                    <a:pt x="336223" y="335203"/>
                    <a:pt x="340472" y="330881"/>
                    <a:pt x="345823" y="330881"/>
                  </a:cubicBezTo>
                  <a:lnTo>
                    <a:pt x="355973" y="330881"/>
                  </a:lnTo>
                  <a:cubicBezTo>
                    <a:pt x="421518" y="330881"/>
                    <a:pt x="474552" y="383915"/>
                    <a:pt x="474552" y="449363"/>
                  </a:cubicBezTo>
                  <a:lnTo>
                    <a:pt x="474552" y="567845"/>
                  </a:lnTo>
                  <a:cubicBezTo>
                    <a:pt x="474552" y="589687"/>
                    <a:pt x="456926" y="607286"/>
                    <a:pt x="435052" y="607286"/>
                  </a:cubicBezTo>
                  <a:lnTo>
                    <a:pt x="39579" y="607286"/>
                  </a:lnTo>
                  <a:cubicBezTo>
                    <a:pt x="17704" y="607286"/>
                    <a:pt x="0" y="589687"/>
                    <a:pt x="0" y="567845"/>
                  </a:cubicBezTo>
                  <a:lnTo>
                    <a:pt x="0" y="449363"/>
                  </a:lnTo>
                  <a:cubicBezTo>
                    <a:pt x="0" y="383915"/>
                    <a:pt x="53113" y="330881"/>
                    <a:pt x="118658" y="330881"/>
                  </a:cubicBezTo>
                  <a:close/>
                  <a:moveTo>
                    <a:pt x="315130" y="118095"/>
                  </a:moveTo>
                  <a:cubicBezTo>
                    <a:pt x="305373" y="143632"/>
                    <a:pt x="274372" y="162332"/>
                    <a:pt x="237312" y="162332"/>
                  </a:cubicBezTo>
                  <a:cubicBezTo>
                    <a:pt x="200173" y="162332"/>
                    <a:pt x="135653" y="158010"/>
                    <a:pt x="135653" y="182682"/>
                  </a:cubicBezTo>
                  <a:cubicBezTo>
                    <a:pt x="135653" y="238705"/>
                    <a:pt x="181132" y="284120"/>
                    <a:pt x="237312" y="284120"/>
                  </a:cubicBezTo>
                  <a:cubicBezTo>
                    <a:pt x="293335" y="284120"/>
                    <a:pt x="338893" y="238705"/>
                    <a:pt x="338893" y="182682"/>
                  </a:cubicBezTo>
                  <a:cubicBezTo>
                    <a:pt x="338893" y="158010"/>
                    <a:pt x="329765" y="135696"/>
                    <a:pt x="315130" y="118095"/>
                  </a:cubicBezTo>
                  <a:close/>
                  <a:moveTo>
                    <a:pt x="237312" y="0"/>
                  </a:moveTo>
                  <a:cubicBezTo>
                    <a:pt x="315838" y="0"/>
                    <a:pt x="379572" y="72680"/>
                    <a:pt x="379572" y="162332"/>
                  </a:cubicBezTo>
                  <a:cubicBezTo>
                    <a:pt x="379572" y="251984"/>
                    <a:pt x="315838" y="324742"/>
                    <a:pt x="237312" y="324742"/>
                  </a:cubicBezTo>
                  <a:cubicBezTo>
                    <a:pt x="158707" y="324742"/>
                    <a:pt x="95052" y="251984"/>
                    <a:pt x="95052" y="162332"/>
                  </a:cubicBezTo>
                  <a:cubicBezTo>
                    <a:pt x="95052" y="72680"/>
                    <a:pt x="158707" y="0"/>
                    <a:pt x="237312" y="0"/>
                  </a:cubicBezTo>
                  <a:close/>
                </a:path>
              </a:pathLst>
            </a:cu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684076" y="1245989"/>
            <a:ext cx="828092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A.顾大局、识大体    B.勇敢机智    C.不畏强暴    D.耿直畅快</a:t>
            </a:r>
            <a:endParaRPr lang="zh-CN" altLang="en-US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456138" y="1713290"/>
            <a:ext cx="826164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66700" indent="-266700" eaLnBrk="1" hangingPunct="1">
              <a:lnSpc>
                <a:spcPct val="120000"/>
              </a:lnSpc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1.蔺相如看这情形，知道秦王没有拿城换璧的诚意，就上前一步，说：“这块璧有点儿小毛病，让我指给您看。”             </a:t>
            </a:r>
            <a:r>
              <a:rPr lang="zh-CN" altLang="en-US" sz="2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en-US" altLang="zh-CN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66700" indent="-266700" eaLnBrk="1" hangingPunct="1">
              <a:lnSpc>
                <a:spcPct val="120000"/>
              </a:lnSpc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2.蔺相如说：“您现在离我只有五步远。如果您不答应，我就跟您同归于尽！”                                </a:t>
            </a:r>
            <a:r>
              <a:rPr lang="zh-CN" altLang="en-US" sz="2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</a:t>
            </a: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en-US" altLang="zh-CN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3.蔺相如说：“我之所以避着廉将军，为的是我们赵国啊！” </a:t>
            </a:r>
            <a:r>
              <a:rPr lang="zh-CN" altLang="en-US" sz="2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en-US" altLang="zh-CN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266700" indent="-266700" eaLnBrk="1" hangingPunct="1">
              <a:lnSpc>
                <a:spcPct val="120000"/>
              </a:lnSpc>
            </a:pPr>
            <a:r>
              <a:rPr lang="en-US" altLang="zh-CN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4.</a:t>
            </a: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廉颇很不服气，他对别人说：</a:t>
            </a:r>
            <a:r>
              <a:rPr lang="en-US" altLang="zh-CN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“</a:t>
            </a: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我廉颇立下了那么多战功，他蔺相如就靠一张嘴，反而爬到我头上去了。要是我碰见他，一定要让他下不来台！</a:t>
            </a:r>
            <a:r>
              <a:rPr lang="en-US" altLang="zh-CN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</a:t>
            </a: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                         </a:t>
            </a:r>
            <a:r>
              <a:rPr lang="zh-CN" altLang="en-US" sz="2000" b="1" smtClean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20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zh-CN" altLang="en-US" sz="20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323528" y="784324"/>
            <a:ext cx="9468544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rgbClr val="FFFDFF"/>
                </a:solidFill>
                <a:latin typeface="宋体" panose="02010600030101010101" pitchFamily="2" charset="-122"/>
              </a:rPr>
              <a:t>看看下列句子分别体现了人物怎样的品质，把序号填在括号里。</a:t>
            </a:r>
            <a:endParaRPr lang="zh-CN" altLang="en-US" sz="2400" b="1">
              <a:solidFill>
                <a:srgbClr val="FFFDFF"/>
              </a:solidFill>
              <a:latin typeface="宋体" panose="02010600030101010101" pitchFamily="2" charset="-122"/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89549" y="511812"/>
            <a:ext cx="783112" cy="245190"/>
            <a:chOff x="341394" y="552671"/>
            <a:chExt cx="783112" cy="245190"/>
          </a:xfrm>
          <a:solidFill>
            <a:srgbClr val="FBD54D"/>
          </a:solidFill>
        </p:grpSpPr>
        <p:sp>
          <p:nvSpPr>
            <p:cNvPr id="8" name="平行四边形 7"/>
            <p:cNvSpPr/>
            <p:nvPr/>
          </p:nvSpPr>
          <p:spPr>
            <a:xfrm rot="10800000" flipH="1">
              <a:off x="341394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平行四边形 8"/>
            <p:cNvSpPr/>
            <p:nvPr/>
          </p:nvSpPr>
          <p:spPr>
            <a:xfrm rot="10800000" flipH="1">
              <a:off x="529294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平行四边形 9"/>
            <p:cNvSpPr/>
            <p:nvPr/>
          </p:nvSpPr>
          <p:spPr>
            <a:xfrm rot="10800000" flipH="1">
              <a:off x="736006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平行四边形 10"/>
            <p:cNvSpPr/>
            <p:nvPr/>
          </p:nvSpPr>
          <p:spPr>
            <a:xfrm rot="10800000" flipH="1">
              <a:off x="936606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 flipH="1">
            <a:off x="1213153" y="693509"/>
            <a:ext cx="7504626" cy="0"/>
          </a:xfrm>
          <a:prstGeom prst="line">
            <a:avLst/>
          </a:prstGeom>
          <a:ln w="28575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563641" y="4816581"/>
            <a:ext cx="4066914" cy="14504"/>
          </a:xfrm>
          <a:prstGeom prst="line">
            <a:avLst/>
          </a:prstGeom>
          <a:ln w="28575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 flipV="1">
            <a:off x="4709083" y="4644550"/>
            <a:ext cx="783112" cy="245190"/>
            <a:chOff x="816949" y="456978"/>
            <a:chExt cx="783112" cy="245190"/>
          </a:xfrm>
          <a:solidFill>
            <a:srgbClr val="FBD54D"/>
          </a:solidFill>
        </p:grpSpPr>
        <p:sp>
          <p:nvSpPr>
            <p:cNvPr id="15" name="平行四边形 14"/>
            <p:cNvSpPr/>
            <p:nvPr/>
          </p:nvSpPr>
          <p:spPr>
            <a:xfrm rot="10800000" flipH="1">
              <a:off x="816949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rot="10800000" flipH="1">
              <a:off x="1017549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平行四边形 16"/>
            <p:cNvSpPr/>
            <p:nvPr/>
          </p:nvSpPr>
          <p:spPr>
            <a:xfrm rot="10800000" flipH="1">
              <a:off x="1224261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平行四边形 17"/>
            <p:cNvSpPr/>
            <p:nvPr/>
          </p:nvSpPr>
          <p:spPr>
            <a:xfrm rot="10800000" flipH="1">
              <a:off x="1412161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0" name="矩形 19"/>
          <p:cNvSpPr/>
          <p:nvPr/>
        </p:nvSpPr>
        <p:spPr>
          <a:xfrm>
            <a:off x="8101092" y="2841788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</a:t>
            </a:r>
            <a:endParaRPr lang="zh-CN" altLang="en-US" sz="2000">
              <a:solidFill>
                <a:srgbClr val="FBD54D"/>
              </a:solidFill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8101092" y="2089456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</a:t>
            </a:r>
            <a:endParaRPr lang="zh-CN" altLang="en-US" sz="2000">
              <a:solidFill>
                <a:srgbClr val="FBD54D"/>
              </a:solidFill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8101092" y="3196893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</a:t>
            </a:r>
            <a:endParaRPr lang="zh-CN" altLang="en-US" sz="2000">
              <a:solidFill>
                <a:srgbClr val="FBD54D"/>
              </a:solidFill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8101092" y="4243926"/>
            <a:ext cx="34015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D</a:t>
            </a:r>
            <a:endParaRPr lang="zh-CN" altLang="en-US" sz="2000">
              <a:solidFill>
                <a:srgbClr val="FBD54D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  <p:bldP spid="21" grpId="0"/>
      <p:bldP spid="22" grpId="0"/>
      <p:bldP spid="2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将相和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2267744" y="3480989"/>
            <a:ext cx="1963855" cy="1450848"/>
          </a:xfrm>
          <a:prstGeom prst="rect">
            <a:avLst/>
          </a:prstGeom>
          <a:noFill/>
          <a:effectLst>
            <a:softEdge rad="381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5580112" y="3480989"/>
            <a:ext cx="1963854" cy="1488033"/>
          </a:xfrm>
          <a:prstGeom prst="rect">
            <a:avLst/>
          </a:prstGeom>
          <a:effectLst>
            <a:softEdge rad="38100"/>
          </a:effectLst>
        </p:spPr>
      </p:pic>
      <p:sp>
        <p:nvSpPr>
          <p:cNvPr id="7" name="Text Box 5"/>
          <p:cNvSpPr txBox="1">
            <a:spLocks noChangeArrowheads="1"/>
          </p:cNvSpPr>
          <p:nvPr/>
        </p:nvSpPr>
        <p:spPr bwMode="auto">
          <a:xfrm>
            <a:off x="899592" y="938750"/>
            <a:ext cx="8012113" cy="2462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571500" indent="-5715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marL="360045" indent="-360045" eaLnBrk="1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zh-CN" altLang="en-US" sz="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表面原因：</a:t>
            </a:r>
            <a:r>
              <a:rPr lang="zh-CN" altLang="en-US" sz="30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蔺相如的博大胸襟和廉颇的勇于认错、知错就改。</a:t>
            </a:r>
            <a:endParaRPr lang="en-US" altLang="zh-CN" sz="3000" b="1" dirty="0">
              <a:solidFill>
                <a:srgbClr val="FFC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360045" indent="-360045" eaLnBrk="1" hangingPunct="1">
              <a:lnSpc>
                <a:spcPct val="120000"/>
              </a:lnSpc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zh-CN" altLang="en-US" sz="3000" b="1" dirty="0">
                <a:solidFill>
                  <a:schemeClr val="accent6">
                    <a:lumMod val="40000"/>
                    <a:lumOff val="6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实际原因：</a:t>
            </a:r>
            <a:r>
              <a:rPr lang="zh-CN" altLang="en-US" sz="3000" b="1" dirty="0">
                <a:solidFill>
                  <a:srgbClr val="FFC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共同的爱国思想，共同的认识：将相和则国家安。</a:t>
            </a:r>
            <a:endParaRPr lang="zh-CN" altLang="en-US" sz="3000" b="1" dirty="0">
              <a:solidFill>
                <a:srgbClr val="FFC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395536" y="304181"/>
            <a:ext cx="6452388" cy="553998"/>
            <a:chOff x="449542" y="483518"/>
            <a:chExt cx="6452388" cy="553998"/>
          </a:xfrm>
        </p:grpSpPr>
        <p:sp>
          <p:nvSpPr>
            <p:cNvPr id="6" name="矩形 1"/>
            <p:cNvSpPr>
              <a:spLocks noChangeArrowheads="1"/>
            </p:cNvSpPr>
            <p:nvPr/>
          </p:nvSpPr>
          <p:spPr bwMode="auto">
            <a:xfrm>
              <a:off x="899592" y="483518"/>
              <a:ext cx="6002338" cy="5539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r>
                <a:rPr lang="zh-CN" altLang="en-US" sz="3000" b="1" dirty="0" smtClean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将</a:t>
              </a:r>
              <a:r>
                <a:rPr lang="zh-CN" altLang="en-US" sz="3000" b="1" dirty="0">
                  <a:solidFill>
                    <a:schemeClr val="bg1"/>
                  </a:solidFill>
                  <a:latin typeface="宋体" panose="02010600030101010101" pitchFamily="2" charset="-122"/>
                  <a:ea typeface="宋体" panose="02010600030101010101" pitchFamily="2" charset="-122"/>
                </a:rPr>
                <a:t>相和好的原因是什么？</a:t>
              </a:r>
              <a:endParaRPr lang="zh-CN" altLang="en-US" sz="3000" b="1" dirty="0">
                <a:solidFill>
                  <a:schemeClr val="bg1"/>
                </a:solidFill>
                <a:latin typeface="宋体" panose="02010600030101010101" pitchFamily="2" charset="-122"/>
                <a:ea typeface="宋体" panose="02010600030101010101" pitchFamily="2" charset="-122"/>
              </a:endParaRPr>
            </a:p>
          </p:txBody>
        </p:sp>
        <p:sp>
          <p:nvSpPr>
            <p:cNvPr id="8" name="iconfont-1187-868615"/>
            <p:cNvSpPr/>
            <p:nvPr/>
          </p:nvSpPr>
          <p:spPr>
            <a:xfrm>
              <a:off x="449542" y="680618"/>
              <a:ext cx="325382" cy="293139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7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DFF"/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泪滴形 46"/>
          <p:cNvSpPr/>
          <p:nvPr/>
        </p:nvSpPr>
        <p:spPr>
          <a:xfrm rot="13810055">
            <a:off x="334314" y="2221105"/>
            <a:ext cx="1016075" cy="1067383"/>
          </a:xfrm>
          <a:prstGeom prst="teardrop">
            <a:avLst>
              <a:gd name="adj" fmla="val 84380"/>
            </a:avLst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389549" y="511812"/>
            <a:ext cx="783112" cy="245190"/>
            <a:chOff x="341394" y="552671"/>
            <a:chExt cx="783112" cy="245190"/>
          </a:xfrm>
          <a:solidFill>
            <a:srgbClr val="FBD54D"/>
          </a:solidFill>
        </p:grpSpPr>
        <p:sp>
          <p:nvSpPr>
            <p:cNvPr id="3" name="平行四边形 2"/>
            <p:cNvSpPr/>
            <p:nvPr/>
          </p:nvSpPr>
          <p:spPr>
            <a:xfrm rot="10800000" flipH="1">
              <a:off x="341394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 rot="10800000" flipH="1">
              <a:off x="529294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 rot="10800000" flipH="1">
              <a:off x="736006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平行四边形 5"/>
            <p:cNvSpPr/>
            <p:nvPr/>
          </p:nvSpPr>
          <p:spPr>
            <a:xfrm rot="10800000" flipH="1">
              <a:off x="936606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 flipH="1">
            <a:off x="1213153" y="693509"/>
            <a:ext cx="7504626" cy="0"/>
          </a:xfrm>
          <a:prstGeom prst="line">
            <a:avLst/>
          </a:prstGeom>
          <a:ln w="28575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H="1">
            <a:off x="465977" y="4780736"/>
            <a:ext cx="4849522" cy="0"/>
          </a:xfrm>
          <a:prstGeom prst="line">
            <a:avLst/>
          </a:prstGeom>
          <a:ln w="28575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组合 8"/>
          <p:cNvGrpSpPr/>
          <p:nvPr/>
        </p:nvGrpSpPr>
        <p:grpSpPr>
          <a:xfrm flipV="1">
            <a:off x="5315499" y="4658141"/>
            <a:ext cx="783112" cy="245190"/>
            <a:chOff x="816949" y="456978"/>
            <a:chExt cx="783112" cy="245190"/>
          </a:xfrm>
          <a:solidFill>
            <a:srgbClr val="FBD54D"/>
          </a:solidFill>
        </p:grpSpPr>
        <p:sp>
          <p:nvSpPr>
            <p:cNvPr id="10" name="平行四边形 9"/>
            <p:cNvSpPr/>
            <p:nvPr/>
          </p:nvSpPr>
          <p:spPr>
            <a:xfrm rot="10800000" flipH="1">
              <a:off x="816949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平行四边形 10"/>
            <p:cNvSpPr/>
            <p:nvPr/>
          </p:nvSpPr>
          <p:spPr>
            <a:xfrm rot="10800000" flipH="1">
              <a:off x="1017549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rot="10800000" flipH="1">
              <a:off x="1224261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 rot="10800000" flipH="1">
              <a:off x="1412161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矩形 21"/>
          <p:cNvSpPr/>
          <p:nvPr/>
        </p:nvSpPr>
        <p:spPr>
          <a:xfrm>
            <a:off x="209376" y="2425435"/>
            <a:ext cx="1337468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将相和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565181" y="1720668"/>
            <a:ext cx="1337468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廉颇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522486" y="3223555"/>
            <a:ext cx="1337468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蔺相如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2699792" y="1707698"/>
            <a:ext cx="1337468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3903266" y="1707696"/>
            <a:ext cx="1612832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将不服相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5609496" y="1726713"/>
            <a:ext cx="1612832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2699792" y="3236524"/>
            <a:ext cx="1337468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4057058" y="3251052"/>
            <a:ext cx="1205520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  ）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409448" y="3216420"/>
            <a:ext cx="1612832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顾全大局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7236296" y="1937226"/>
            <a:ext cx="212038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①负荆请罪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②完璧归赵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③百战百胜</a:t>
            </a:r>
            <a:endParaRPr lang="en-US" altLang="zh-CN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r>
              <a:rPr lang="zh-CN" altLang="en-US" sz="24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④渑池会面</a:t>
            </a:r>
            <a:endParaRPr lang="zh-CN" altLang="en-US" sz="24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309901" y="2419378"/>
            <a:ext cx="940087" cy="5407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latinLnBrk="1" hangingPunct="1">
              <a:lnSpc>
                <a:spcPct val="120000"/>
              </a:lnSpc>
            </a:pPr>
            <a:r>
              <a:rPr lang="zh-CN" altLang="en-US" sz="28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团结</a:t>
            </a:r>
            <a:endParaRPr lang="zh-CN" altLang="en-US" sz="2800" b="1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33" name="直接连接符 32"/>
          <p:cNvCxnSpPr>
            <a:endCxn id="48" idx="2"/>
          </p:cNvCxnSpPr>
          <p:nvPr/>
        </p:nvCxnSpPr>
        <p:spPr>
          <a:xfrm flipV="1">
            <a:off x="1407840" y="2721316"/>
            <a:ext cx="4802037" cy="74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直接连接符 33"/>
          <p:cNvCxnSpPr/>
          <p:nvPr/>
        </p:nvCxnSpPr>
        <p:spPr>
          <a:xfrm flipV="1">
            <a:off x="1583101" y="2193061"/>
            <a:ext cx="396611" cy="51568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直接连接符 37"/>
          <p:cNvCxnSpPr/>
          <p:nvPr/>
        </p:nvCxnSpPr>
        <p:spPr>
          <a:xfrm>
            <a:off x="1583100" y="2724800"/>
            <a:ext cx="396611" cy="51568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直接连接符 38"/>
          <p:cNvCxnSpPr/>
          <p:nvPr/>
        </p:nvCxnSpPr>
        <p:spPr>
          <a:xfrm flipV="1">
            <a:off x="2974352" y="2211701"/>
            <a:ext cx="396611" cy="51568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直接连接符 39"/>
          <p:cNvCxnSpPr/>
          <p:nvPr/>
        </p:nvCxnSpPr>
        <p:spPr>
          <a:xfrm>
            <a:off x="2974351" y="2743440"/>
            <a:ext cx="396611" cy="51568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直接连接符 42"/>
          <p:cNvCxnSpPr/>
          <p:nvPr/>
        </p:nvCxnSpPr>
        <p:spPr>
          <a:xfrm flipV="1">
            <a:off x="4287476" y="2199654"/>
            <a:ext cx="396611" cy="51568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直接连接符 43"/>
          <p:cNvCxnSpPr/>
          <p:nvPr/>
        </p:nvCxnSpPr>
        <p:spPr>
          <a:xfrm>
            <a:off x="4287475" y="2731393"/>
            <a:ext cx="396611" cy="51568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直接连接符 44"/>
          <p:cNvCxnSpPr/>
          <p:nvPr/>
        </p:nvCxnSpPr>
        <p:spPr>
          <a:xfrm flipV="1">
            <a:off x="5755658" y="2199654"/>
            <a:ext cx="396611" cy="51568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直接连接符 45"/>
          <p:cNvCxnSpPr/>
          <p:nvPr/>
        </p:nvCxnSpPr>
        <p:spPr>
          <a:xfrm>
            <a:off x="5755657" y="2731393"/>
            <a:ext cx="396611" cy="515683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流程图: 合并 47"/>
          <p:cNvSpPr/>
          <p:nvPr/>
        </p:nvSpPr>
        <p:spPr>
          <a:xfrm rot="5400000">
            <a:off x="6131774" y="2261610"/>
            <a:ext cx="1075616" cy="919411"/>
          </a:xfrm>
          <a:prstGeom prst="flowChartMerg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236910" y="809795"/>
            <a:ext cx="810113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800" b="1">
                <a:solidFill>
                  <a:srgbClr val="FFFDFF"/>
                </a:solidFill>
                <a:latin typeface="宋体" panose="02010600030101010101" pitchFamily="2" charset="-122"/>
              </a:rPr>
              <a:t>根据课文内容完成下面的思维导图。（填序号）</a:t>
            </a:r>
            <a:endParaRPr lang="zh-CN" altLang="en-US" sz="2800" b="1">
              <a:solidFill>
                <a:srgbClr val="FFFDFF"/>
              </a:solidFill>
              <a:latin typeface="宋体" panose="02010600030101010101" pitchFamily="2" charset="-122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998644" y="1786019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①</a:t>
            </a:r>
            <a:endParaRPr lang="zh-CN" altLang="en-US">
              <a:solidFill>
                <a:srgbClr val="FBD54D"/>
              </a:solidFill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3088938" y="1759605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③</a:t>
            </a:r>
            <a:endParaRPr lang="zh-CN" altLang="en-US">
              <a:solidFill>
                <a:srgbClr val="FBD54D"/>
              </a:solidFill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085989" y="3295058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②</a:t>
            </a:r>
            <a:endParaRPr lang="zh-CN" altLang="en-US">
              <a:solidFill>
                <a:srgbClr val="FBD54D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437063" y="3330824"/>
            <a:ext cx="49404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④</a:t>
            </a:r>
            <a:endParaRPr lang="zh-CN" altLang="en-US">
              <a:solidFill>
                <a:srgbClr val="FBD54D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2" grpId="0"/>
      <p:bldP spid="53" grpId="0"/>
      <p:bldP spid="5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28142" y="195486"/>
            <a:ext cx="1874651" cy="584775"/>
            <a:chOff x="479981" y="171315"/>
            <a:chExt cx="1874651" cy="584775"/>
          </a:xfrm>
        </p:grpSpPr>
        <p:grpSp>
          <p:nvGrpSpPr>
            <p:cNvPr id="4" name="组合 3"/>
            <p:cNvGrpSpPr/>
            <p:nvPr/>
          </p:nvGrpSpPr>
          <p:grpSpPr>
            <a:xfrm>
              <a:off x="479981" y="275297"/>
              <a:ext cx="1874651" cy="418435"/>
              <a:chOff x="55215" y="771551"/>
              <a:chExt cx="2327439" cy="519501"/>
            </a:xfrm>
          </p:grpSpPr>
          <p:cxnSp>
            <p:nvCxnSpPr>
              <p:cNvPr id="6" name="直接连接符 5"/>
              <p:cNvCxnSpPr/>
              <p:nvPr/>
            </p:nvCxnSpPr>
            <p:spPr>
              <a:xfrm flipH="1">
                <a:off x="2382654" y="771551"/>
                <a:ext cx="0" cy="519500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flipH="1">
                <a:off x="55215" y="771551"/>
                <a:ext cx="0" cy="519501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文本框 4"/>
            <p:cNvSpPr txBox="1"/>
            <p:nvPr/>
          </p:nvSpPr>
          <p:spPr>
            <a:xfrm>
              <a:off x="494397" y="171315"/>
              <a:ext cx="18325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BD54D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计时阅读</a:t>
              </a:r>
              <a:endParaRPr lang="zh-CN" altLang="en-US" sz="3200" b="1" dirty="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9" name="矩形 8"/>
          <p:cNvSpPr/>
          <p:nvPr/>
        </p:nvSpPr>
        <p:spPr>
          <a:xfrm>
            <a:off x="605483" y="1486773"/>
            <a:ext cx="7920880" cy="10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 dirty="0">
                <a:solidFill>
                  <a:srgbClr val="FFFDFF"/>
                </a:solidFill>
                <a:latin typeface="宋体" panose="02010600030101010101" pitchFamily="2" charset="-122"/>
              </a:rPr>
              <a:t>    </a:t>
            </a:r>
            <a:r>
              <a:rPr lang="zh-CN" altLang="en-US" sz="2800" b="1" dirty="0">
                <a:solidFill>
                  <a:srgbClr val="FFFDFF"/>
                </a:solidFill>
              </a:rPr>
              <a:t>用较快的速度默读课文，记下所用的时间。尽量连词成句地读，不要一个字一个字地读。</a:t>
            </a:r>
            <a:endParaRPr lang="zh-CN" altLang="en-US" sz="2800" b="1" dirty="0">
              <a:solidFill>
                <a:srgbClr val="FFFDFF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22065" y="963553"/>
            <a:ext cx="162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学习提示</a:t>
            </a:r>
            <a:endParaRPr lang="zh-CN" altLang="en-US" sz="2800" b="1" dirty="0">
              <a:solidFill>
                <a:srgbClr val="FBD54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3" name="直接连接符 12"/>
          <p:cNvCxnSpPr/>
          <p:nvPr/>
        </p:nvCxnSpPr>
        <p:spPr>
          <a:xfrm>
            <a:off x="2049434" y="1225163"/>
            <a:ext cx="5972873" cy="0"/>
          </a:xfrm>
          <a:prstGeom prst="line">
            <a:avLst/>
          </a:prstGeom>
          <a:ln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1339783" y="2816349"/>
            <a:ext cx="5972873" cy="0"/>
          </a:xfrm>
          <a:prstGeom prst="line">
            <a:avLst/>
          </a:prstGeom>
          <a:ln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421346" y="2526164"/>
            <a:ext cx="90601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注意</a:t>
            </a:r>
            <a:endParaRPr lang="zh-CN" altLang="en-US" sz="2800" b="1">
              <a:solidFill>
                <a:srgbClr val="FBD54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874354" y="3096354"/>
            <a:ext cx="792088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zh-CN" altLang="en-US" sz="2800" b="1">
                <a:solidFill>
                  <a:srgbClr val="FFFDFF"/>
                </a:solidFill>
              </a:rPr>
              <a:t>一定要确保自己已经把握课文内容后才记录。</a:t>
            </a:r>
            <a:endParaRPr lang="zh-CN" altLang="en-US" sz="2800" b="1">
              <a:solidFill>
                <a:srgbClr val="FFFDFF"/>
              </a:solidFill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874353" y="3671480"/>
            <a:ext cx="7920880" cy="10849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eaLnBrk="1" hangingPunct="1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zh-CN" altLang="en-US" sz="2800" b="1">
                <a:solidFill>
                  <a:srgbClr val="FFFDFF"/>
                </a:solidFill>
              </a:rPr>
              <a:t>读的时候，尽量增加自己一眼看到内容的范围，从而提高阅读速度。</a:t>
            </a:r>
            <a:endParaRPr lang="zh-CN" altLang="en-US" sz="2800" b="1">
              <a:solidFill>
                <a:srgbClr val="FFFDFF"/>
              </a:solidFill>
            </a:endParaRP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/>
      <p:bldP spid="16" grpId="0"/>
      <p:bldP spid="17" grpId="0"/>
      <p:bldP spid="1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479981" y="171315"/>
            <a:ext cx="1874651" cy="584775"/>
            <a:chOff x="479981" y="171315"/>
            <a:chExt cx="1874651" cy="584775"/>
          </a:xfrm>
        </p:grpSpPr>
        <p:grpSp>
          <p:nvGrpSpPr>
            <p:cNvPr id="4" name="组合 3"/>
            <p:cNvGrpSpPr/>
            <p:nvPr/>
          </p:nvGrpSpPr>
          <p:grpSpPr>
            <a:xfrm>
              <a:off x="479981" y="275297"/>
              <a:ext cx="1874651" cy="418435"/>
              <a:chOff x="55215" y="771551"/>
              <a:chExt cx="2327439" cy="519501"/>
            </a:xfrm>
          </p:grpSpPr>
          <p:cxnSp>
            <p:nvCxnSpPr>
              <p:cNvPr id="6" name="直接连接符 5"/>
              <p:cNvCxnSpPr/>
              <p:nvPr/>
            </p:nvCxnSpPr>
            <p:spPr>
              <a:xfrm flipH="1">
                <a:off x="2382654" y="771551"/>
                <a:ext cx="0" cy="519500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flipH="1">
                <a:off x="55215" y="771551"/>
                <a:ext cx="0" cy="519501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文本框 4"/>
            <p:cNvSpPr txBox="1"/>
            <p:nvPr/>
          </p:nvSpPr>
          <p:spPr>
            <a:xfrm>
              <a:off x="494397" y="171315"/>
              <a:ext cx="18325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solidFill>
                    <a:srgbClr val="FBD54D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板书设计</a:t>
              </a:r>
              <a:endParaRPr lang="zh-CN" altLang="en-US" sz="3200" b="1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grpSp>
        <p:nvGrpSpPr>
          <p:cNvPr id="35" name="组合 34"/>
          <p:cNvGrpSpPr/>
          <p:nvPr/>
        </p:nvGrpSpPr>
        <p:grpSpPr>
          <a:xfrm>
            <a:off x="154401" y="1039512"/>
            <a:ext cx="655496" cy="3459279"/>
            <a:chOff x="154401" y="1039512"/>
            <a:chExt cx="655496" cy="3459279"/>
          </a:xfrm>
        </p:grpSpPr>
        <p:sp>
          <p:nvSpPr>
            <p:cNvPr id="25" name="左大括号 24"/>
            <p:cNvSpPr/>
            <p:nvPr/>
          </p:nvSpPr>
          <p:spPr>
            <a:xfrm>
              <a:off x="649660" y="1039512"/>
              <a:ext cx="160237" cy="3459279"/>
            </a:xfrm>
            <a:prstGeom prst="leftBrace">
              <a:avLst>
                <a:gd name="adj1" fmla="val 70210"/>
                <a:gd name="adj2" fmla="val 50000"/>
              </a:avLst>
            </a:prstGeom>
            <a:ln w="19050"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6" name="矩形 25"/>
            <p:cNvSpPr/>
            <p:nvPr/>
          </p:nvSpPr>
          <p:spPr>
            <a:xfrm>
              <a:off x="154401" y="2268533"/>
              <a:ext cx="553998" cy="1001235"/>
            </a:xfrm>
            <a:prstGeom prst="rect">
              <a:avLst/>
            </a:prstGeom>
          </p:spPr>
          <p:txBody>
            <a:bodyPr vert="eaVert" wrap="none"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将相和</a:t>
              </a:r>
              <a:endParaRPr lang="zh-CN" altLang="en-US" sz="2400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884766" y="525257"/>
            <a:ext cx="6210035" cy="1447469"/>
            <a:chOff x="884766" y="525257"/>
            <a:chExt cx="6210035" cy="1447469"/>
          </a:xfrm>
        </p:grpSpPr>
        <p:sp>
          <p:nvSpPr>
            <p:cNvPr id="8" name="矩形 7"/>
            <p:cNvSpPr/>
            <p:nvPr/>
          </p:nvSpPr>
          <p:spPr>
            <a:xfrm>
              <a:off x="2531057" y="525257"/>
              <a:ext cx="204094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秦王企图骗璧</a:t>
              </a:r>
              <a:endParaRPr lang="zh-CN" altLang="en-US" sz="2400"/>
            </a:p>
          </p:txBody>
        </p:sp>
        <p:sp>
          <p:nvSpPr>
            <p:cNvPr id="9" name="矩形 8"/>
            <p:cNvSpPr/>
            <p:nvPr/>
          </p:nvSpPr>
          <p:spPr>
            <a:xfrm>
              <a:off x="2531057" y="1018159"/>
              <a:ext cx="23503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蔺相如智斗秦王</a:t>
              </a:r>
              <a:endParaRPr lang="zh-CN" altLang="en-US" sz="2400"/>
            </a:p>
          </p:txBody>
        </p:sp>
        <p:sp>
          <p:nvSpPr>
            <p:cNvPr id="10" name="矩形 9"/>
            <p:cNvSpPr/>
            <p:nvPr/>
          </p:nvSpPr>
          <p:spPr>
            <a:xfrm>
              <a:off x="2531057" y="1511061"/>
              <a:ext cx="296908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完璧归赵，封上大夫</a:t>
              </a:r>
              <a:endParaRPr lang="zh-CN" altLang="en-US" sz="2400"/>
            </a:p>
          </p:txBody>
        </p:sp>
        <p:sp>
          <p:nvSpPr>
            <p:cNvPr id="19" name="左大括号 18"/>
            <p:cNvSpPr/>
            <p:nvPr/>
          </p:nvSpPr>
          <p:spPr>
            <a:xfrm>
              <a:off x="2460315" y="601174"/>
              <a:ext cx="122458" cy="1357190"/>
            </a:xfrm>
            <a:prstGeom prst="leftBrace">
              <a:avLst>
                <a:gd name="adj1" fmla="val 70210"/>
                <a:gd name="adj2" fmla="val 50000"/>
              </a:avLst>
            </a:prstGeom>
            <a:ln w="19050"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0" name="矩形 19"/>
            <p:cNvSpPr/>
            <p:nvPr/>
          </p:nvSpPr>
          <p:spPr>
            <a:xfrm>
              <a:off x="884766" y="910256"/>
              <a:ext cx="1423788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完璧归赵</a:t>
              </a:r>
              <a:endParaRPr lang="en-US" altLang="zh-CN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</a:t>
              </a:r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～</a:t>
              </a:r>
              <a:r>
                <a:rPr lang="en-US" altLang="zh-CN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9</a:t>
              </a:r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endParaRPr lang="zh-CN" altLang="en-US" sz="2400"/>
            </a:p>
          </p:txBody>
        </p:sp>
        <p:sp>
          <p:nvSpPr>
            <p:cNvPr id="27" name="矩形 26"/>
            <p:cNvSpPr/>
            <p:nvPr/>
          </p:nvSpPr>
          <p:spPr>
            <a:xfrm>
              <a:off x="5672617" y="1018159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智勇双全</a:t>
              </a:r>
              <a:endParaRPr lang="zh-CN" altLang="en-US" sz="2400"/>
            </a:p>
          </p:txBody>
        </p:sp>
        <p:sp>
          <p:nvSpPr>
            <p:cNvPr id="28" name="左大括号 27"/>
            <p:cNvSpPr/>
            <p:nvPr/>
          </p:nvSpPr>
          <p:spPr>
            <a:xfrm flipH="1">
              <a:off x="5383298" y="569681"/>
              <a:ext cx="122458" cy="1357190"/>
            </a:xfrm>
            <a:prstGeom prst="leftBrace">
              <a:avLst>
                <a:gd name="adj1" fmla="val 70210"/>
                <a:gd name="adj2" fmla="val 50000"/>
              </a:avLst>
            </a:prstGeom>
            <a:ln w="19050"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52343" y="1993130"/>
            <a:ext cx="6651818" cy="1458302"/>
            <a:chOff x="752343" y="1993130"/>
            <a:chExt cx="6651818" cy="1458302"/>
          </a:xfrm>
        </p:grpSpPr>
        <p:sp>
          <p:nvSpPr>
            <p:cNvPr id="11" name="矩形 10"/>
            <p:cNvSpPr/>
            <p:nvPr/>
          </p:nvSpPr>
          <p:spPr>
            <a:xfrm>
              <a:off x="2531057" y="2003963"/>
              <a:ext cx="26597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秦王要求赵王鼓瑟</a:t>
              </a:r>
              <a:endParaRPr lang="zh-CN" altLang="en-US" sz="2400"/>
            </a:p>
          </p:txBody>
        </p:sp>
        <p:sp>
          <p:nvSpPr>
            <p:cNvPr id="12" name="矩形 11"/>
            <p:cNvSpPr/>
            <p:nvPr/>
          </p:nvSpPr>
          <p:spPr>
            <a:xfrm>
              <a:off x="2531057" y="2496865"/>
              <a:ext cx="265970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蔺相如逼秦王击缶</a:t>
              </a:r>
              <a:endParaRPr lang="zh-CN" altLang="en-US" sz="2400"/>
            </a:p>
          </p:txBody>
        </p:sp>
        <p:sp>
          <p:nvSpPr>
            <p:cNvPr id="14" name="矩形 13"/>
            <p:cNvSpPr/>
            <p:nvPr/>
          </p:nvSpPr>
          <p:spPr>
            <a:xfrm>
              <a:off x="2531057" y="2989767"/>
              <a:ext cx="3278462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蔺相如再立功，封上卿</a:t>
              </a:r>
              <a:endParaRPr lang="zh-CN" altLang="en-US" sz="2400"/>
            </a:p>
          </p:txBody>
        </p:sp>
        <p:sp>
          <p:nvSpPr>
            <p:cNvPr id="21" name="左大括号 20"/>
            <p:cNvSpPr/>
            <p:nvPr/>
          </p:nvSpPr>
          <p:spPr>
            <a:xfrm>
              <a:off x="2460315" y="2058822"/>
              <a:ext cx="122458" cy="1357190"/>
            </a:xfrm>
            <a:prstGeom prst="leftBrace">
              <a:avLst>
                <a:gd name="adj1" fmla="val 70210"/>
                <a:gd name="adj2" fmla="val 50000"/>
              </a:avLst>
            </a:prstGeom>
            <a:ln w="19050"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22" name="矩形 21"/>
            <p:cNvSpPr/>
            <p:nvPr/>
          </p:nvSpPr>
          <p:spPr>
            <a:xfrm>
              <a:off x="752343" y="2286554"/>
              <a:ext cx="173477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渑池会面</a:t>
              </a:r>
              <a:endParaRPr lang="en-US" altLang="zh-CN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10</a:t>
              </a:r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～</a:t>
              </a:r>
              <a:r>
                <a:rPr lang="en-US" altLang="zh-CN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14</a:t>
              </a:r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endParaRPr lang="zh-CN" altLang="en-US" sz="2400"/>
            </a:p>
          </p:txBody>
        </p:sp>
        <p:sp>
          <p:nvSpPr>
            <p:cNvPr id="29" name="矩形 28"/>
            <p:cNvSpPr/>
            <p:nvPr/>
          </p:nvSpPr>
          <p:spPr>
            <a:xfrm>
              <a:off x="5981977" y="2441608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维护尊严</a:t>
              </a:r>
              <a:endParaRPr lang="zh-CN" altLang="en-US" sz="2400"/>
            </a:p>
          </p:txBody>
        </p:sp>
        <p:sp>
          <p:nvSpPr>
            <p:cNvPr id="30" name="左大括号 29"/>
            <p:cNvSpPr/>
            <p:nvPr/>
          </p:nvSpPr>
          <p:spPr>
            <a:xfrm flipH="1">
              <a:off x="5692658" y="1993130"/>
              <a:ext cx="122458" cy="1357190"/>
            </a:xfrm>
            <a:prstGeom prst="leftBrace">
              <a:avLst>
                <a:gd name="adj1" fmla="val 70210"/>
                <a:gd name="adj2" fmla="val 50000"/>
              </a:avLst>
            </a:prstGeom>
            <a:ln w="19050"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52343" y="3482669"/>
            <a:ext cx="5718082" cy="1447469"/>
            <a:chOff x="752343" y="3482669"/>
            <a:chExt cx="5718082" cy="1447469"/>
          </a:xfrm>
        </p:grpSpPr>
        <p:sp>
          <p:nvSpPr>
            <p:cNvPr id="15" name="矩形 14"/>
            <p:cNvSpPr/>
            <p:nvPr/>
          </p:nvSpPr>
          <p:spPr>
            <a:xfrm>
              <a:off x="2531057" y="3482669"/>
              <a:ext cx="23503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廉颇不服欲羞辱</a:t>
              </a:r>
              <a:endParaRPr lang="zh-CN" altLang="en-US" sz="2400"/>
            </a:p>
          </p:txBody>
        </p:sp>
        <p:sp>
          <p:nvSpPr>
            <p:cNvPr id="16" name="矩形 15"/>
            <p:cNvSpPr/>
            <p:nvPr/>
          </p:nvSpPr>
          <p:spPr>
            <a:xfrm>
              <a:off x="2531057" y="3975571"/>
              <a:ext cx="23503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蔺相如回避退让</a:t>
              </a:r>
              <a:endParaRPr lang="zh-CN" altLang="en-US" sz="2400"/>
            </a:p>
          </p:txBody>
        </p:sp>
        <p:sp>
          <p:nvSpPr>
            <p:cNvPr id="18" name="矩形 17"/>
            <p:cNvSpPr/>
            <p:nvPr/>
          </p:nvSpPr>
          <p:spPr>
            <a:xfrm>
              <a:off x="2531057" y="4468473"/>
              <a:ext cx="2350323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负荆请罪将相和</a:t>
              </a:r>
              <a:endParaRPr lang="zh-CN" altLang="en-US" sz="2400"/>
            </a:p>
          </p:txBody>
        </p:sp>
        <p:sp>
          <p:nvSpPr>
            <p:cNvPr id="23" name="矩形 22"/>
            <p:cNvSpPr/>
            <p:nvPr/>
          </p:nvSpPr>
          <p:spPr>
            <a:xfrm>
              <a:off x="752343" y="3671409"/>
              <a:ext cx="1734770" cy="83099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负荆请罪</a:t>
              </a:r>
              <a:endParaRPr lang="en-US" altLang="zh-CN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algn="ctr"/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（</a:t>
              </a:r>
              <a:r>
                <a:rPr lang="en-US" altLang="zh-CN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15</a:t>
              </a:r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～</a:t>
              </a:r>
              <a:r>
                <a:rPr lang="en-US" altLang="zh-CN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17</a:t>
              </a:r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）</a:t>
              </a:r>
              <a:endParaRPr lang="zh-CN" altLang="en-US" sz="2400"/>
            </a:p>
          </p:txBody>
        </p:sp>
        <p:sp>
          <p:nvSpPr>
            <p:cNvPr id="24" name="左大括号 23"/>
            <p:cNvSpPr/>
            <p:nvPr/>
          </p:nvSpPr>
          <p:spPr>
            <a:xfrm>
              <a:off x="2469828" y="3558586"/>
              <a:ext cx="122458" cy="1357190"/>
            </a:xfrm>
            <a:prstGeom prst="leftBrace">
              <a:avLst>
                <a:gd name="adj1" fmla="val 70210"/>
                <a:gd name="adj2" fmla="val 50000"/>
              </a:avLst>
            </a:prstGeom>
            <a:ln w="19050"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  <p:sp>
          <p:nvSpPr>
            <p:cNvPr id="31" name="矩形 30"/>
            <p:cNvSpPr/>
            <p:nvPr/>
          </p:nvSpPr>
          <p:spPr>
            <a:xfrm>
              <a:off x="5048241" y="3986404"/>
              <a:ext cx="1422184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顾全大局</a:t>
              </a:r>
              <a:endParaRPr lang="zh-CN" altLang="en-US" sz="2400"/>
            </a:p>
          </p:txBody>
        </p:sp>
        <p:sp>
          <p:nvSpPr>
            <p:cNvPr id="32" name="左大括号 31"/>
            <p:cNvSpPr/>
            <p:nvPr/>
          </p:nvSpPr>
          <p:spPr>
            <a:xfrm flipH="1">
              <a:off x="4758922" y="3537926"/>
              <a:ext cx="122458" cy="1357190"/>
            </a:xfrm>
            <a:prstGeom prst="leftBrace">
              <a:avLst>
                <a:gd name="adj1" fmla="val 70210"/>
                <a:gd name="adj2" fmla="val 50000"/>
              </a:avLst>
            </a:prstGeom>
            <a:ln w="19050"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7291380" y="664019"/>
            <a:ext cx="1605851" cy="4266119"/>
            <a:chOff x="7291380" y="664019"/>
            <a:chExt cx="1605851" cy="4266119"/>
          </a:xfrm>
        </p:grpSpPr>
        <p:sp>
          <p:nvSpPr>
            <p:cNvPr id="33" name="矩形 32"/>
            <p:cNvSpPr/>
            <p:nvPr/>
          </p:nvSpPr>
          <p:spPr>
            <a:xfrm>
              <a:off x="7475047" y="2012248"/>
              <a:ext cx="1422184" cy="156966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以国为重</a:t>
              </a:r>
              <a:endParaRPr lang="en-US" altLang="zh-CN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品德高尚</a:t>
              </a:r>
              <a:endParaRPr lang="en-US" altLang="zh-CN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知错能改</a:t>
              </a:r>
              <a:endParaRPr lang="en-US" altLang="zh-CN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r>
                <a:rPr lang="zh-CN" altLang="en-US" sz="24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精神可嘉</a:t>
              </a:r>
              <a:endParaRPr lang="zh-CN" altLang="en-US" sz="2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34" name="左大括号 33"/>
            <p:cNvSpPr/>
            <p:nvPr/>
          </p:nvSpPr>
          <p:spPr>
            <a:xfrm flipH="1">
              <a:off x="7291380" y="664019"/>
              <a:ext cx="152397" cy="4266119"/>
            </a:xfrm>
            <a:prstGeom prst="leftBrace">
              <a:avLst>
                <a:gd name="adj1" fmla="val 70210"/>
                <a:gd name="adj2" fmla="val 50000"/>
              </a:avLst>
            </a:prstGeom>
            <a:ln w="19050"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2400"/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479981" y="171315"/>
            <a:ext cx="1874651" cy="584775"/>
            <a:chOff x="479981" y="171315"/>
            <a:chExt cx="1874651" cy="584775"/>
          </a:xfrm>
        </p:grpSpPr>
        <p:grpSp>
          <p:nvGrpSpPr>
            <p:cNvPr id="3" name="组合 2"/>
            <p:cNvGrpSpPr/>
            <p:nvPr/>
          </p:nvGrpSpPr>
          <p:grpSpPr>
            <a:xfrm>
              <a:off x="479981" y="275297"/>
              <a:ext cx="1874651" cy="418435"/>
              <a:chOff x="55215" y="771551"/>
              <a:chExt cx="2327439" cy="519501"/>
            </a:xfrm>
          </p:grpSpPr>
          <p:cxnSp>
            <p:nvCxnSpPr>
              <p:cNvPr id="5" name="直接连接符 4"/>
              <p:cNvCxnSpPr/>
              <p:nvPr/>
            </p:nvCxnSpPr>
            <p:spPr>
              <a:xfrm flipH="1">
                <a:off x="2382654" y="771551"/>
                <a:ext cx="0" cy="519500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直接连接符 5"/>
              <p:cNvCxnSpPr/>
              <p:nvPr/>
            </p:nvCxnSpPr>
            <p:spPr>
              <a:xfrm flipH="1">
                <a:off x="55215" y="771551"/>
                <a:ext cx="0" cy="519501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" name="文本框 3"/>
            <p:cNvSpPr txBox="1"/>
            <p:nvPr/>
          </p:nvSpPr>
          <p:spPr>
            <a:xfrm>
              <a:off x="494397" y="171315"/>
              <a:ext cx="18325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 dirty="0">
                  <a:solidFill>
                    <a:srgbClr val="FBD54D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主题概括</a:t>
              </a:r>
              <a:endParaRPr lang="zh-CN" altLang="en-US" sz="3200" b="1" dirty="0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sp>
        <p:nvSpPr>
          <p:cNvPr id="7" name="矩形 6"/>
          <p:cNvSpPr/>
          <p:nvPr/>
        </p:nvSpPr>
        <p:spPr>
          <a:xfrm>
            <a:off x="827584" y="1635646"/>
            <a:ext cx="7894027" cy="20919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>
              <a:lnSpc>
                <a:spcPct val="120000"/>
              </a:lnSpc>
            </a:pP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本文以</a:t>
            </a:r>
            <a:r>
              <a: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秦赵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两国的矛盾为背景，通过“</a:t>
            </a:r>
            <a:r>
              <a: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完璧归赵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”“</a:t>
            </a:r>
            <a:r>
              <a: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渑池会面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”“</a:t>
            </a:r>
            <a:r>
              <a: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负荆请罪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”三个故事，赞扬了蔺相如</a:t>
            </a:r>
            <a:r>
              <a: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勇敢机智、不畏强暴、顾大局、识大体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的可贵品质，也赞扬了廉颇</a:t>
            </a:r>
            <a:r>
              <a: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勇于改过</a:t>
            </a:r>
            <a:r>
              <a:rPr lang="zh-CN" altLang="en-US" sz="28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的精神。</a:t>
            </a:r>
            <a:endParaRPr lang="zh-CN" altLang="en-US" sz="2800" b="1" dirty="0">
              <a:solidFill>
                <a:schemeClr val="bg1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ransition spd="slow"/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899592" y="1635646"/>
            <a:ext cx="7200800" cy="20190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58775" indent="-358775" eaLnBrk="1" hangingPunct="1">
              <a:lnSpc>
                <a:spcPct val="120000"/>
              </a:lnSpc>
              <a:spcAft>
                <a:spcPts val="1200"/>
              </a:spcAft>
            </a:pPr>
            <a:r>
              <a:rPr lang="zh-CN" altLang="en-US" sz="3200" b="1">
                <a:solidFill>
                  <a:srgbClr val="FFFDFF"/>
                </a:solidFill>
                <a:latin typeface="宋体" panose="02010600030101010101" pitchFamily="2" charset="-122"/>
              </a:rPr>
              <a:t>1.课外阅读</a:t>
            </a:r>
            <a:r>
              <a:rPr lang="zh-CN" altLang="en-US" sz="3200" b="1" smtClean="0">
                <a:solidFill>
                  <a:srgbClr val="FFFDFF"/>
                </a:solidFill>
                <a:latin typeface="宋体" panose="02010600030101010101" pitchFamily="2" charset="-122"/>
              </a:rPr>
              <a:t>：《廉颇蔺相如列传》</a:t>
            </a:r>
            <a:r>
              <a:rPr lang="zh-CN" altLang="en-US" sz="3200" b="1">
                <a:solidFill>
                  <a:srgbClr val="FFFDFF"/>
                </a:solidFill>
                <a:latin typeface="宋体" panose="02010600030101010101" pitchFamily="2" charset="-122"/>
              </a:rPr>
              <a:t>。</a:t>
            </a:r>
            <a:endParaRPr lang="en-US" altLang="zh-CN" sz="3200" b="1">
              <a:solidFill>
                <a:srgbClr val="FFFDFF"/>
              </a:solidFill>
              <a:latin typeface="宋体" panose="02010600030101010101" pitchFamily="2" charset="-122"/>
            </a:endParaRPr>
          </a:p>
          <a:p>
            <a:pPr marL="358775" indent="-358775" eaLnBrk="1" hangingPunct="1">
              <a:lnSpc>
                <a:spcPct val="120000"/>
              </a:lnSpc>
              <a:spcAft>
                <a:spcPts val="1200"/>
              </a:spcAft>
            </a:pPr>
            <a:r>
              <a:rPr lang="zh-CN" altLang="en-US" sz="3200" b="1">
                <a:solidFill>
                  <a:srgbClr val="FFFDFF"/>
                </a:solidFill>
                <a:latin typeface="宋体" panose="02010600030101010101" pitchFamily="2" charset="-122"/>
              </a:rPr>
              <a:t>2</a:t>
            </a:r>
            <a:r>
              <a:rPr lang="zh-CN" altLang="en-US" sz="3200" b="1" smtClean="0">
                <a:solidFill>
                  <a:srgbClr val="FFFDFF"/>
                </a:solidFill>
                <a:latin typeface="宋体" panose="02010600030101010101" pitchFamily="2" charset="-122"/>
              </a:rPr>
              <a:t>.课余</a:t>
            </a:r>
            <a:r>
              <a:rPr lang="zh-CN" altLang="en-US" sz="3200" b="1">
                <a:solidFill>
                  <a:srgbClr val="FFFDFF"/>
                </a:solidFill>
                <a:latin typeface="宋体" panose="02010600030101010101" pitchFamily="2" charset="-122"/>
              </a:rPr>
              <a:t>时间可以尝试以小组为单位合作表演《将相和》课本剧。</a:t>
            </a:r>
            <a:endParaRPr lang="zh-CN" altLang="en-US" sz="3200" b="1">
              <a:solidFill>
                <a:srgbClr val="FFFDFF"/>
              </a:solidFill>
              <a:latin typeface="宋体" panose="02010600030101010101" pitchFamily="2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479981" y="171315"/>
            <a:ext cx="1874651" cy="584775"/>
            <a:chOff x="479981" y="171315"/>
            <a:chExt cx="1874651" cy="584775"/>
          </a:xfrm>
        </p:grpSpPr>
        <p:grpSp>
          <p:nvGrpSpPr>
            <p:cNvPr id="4" name="组合 3"/>
            <p:cNvGrpSpPr/>
            <p:nvPr/>
          </p:nvGrpSpPr>
          <p:grpSpPr>
            <a:xfrm>
              <a:off x="479981" y="275297"/>
              <a:ext cx="1874651" cy="418435"/>
              <a:chOff x="55215" y="771551"/>
              <a:chExt cx="2327439" cy="519501"/>
            </a:xfrm>
          </p:grpSpPr>
          <p:cxnSp>
            <p:nvCxnSpPr>
              <p:cNvPr id="6" name="直接连接符 5"/>
              <p:cNvCxnSpPr/>
              <p:nvPr/>
            </p:nvCxnSpPr>
            <p:spPr>
              <a:xfrm flipH="1">
                <a:off x="2382654" y="771551"/>
                <a:ext cx="0" cy="519500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" name="直接连接符 6"/>
              <p:cNvCxnSpPr/>
              <p:nvPr/>
            </p:nvCxnSpPr>
            <p:spPr>
              <a:xfrm flipH="1">
                <a:off x="55215" y="771551"/>
                <a:ext cx="0" cy="519501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" name="文本框 4"/>
            <p:cNvSpPr txBox="1"/>
            <p:nvPr/>
          </p:nvSpPr>
          <p:spPr>
            <a:xfrm>
              <a:off x="494397" y="171315"/>
              <a:ext cx="1832553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solidFill>
                    <a:srgbClr val="FBD54D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课后作业</a:t>
              </a:r>
              <a:endParaRPr lang="zh-CN" altLang="en-US" sz="3200" b="1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  <p:pic>
        <p:nvPicPr>
          <p:cNvPr id="8" name="New picture"/>
          <p:cNvPicPr/>
          <p:nvPr/>
        </p:nvPicPr>
        <p:blipFill>
          <a:blip r:embed="rId1"/>
          <a:stretch>
            <a:fillRect/>
          </a:stretch>
        </p:blipFill>
        <p:spPr>
          <a:xfrm>
            <a:off x="11963400" y="12560300"/>
            <a:ext cx="355600" cy="266700"/>
          </a:xfrm>
          <a:prstGeom prst="cube">
            <a:avLst/>
          </a:prstGeom>
        </p:spPr>
      </p:pic>
    </p:spTree>
  </p:cSld>
  <p:clrMapOvr>
    <a:masterClrMapping/>
  </p:clrMapOvr>
  <p:transition spd="slow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366130" y="589853"/>
            <a:ext cx="783112" cy="245190"/>
            <a:chOff x="341394" y="552671"/>
            <a:chExt cx="783112" cy="245190"/>
          </a:xfrm>
          <a:solidFill>
            <a:srgbClr val="FBD54D"/>
          </a:solidFill>
        </p:grpSpPr>
        <p:sp>
          <p:nvSpPr>
            <p:cNvPr id="8" name="平行四边形 7"/>
            <p:cNvSpPr/>
            <p:nvPr/>
          </p:nvSpPr>
          <p:spPr>
            <a:xfrm rot="10800000" flipH="1">
              <a:off x="341394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9" name="平行四边形 8"/>
            <p:cNvSpPr/>
            <p:nvPr/>
          </p:nvSpPr>
          <p:spPr>
            <a:xfrm rot="10800000" flipH="1">
              <a:off x="529294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平行四边形 9"/>
            <p:cNvSpPr/>
            <p:nvPr/>
          </p:nvSpPr>
          <p:spPr>
            <a:xfrm rot="10800000" flipH="1">
              <a:off x="736006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平行四边形 10"/>
            <p:cNvSpPr/>
            <p:nvPr/>
          </p:nvSpPr>
          <p:spPr>
            <a:xfrm rot="10800000" flipH="1">
              <a:off x="936606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12" name="直接连接符 11"/>
          <p:cNvCxnSpPr/>
          <p:nvPr/>
        </p:nvCxnSpPr>
        <p:spPr>
          <a:xfrm flipH="1">
            <a:off x="1189734" y="771550"/>
            <a:ext cx="7504626" cy="0"/>
          </a:xfrm>
          <a:prstGeom prst="line">
            <a:avLst/>
          </a:prstGeom>
          <a:ln w="28575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442558" y="4858777"/>
            <a:ext cx="7468690" cy="0"/>
          </a:xfrm>
          <a:prstGeom prst="line">
            <a:avLst/>
          </a:prstGeom>
          <a:ln w="28575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" name="组合 13"/>
          <p:cNvGrpSpPr/>
          <p:nvPr/>
        </p:nvGrpSpPr>
        <p:grpSpPr>
          <a:xfrm flipV="1">
            <a:off x="7911248" y="4736182"/>
            <a:ext cx="783112" cy="245190"/>
            <a:chOff x="816949" y="456978"/>
            <a:chExt cx="783112" cy="245190"/>
          </a:xfrm>
          <a:solidFill>
            <a:srgbClr val="FBD54D"/>
          </a:solidFill>
        </p:grpSpPr>
        <p:sp>
          <p:nvSpPr>
            <p:cNvPr id="15" name="平行四边形 14"/>
            <p:cNvSpPr/>
            <p:nvPr/>
          </p:nvSpPr>
          <p:spPr>
            <a:xfrm rot="10800000" flipH="1">
              <a:off x="816949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平行四边形 15"/>
            <p:cNvSpPr/>
            <p:nvPr/>
          </p:nvSpPr>
          <p:spPr>
            <a:xfrm rot="10800000" flipH="1">
              <a:off x="1017549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平行四边形 16"/>
            <p:cNvSpPr/>
            <p:nvPr/>
          </p:nvSpPr>
          <p:spPr>
            <a:xfrm rot="10800000" flipH="1">
              <a:off x="1224261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平行四边形 17"/>
            <p:cNvSpPr/>
            <p:nvPr/>
          </p:nvSpPr>
          <p:spPr>
            <a:xfrm rot="10800000" flipH="1">
              <a:off x="1412161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1" name="矩形 20"/>
          <p:cNvSpPr/>
          <p:nvPr/>
        </p:nvSpPr>
        <p:spPr>
          <a:xfrm>
            <a:off x="184425" y="814807"/>
            <a:ext cx="8938220" cy="41601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（1）《将相和》的故事发生在：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628650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A.春秋时代      B.战国时代      C.秦朝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（2）渑池会上，蔺相如要求秦王：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42925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A.击缶          B.鼓瑟          C.唱歌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（3）“秦王我都不怕。还会怕廉将军吗？”这句话是：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542925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A.蔺相如对廉颇说的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42925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B.蔺相如对手下人说的</a:t>
            </a:r>
            <a:endParaRPr lang="en-US" altLang="zh-CN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indent="542925"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C.蔺相如对赵王说的</a:t>
            </a:r>
            <a:endParaRPr lang="zh-CN" altLang="en-US" sz="28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187877" y="186977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效果检测</a:t>
            </a:r>
            <a:endParaRPr lang="zh-CN" altLang="en-US" sz="3200" b="1">
              <a:solidFill>
                <a:srgbClr val="FBD54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3635896" y="1399975"/>
            <a:ext cx="395097" cy="395097"/>
          </a:xfrm>
          <a:prstGeom prst="ellipse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/>
          <p:cNvSpPr/>
          <p:nvPr/>
        </p:nvSpPr>
        <p:spPr>
          <a:xfrm>
            <a:off x="740750" y="2451813"/>
            <a:ext cx="395097" cy="395097"/>
          </a:xfrm>
          <a:prstGeom prst="ellipse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椭圆 24"/>
          <p:cNvSpPr/>
          <p:nvPr/>
        </p:nvSpPr>
        <p:spPr>
          <a:xfrm>
            <a:off x="734415" y="3945122"/>
            <a:ext cx="395097" cy="395097"/>
          </a:xfrm>
          <a:prstGeom prst="ellipse">
            <a:avLst/>
          </a:prstGeom>
          <a:noFill/>
          <a:ln>
            <a:solidFill>
              <a:srgbClr val="FBD54D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66130" y="589853"/>
            <a:ext cx="783112" cy="245190"/>
            <a:chOff x="341394" y="552671"/>
            <a:chExt cx="783112" cy="245190"/>
          </a:xfrm>
          <a:solidFill>
            <a:srgbClr val="FBD54D"/>
          </a:solidFill>
        </p:grpSpPr>
        <p:sp>
          <p:nvSpPr>
            <p:cNvPr id="3" name="平行四边形 2"/>
            <p:cNvSpPr/>
            <p:nvPr/>
          </p:nvSpPr>
          <p:spPr>
            <a:xfrm rot="10800000" flipH="1">
              <a:off x="341394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平行四边形 3"/>
            <p:cNvSpPr/>
            <p:nvPr/>
          </p:nvSpPr>
          <p:spPr>
            <a:xfrm rot="10800000" flipH="1">
              <a:off x="529294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 rot="10800000" flipH="1">
              <a:off x="736006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平行四边形 5"/>
            <p:cNvSpPr/>
            <p:nvPr/>
          </p:nvSpPr>
          <p:spPr>
            <a:xfrm rot="10800000" flipH="1">
              <a:off x="936606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7" name="直接连接符 6"/>
          <p:cNvCxnSpPr/>
          <p:nvPr/>
        </p:nvCxnSpPr>
        <p:spPr>
          <a:xfrm flipH="1">
            <a:off x="1189734" y="771550"/>
            <a:ext cx="7504626" cy="0"/>
          </a:xfrm>
          <a:prstGeom prst="line">
            <a:avLst/>
          </a:prstGeom>
          <a:ln w="28575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文本框 7"/>
          <p:cNvSpPr txBox="1"/>
          <p:nvPr/>
        </p:nvSpPr>
        <p:spPr>
          <a:xfrm>
            <a:off x="1187877" y="186977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效果检测</a:t>
            </a:r>
            <a:endParaRPr lang="zh-CN" altLang="en-US" sz="3200" b="1">
              <a:solidFill>
                <a:srgbClr val="FBD54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H="1">
            <a:off x="442558" y="4858777"/>
            <a:ext cx="7468690" cy="0"/>
          </a:xfrm>
          <a:prstGeom prst="line">
            <a:avLst/>
          </a:prstGeom>
          <a:ln w="28575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" name="组合 9"/>
          <p:cNvGrpSpPr/>
          <p:nvPr/>
        </p:nvGrpSpPr>
        <p:grpSpPr>
          <a:xfrm flipV="1">
            <a:off x="7911248" y="4736182"/>
            <a:ext cx="783112" cy="245190"/>
            <a:chOff x="816949" y="456978"/>
            <a:chExt cx="783112" cy="245190"/>
          </a:xfrm>
          <a:solidFill>
            <a:srgbClr val="FBD54D"/>
          </a:solidFill>
        </p:grpSpPr>
        <p:sp>
          <p:nvSpPr>
            <p:cNvPr id="11" name="平行四边形 10"/>
            <p:cNvSpPr/>
            <p:nvPr/>
          </p:nvSpPr>
          <p:spPr>
            <a:xfrm rot="10800000" flipH="1">
              <a:off x="816949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平行四边形 11"/>
            <p:cNvSpPr/>
            <p:nvPr/>
          </p:nvSpPr>
          <p:spPr>
            <a:xfrm rot="10800000" flipH="1">
              <a:off x="1017549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 rot="10800000" flipH="1">
              <a:off x="1224261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平行四边形 13"/>
            <p:cNvSpPr/>
            <p:nvPr/>
          </p:nvSpPr>
          <p:spPr>
            <a:xfrm rot="10800000" flipH="1">
              <a:off x="1412161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5" name="矩形 14"/>
          <p:cNvSpPr/>
          <p:nvPr/>
        </p:nvSpPr>
        <p:spPr>
          <a:xfrm>
            <a:off x="432248" y="1414941"/>
            <a:ext cx="8563895" cy="34436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（1）战国的时候，秦国最强，常常侵犯别的国家。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809625" indent="-809625"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（2）秦王要拿十座城来和赵国换和氏璧，不换的话，就要攻打赵国。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809625" indent="-809625"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（3）蔺相如答应赵王说，</a:t>
            </a:r>
            <a:r>
              <a:rPr lang="zh-CN" altLang="en-US" sz="2400" b="1" smtClean="0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如果秦</a:t>
            </a: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王不讲信用，他就拿着和氏璧，和秦王同归于尽。 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4</a:t>
            </a: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）蔺相如半夜自己带着和氏璧偷偷回到了赵国。 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</a:t>
            </a:r>
            <a:r>
              <a:rPr lang="en-US" altLang="zh-CN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5</a:t>
            </a: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）赵王让大将军廉颇随行，一起到渑池会见秦王。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54028" y="874564"/>
            <a:ext cx="7764531" cy="5679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800" b="1">
                <a:solidFill>
                  <a:srgbClr val="FFFDFF"/>
                </a:solidFill>
              </a:rPr>
              <a:t>根据课文内容，判断下面说法的正误。</a:t>
            </a:r>
            <a:endParaRPr lang="zh-CN" altLang="en-US" sz="2800" b="1">
              <a:solidFill>
                <a:srgbClr val="FFFDFF"/>
              </a:solidFill>
            </a:endParaRPr>
          </a:p>
        </p:txBody>
      </p:sp>
      <p:sp>
        <p:nvSpPr>
          <p:cNvPr id="18" name="check-mark_2431"/>
          <p:cNvSpPr/>
          <p:nvPr/>
        </p:nvSpPr>
        <p:spPr>
          <a:xfrm>
            <a:off x="7240094" y="1481996"/>
            <a:ext cx="363513" cy="363103"/>
          </a:xfrm>
          <a:custGeom>
            <a:avLst/>
            <a:gdLst>
              <a:gd name="T0" fmla="*/ 213 w 427"/>
              <a:gd name="T1" fmla="*/ 0 h 427"/>
              <a:gd name="T2" fmla="*/ 0 w 427"/>
              <a:gd name="T3" fmla="*/ 213 h 427"/>
              <a:gd name="T4" fmla="*/ 213 w 427"/>
              <a:gd name="T5" fmla="*/ 427 h 427"/>
              <a:gd name="T6" fmla="*/ 427 w 427"/>
              <a:gd name="T7" fmla="*/ 213 h 427"/>
              <a:gd name="T8" fmla="*/ 213 w 427"/>
              <a:gd name="T9" fmla="*/ 0 h 427"/>
              <a:gd name="T10" fmla="*/ 180 w 427"/>
              <a:gd name="T11" fmla="*/ 312 h 427"/>
              <a:gd name="T12" fmla="*/ 82 w 427"/>
              <a:gd name="T13" fmla="*/ 214 h 427"/>
              <a:gd name="T14" fmla="*/ 120 w 427"/>
              <a:gd name="T15" fmla="*/ 176 h 427"/>
              <a:gd name="T16" fmla="*/ 180 w 427"/>
              <a:gd name="T17" fmla="*/ 236 h 427"/>
              <a:gd name="T18" fmla="*/ 308 w 427"/>
              <a:gd name="T19" fmla="*/ 108 h 427"/>
              <a:gd name="T20" fmla="*/ 346 w 427"/>
              <a:gd name="T21" fmla="*/ 146 h 427"/>
              <a:gd name="T22" fmla="*/ 180 w 427"/>
              <a:gd name="T23" fmla="*/ 31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7">
                <a:moveTo>
                  <a:pt x="213" y="0"/>
                </a:moveTo>
                <a:cubicBezTo>
                  <a:pt x="96" y="0"/>
                  <a:pt x="0" y="96"/>
                  <a:pt x="0" y="213"/>
                </a:cubicBezTo>
                <a:cubicBezTo>
                  <a:pt x="0" y="331"/>
                  <a:pt x="96" y="427"/>
                  <a:pt x="213" y="427"/>
                </a:cubicBezTo>
                <a:cubicBezTo>
                  <a:pt x="331" y="427"/>
                  <a:pt x="427" y="331"/>
                  <a:pt x="427" y="213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180" y="312"/>
                </a:moveTo>
                <a:lnTo>
                  <a:pt x="82" y="214"/>
                </a:lnTo>
                <a:lnTo>
                  <a:pt x="120" y="176"/>
                </a:lnTo>
                <a:lnTo>
                  <a:pt x="180" y="236"/>
                </a:lnTo>
                <a:lnTo>
                  <a:pt x="308" y="108"/>
                </a:lnTo>
                <a:lnTo>
                  <a:pt x="346" y="146"/>
                </a:lnTo>
                <a:lnTo>
                  <a:pt x="180" y="312"/>
                </a:lnTo>
                <a:close/>
              </a:path>
            </a:pathLst>
          </a:custGeom>
          <a:solidFill>
            <a:srgbClr val="FBD5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confont-11573-5485614"/>
          <p:cNvSpPr/>
          <p:nvPr/>
        </p:nvSpPr>
        <p:spPr>
          <a:xfrm>
            <a:off x="2411760" y="2427734"/>
            <a:ext cx="363513" cy="380743"/>
          </a:xfrm>
          <a:custGeom>
            <a:avLst/>
            <a:gdLst>
              <a:gd name="T0" fmla="*/ 7952 w 11640"/>
              <a:gd name="T1" fmla="*/ 7080 h 11640"/>
              <a:gd name="T2" fmla="*/ 8041 w 11640"/>
              <a:gd name="T3" fmla="*/ 7516 h 11640"/>
              <a:gd name="T4" fmla="*/ 7672 w 11640"/>
              <a:gd name="T5" fmla="*/ 7764 h 11640"/>
              <a:gd name="T6" fmla="*/ 7388 w 11640"/>
              <a:gd name="T7" fmla="*/ 7648 h 11640"/>
              <a:gd name="T8" fmla="*/ 5972 w 11640"/>
              <a:gd name="T9" fmla="*/ 6232 h 11640"/>
              <a:gd name="T10" fmla="*/ 4560 w 11640"/>
              <a:gd name="T11" fmla="*/ 7648 h 11640"/>
              <a:gd name="T12" fmla="*/ 4276 w 11640"/>
              <a:gd name="T13" fmla="*/ 7764 h 11640"/>
              <a:gd name="T14" fmla="*/ 3992 w 11640"/>
              <a:gd name="T15" fmla="*/ 7648 h 11640"/>
              <a:gd name="T16" fmla="*/ 3992 w 11640"/>
              <a:gd name="T17" fmla="*/ 7080 h 11640"/>
              <a:gd name="T18" fmla="*/ 5408 w 11640"/>
              <a:gd name="T19" fmla="*/ 5668 h 11640"/>
              <a:gd name="T20" fmla="*/ 3992 w 11640"/>
              <a:gd name="T21" fmla="*/ 4252 h 11640"/>
              <a:gd name="T22" fmla="*/ 3992 w 11640"/>
              <a:gd name="T23" fmla="*/ 3688 h 11640"/>
              <a:gd name="T24" fmla="*/ 4560 w 11640"/>
              <a:gd name="T25" fmla="*/ 3688 h 11640"/>
              <a:gd name="T26" fmla="*/ 5972 w 11640"/>
              <a:gd name="T27" fmla="*/ 5100 h 11640"/>
              <a:gd name="T28" fmla="*/ 7388 w 11640"/>
              <a:gd name="T29" fmla="*/ 3688 h 11640"/>
              <a:gd name="T30" fmla="*/ 7975 w 11640"/>
              <a:gd name="T31" fmla="*/ 3665 h 11640"/>
              <a:gd name="T32" fmla="*/ 7952 w 11640"/>
              <a:gd name="T33" fmla="*/ 4252 h 11640"/>
              <a:gd name="T34" fmla="*/ 6540 w 11640"/>
              <a:gd name="T35" fmla="*/ 5668 h 11640"/>
              <a:gd name="T36" fmla="*/ 7952 w 11640"/>
              <a:gd name="T37" fmla="*/ 7080 h 11640"/>
              <a:gd name="T38" fmla="*/ 6040 w 11640"/>
              <a:gd name="T39" fmla="*/ 0 h 11640"/>
              <a:gd name="T40" fmla="*/ 866 w 11640"/>
              <a:gd name="T41" fmla="*/ 3457 h 11640"/>
              <a:gd name="T42" fmla="*/ 2080 w 11640"/>
              <a:gd name="T43" fmla="*/ 9560 h 11640"/>
              <a:gd name="T44" fmla="*/ 8183 w 11640"/>
              <a:gd name="T45" fmla="*/ 10774 h 11640"/>
              <a:gd name="T46" fmla="*/ 11640 w 11640"/>
              <a:gd name="T47" fmla="*/ 5600 h 11640"/>
              <a:gd name="T48" fmla="*/ 10000 w 11640"/>
              <a:gd name="T49" fmla="*/ 1640 h 11640"/>
              <a:gd name="T50" fmla="*/ 6040 w 11640"/>
              <a:gd name="T51" fmla="*/ 0 h 1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40" h="11640">
                <a:moveTo>
                  <a:pt x="7952" y="7080"/>
                </a:moveTo>
                <a:cubicBezTo>
                  <a:pt x="8067" y="7194"/>
                  <a:pt x="8102" y="7366"/>
                  <a:pt x="8041" y="7516"/>
                </a:cubicBezTo>
                <a:cubicBezTo>
                  <a:pt x="7979" y="7665"/>
                  <a:pt x="7834" y="7763"/>
                  <a:pt x="7672" y="7764"/>
                </a:cubicBezTo>
                <a:cubicBezTo>
                  <a:pt x="7566" y="7765"/>
                  <a:pt x="7463" y="7723"/>
                  <a:pt x="7388" y="7648"/>
                </a:cubicBezTo>
                <a:lnTo>
                  <a:pt x="5972" y="6232"/>
                </a:lnTo>
                <a:lnTo>
                  <a:pt x="4560" y="7648"/>
                </a:lnTo>
                <a:cubicBezTo>
                  <a:pt x="4485" y="7723"/>
                  <a:pt x="4382" y="7765"/>
                  <a:pt x="4276" y="7764"/>
                </a:cubicBezTo>
                <a:cubicBezTo>
                  <a:pt x="4170" y="7765"/>
                  <a:pt x="4067" y="7723"/>
                  <a:pt x="3992" y="7648"/>
                </a:cubicBezTo>
                <a:cubicBezTo>
                  <a:pt x="3834" y="7492"/>
                  <a:pt x="3834" y="7236"/>
                  <a:pt x="3992" y="7080"/>
                </a:cubicBezTo>
                <a:lnTo>
                  <a:pt x="5408" y="5668"/>
                </a:lnTo>
                <a:lnTo>
                  <a:pt x="3992" y="4252"/>
                </a:lnTo>
                <a:cubicBezTo>
                  <a:pt x="3837" y="4096"/>
                  <a:pt x="3837" y="3844"/>
                  <a:pt x="3992" y="3688"/>
                </a:cubicBezTo>
                <a:cubicBezTo>
                  <a:pt x="4148" y="3530"/>
                  <a:pt x="4404" y="3530"/>
                  <a:pt x="4560" y="3688"/>
                </a:cubicBezTo>
                <a:lnTo>
                  <a:pt x="5972" y="5100"/>
                </a:lnTo>
                <a:lnTo>
                  <a:pt x="7388" y="3688"/>
                </a:lnTo>
                <a:cubicBezTo>
                  <a:pt x="7540" y="3511"/>
                  <a:pt x="7810" y="3501"/>
                  <a:pt x="7975" y="3665"/>
                </a:cubicBezTo>
                <a:cubicBezTo>
                  <a:pt x="8139" y="3830"/>
                  <a:pt x="8129" y="4100"/>
                  <a:pt x="7952" y="4252"/>
                </a:cubicBezTo>
                <a:lnTo>
                  <a:pt x="6540" y="5668"/>
                </a:lnTo>
                <a:lnTo>
                  <a:pt x="7952" y="7080"/>
                </a:lnTo>
                <a:close/>
                <a:moveTo>
                  <a:pt x="6040" y="0"/>
                </a:moveTo>
                <a:cubicBezTo>
                  <a:pt x="3775" y="0"/>
                  <a:pt x="1733" y="1364"/>
                  <a:pt x="866" y="3457"/>
                </a:cubicBezTo>
                <a:cubicBezTo>
                  <a:pt x="0" y="5549"/>
                  <a:pt x="479" y="7958"/>
                  <a:pt x="2080" y="9560"/>
                </a:cubicBezTo>
                <a:cubicBezTo>
                  <a:pt x="3682" y="11161"/>
                  <a:pt x="6091" y="11640"/>
                  <a:pt x="8183" y="10774"/>
                </a:cubicBezTo>
                <a:cubicBezTo>
                  <a:pt x="10276" y="9907"/>
                  <a:pt x="11640" y="7865"/>
                  <a:pt x="11640" y="5600"/>
                </a:cubicBezTo>
                <a:cubicBezTo>
                  <a:pt x="11640" y="4115"/>
                  <a:pt x="11050" y="2690"/>
                  <a:pt x="10000" y="1640"/>
                </a:cubicBezTo>
                <a:cubicBezTo>
                  <a:pt x="8950" y="590"/>
                  <a:pt x="7525" y="0"/>
                  <a:pt x="6040" y="0"/>
                </a:cubicBezTo>
                <a:close/>
              </a:path>
            </a:pathLst>
          </a:custGeom>
          <a:solidFill>
            <a:srgbClr val="FBD5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confont-11573-5485614"/>
          <p:cNvSpPr/>
          <p:nvPr/>
        </p:nvSpPr>
        <p:spPr>
          <a:xfrm>
            <a:off x="4578534" y="3435846"/>
            <a:ext cx="363513" cy="380743"/>
          </a:xfrm>
          <a:custGeom>
            <a:avLst/>
            <a:gdLst>
              <a:gd name="T0" fmla="*/ 7952 w 11640"/>
              <a:gd name="T1" fmla="*/ 7080 h 11640"/>
              <a:gd name="T2" fmla="*/ 8041 w 11640"/>
              <a:gd name="T3" fmla="*/ 7516 h 11640"/>
              <a:gd name="T4" fmla="*/ 7672 w 11640"/>
              <a:gd name="T5" fmla="*/ 7764 h 11640"/>
              <a:gd name="T6" fmla="*/ 7388 w 11640"/>
              <a:gd name="T7" fmla="*/ 7648 h 11640"/>
              <a:gd name="T8" fmla="*/ 5972 w 11640"/>
              <a:gd name="T9" fmla="*/ 6232 h 11640"/>
              <a:gd name="T10" fmla="*/ 4560 w 11640"/>
              <a:gd name="T11" fmla="*/ 7648 h 11640"/>
              <a:gd name="T12" fmla="*/ 4276 w 11640"/>
              <a:gd name="T13" fmla="*/ 7764 h 11640"/>
              <a:gd name="T14" fmla="*/ 3992 w 11640"/>
              <a:gd name="T15" fmla="*/ 7648 h 11640"/>
              <a:gd name="T16" fmla="*/ 3992 w 11640"/>
              <a:gd name="T17" fmla="*/ 7080 h 11640"/>
              <a:gd name="T18" fmla="*/ 5408 w 11640"/>
              <a:gd name="T19" fmla="*/ 5668 h 11640"/>
              <a:gd name="T20" fmla="*/ 3992 w 11640"/>
              <a:gd name="T21" fmla="*/ 4252 h 11640"/>
              <a:gd name="T22" fmla="*/ 3992 w 11640"/>
              <a:gd name="T23" fmla="*/ 3688 h 11640"/>
              <a:gd name="T24" fmla="*/ 4560 w 11640"/>
              <a:gd name="T25" fmla="*/ 3688 h 11640"/>
              <a:gd name="T26" fmla="*/ 5972 w 11640"/>
              <a:gd name="T27" fmla="*/ 5100 h 11640"/>
              <a:gd name="T28" fmla="*/ 7388 w 11640"/>
              <a:gd name="T29" fmla="*/ 3688 h 11640"/>
              <a:gd name="T30" fmla="*/ 7975 w 11640"/>
              <a:gd name="T31" fmla="*/ 3665 h 11640"/>
              <a:gd name="T32" fmla="*/ 7952 w 11640"/>
              <a:gd name="T33" fmla="*/ 4252 h 11640"/>
              <a:gd name="T34" fmla="*/ 6540 w 11640"/>
              <a:gd name="T35" fmla="*/ 5668 h 11640"/>
              <a:gd name="T36" fmla="*/ 7952 w 11640"/>
              <a:gd name="T37" fmla="*/ 7080 h 11640"/>
              <a:gd name="T38" fmla="*/ 6040 w 11640"/>
              <a:gd name="T39" fmla="*/ 0 h 11640"/>
              <a:gd name="T40" fmla="*/ 866 w 11640"/>
              <a:gd name="T41" fmla="*/ 3457 h 11640"/>
              <a:gd name="T42" fmla="*/ 2080 w 11640"/>
              <a:gd name="T43" fmla="*/ 9560 h 11640"/>
              <a:gd name="T44" fmla="*/ 8183 w 11640"/>
              <a:gd name="T45" fmla="*/ 10774 h 11640"/>
              <a:gd name="T46" fmla="*/ 11640 w 11640"/>
              <a:gd name="T47" fmla="*/ 5600 h 11640"/>
              <a:gd name="T48" fmla="*/ 10000 w 11640"/>
              <a:gd name="T49" fmla="*/ 1640 h 11640"/>
              <a:gd name="T50" fmla="*/ 6040 w 11640"/>
              <a:gd name="T51" fmla="*/ 0 h 1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40" h="11640">
                <a:moveTo>
                  <a:pt x="7952" y="7080"/>
                </a:moveTo>
                <a:cubicBezTo>
                  <a:pt x="8067" y="7194"/>
                  <a:pt x="8102" y="7366"/>
                  <a:pt x="8041" y="7516"/>
                </a:cubicBezTo>
                <a:cubicBezTo>
                  <a:pt x="7979" y="7665"/>
                  <a:pt x="7834" y="7763"/>
                  <a:pt x="7672" y="7764"/>
                </a:cubicBezTo>
                <a:cubicBezTo>
                  <a:pt x="7566" y="7765"/>
                  <a:pt x="7463" y="7723"/>
                  <a:pt x="7388" y="7648"/>
                </a:cubicBezTo>
                <a:lnTo>
                  <a:pt x="5972" y="6232"/>
                </a:lnTo>
                <a:lnTo>
                  <a:pt x="4560" y="7648"/>
                </a:lnTo>
                <a:cubicBezTo>
                  <a:pt x="4485" y="7723"/>
                  <a:pt x="4382" y="7765"/>
                  <a:pt x="4276" y="7764"/>
                </a:cubicBezTo>
                <a:cubicBezTo>
                  <a:pt x="4170" y="7765"/>
                  <a:pt x="4067" y="7723"/>
                  <a:pt x="3992" y="7648"/>
                </a:cubicBezTo>
                <a:cubicBezTo>
                  <a:pt x="3834" y="7492"/>
                  <a:pt x="3834" y="7236"/>
                  <a:pt x="3992" y="7080"/>
                </a:cubicBezTo>
                <a:lnTo>
                  <a:pt x="5408" y="5668"/>
                </a:lnTo>
                <a:lnTo>
                  <a:pt x="3992" y="4252"/>
                </a:lnTo>
                <a:cubicBezTo>
                  <a:pt x="3837" y="4096"/>
                  <a:pt x="3837" y="3844"/>
                  <a:pt x="3992" y="3688"/>
                </a:cubicBezTo>
                <a:cubicBezTo>
                  <a:pt x="4148" y="3530"/>
                  <a:pt x="4404" y="3530"/>
                  <a:pt x="4560" y="3688"/>
                </a:cubicBezTo>
                <a:lnTo>
                  <a:pt x="5972" y="5100"/>
                </a:lnTo>
                <a:lnTo>
                  <a:pt x="7388" y="3688"/>
                </a:lnTo>
                <a:cubicBezTo>
                  <a:pt x="7540" y="3511"/>
                  <a:pt x="7810" y="3501"/>
                  <a:pt x="7975" y="3665"/>
                </a:cubicBezTo>
                <a:cubicBezTo>
                  <a:pt x="8139" y="3830"/>
                  <a:pt x="8129" y="4100"/>
                  <a:pt x="7952" y="4252"/>
                </a:cubicBezTo>
                <a:lnTo>
                  <a:pt x="6540" y="5668"/>
                </a:lnTo>
                <a:lnTo>
                  <a:pt x="7952" y="7080"/>
                </a:lnTo>
                <a:close/>
                <a:moveTo>
                  <a:pt x="6040" y="0"/>
                </a:moveTo>
                <a:cubicBezTo>
                  <a:pt x="3775" y="0"/>
                  <a:pt x="1733" y="1364"/>
                  <a:pt x="866" y="3457"/>
                </a:cubicBezTo>
                <a:cubicBezTo>
                  <a:pt x="0" y="5549"/>
                  <a:pt x="479" y="7958"/>
                  <a:pt x="2080" y="9560"/>
                </a:cubicBezTo>
                <a:cubicBezTo>
                  <a:pt x="3682" y="11161"/>
                  <a:pt x="6091" y="11640"/>
                  <a:pt x="8183" y="10774"/>
                </a:cubicBezTo>
                <a:cubicBezTo>
                  <a:pt x="10276" y="9907"/>
                  <a:pt x="11640" y="7865"/>
                  <a:pt x="11640" y="5600"/>
                </a:cubicBezTo>
                <a:cubicBezTo>
                  <a:pt x="11640" y="4115"/>
                  <a:pt x="11050" y="2690"/>
                  <a:pt x="10000" y="1640"/>
                </a:cubicBezTo>
                <a:cubicBezTo>
                  <a:pt x="8950" y="590"/>
                  <a:pt x="7525" y="0"/>
                  <a:pt x="6040" y="0"/>
                </a:cubicBezTo>
                <a:close/>
              </a:path>
            </a:pathLst>
          </a:custGeom>
          <a:solidFill>
            <a:srgbClr val="FBD5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iconfont-11573-5485614"/>
          <p:cNvSpPr/>
          <p:nvPr/>
        </p:nvSpPr>
        <p:spPr>
          <a:xfrm>
            <a:off x="7238651" y="3895288"/>
            <a:ext cx="363513" cy="380743"/>
          </a:xfrm>
          <a:custGeom>
            <a:avLst/>
            <a:gdLst>
              <a:gd name="T0" fmla="*/ 7952 w 11640"/>
              <a:gd name="T1" fmla="*/ 7080 h 11640"/>
              <a:gd name="T2" fmla="*/ 8041 w 11640"/>
              <a:gd name="T3" fmla="*/ 7516 h 11640"/>
              <a:gd name="T4" fmla="*/ 7672 w 11640"/>
              <a:gd name="T5" fmla="*/ 7764 h 11640"/>
              <a:gd name="T6" fmla="*/ 7388 w 11640"/>
              <a:gd name="T7" fmla="*/ 7648 h 11640"/>
              <a:gd name="T8" fmla="*/ 5972 w 11640"/>
              <a:gd name="T9" fmla="*/ 6232 h 11640"/>
              <a:gd name="T10" fmla="*/ 4560 w 11640"/>
              <a:gd name="T11" fmla="*/ 7648 h 11640"/>
              <a:gd name="T12" fmla="*/ 4276 w 11640"/>
              <a:gd name="T13" fmla="*/ 7764 h 11640"/>
              <a:gd name="T14" fmla="*/ 3992 w 11640"/>
              <a:gd name="T15" fmla="*/ 7648 h 11640"/>
              <a:gd name="T16" fmla="*/ 3992 w 11640"/>
              <a:gd name="T17" fmla="*/ 7080 h 11640"/>
              <a:gd name="T18" fmla="*/ 5408 w 11640"/>
              <a:gd name="T19" fmla="*/ 5668 h 11640"/>
              <a:gd name="T20" fmla="*/ 3992 w 11640"/>
              <a:gd name="T21" fmla="*/ 4252 h 11640"/>
              <a:gd name="T22" fmla="*/ 3992 w 11640"/>
              <a:gd name="T23" fmla="*/ 3688 h 11640"/>
              <a:gd name="T24" fmla="*/ 4560 w 11640"/>
              <a:gd name="T25" fmla="*/ 3688 h 11640"/>
              <a:gd name="T26" fmla="*/ 5972 w 11640"/>
              <a:gd name="T27" fmla="*/ 5100 h 11640"/>
              <a:gd name="T28" fmla="*/ 7388 w 11640"/>
              <a:gd name="T29" fmla="*/ 3688 h 11640"/>
              <a:gd name="T30" fmla="*/ 7975 w 11640"/>
              <a:gd name="T31" fmla="*/ 3665 h 11640"/>
              <a:gd name="T32" fmla="*/ 7952 w 11640"/>
              <a:gd name="T33" fmla="*/ 4252 h 11640"/>
              <a:gd name="T34" fmla="*/ 6540 w 11640"/>
              <a:gd name="T35" fmla="*/ 5668 h 11640"/>
              <a:gd name="T36" fmla="*/ 7952 w 11640"/>
              <a:gd name="T37" fmla="*/ 7080 h 11640"/>
              <a:gd name="T38" fmla="*/ 6040 w 11640"/>
              <a:gd name="T39" fmla="*/ 0 h 11640"/>
              <a:gd name="T40" fmla="*/ 866 w 11640"/>
              <a:gd name="T41" fmla="*/ 3457 h 11640"/>
              <a:gd name="T42" fmla="*/ 2080 w 11640"/>
              <a:gd name="T43" fmla="*/ 9560 h 11640"/>
              <a:gd name="T44" fmla="*/ 8183 w 11640"/>
              <a:gd name="T45" fmla="*/ 10774 h 11640"/>
              <a:gd name="T46" fmla="*/ 11640 w 11640"/>
              <a:gd name="T47" fmla="*/ 5600 h 11640"/>
              <a:gd name="T48" fmla="*/ 10000 w 11640"/>
              <a:gd name="T49" fmla="*/ 1640 h 11640"/>
              <a:gd name="T50" fmla="*/ 6040 w 11640"/>
              <a:gd name="T51" fmla="*/ 0 h 1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40" h="11640">
                <a:moveTo>
                  <a:pt x="7952" y="7080"/>
                </a:moveTo>
                <a:cubicBezTo>
                  <a:pt x="8067" y="7194"/>
                  <a:pt x="8102" y="7366"/>
                  <a:pt x="8041" y="7516"/>
                </a:cubicBezTo>
                <a:cubicBezTo>
                  <a:pt x="7979" y="7665"/>
                  <a:pt x="7834" y="7763"/>
                  <a:pt x="7672" y="7764"/>
                </a:cubicBezTo>
                <a:cubicBezTo>
                  <a:pt x="7566" y="7765"/>
                  <a:pt x="7463" y="7723"/>
                  <a:pt x="7388" y="7648"/>
                </a:cubicBezTo>
                <a:lnTo>
                  <a:pt x="5972" y="6232"/>
                </a:lnTo>
                <a:lnTo>
                  <a:pt x="4560" y="7648"/>
                </a:lnTo>
                <a:cubicBezTo>
                  <a:pt x="4485" y="7723"/>
                  <a:pt x="4382" y="7765"/>
                  <a:pt x="4276" y="7764"/>
                </a:cubicBezTo>
                <a:cubicBezTo>
                  <a:pt x="4170" y="7765"/>
                  <a:pt x="4067" y="7723"/>
                  <a:pt x="3992" y="7648"/>
                </a:cubicBezTo>
                <a:cubicBezTo>
                  <a:pt x="3834" y="7492"/>
                  <a:pt x="3834" y="7236"/>
                  <a:pt x="3992" y="7080"/>
                </a:cubicBezTo>
                <a:lnTo>
                  <a:pt x="5408" y="5668"/>
                </a:lnTo>
                <a:lnTo>
                  <a:pt x="3992" y="4252"/>
                </a:lnTo>
                <a:cubicBezTo>
                  <a:pt x="3837" y="4096"/>
                  <a:pt x="3837" y="3844"/>
                  <a:pt x="3992" y="3688"/>
                </a:cubicBezTo>
                <a:cubicBezTo>
                  <a:pt x="4148" y="3530"/>
                  <a:pt x="4404" y="3530"/>
                  <a:pt x="4560" y="3688"/>
                </a:cubicBezTo>
                <a:lnTo>
                  <a:pt x="5972" y="5100"/>
                </a:lnTo>
                <a:lnTo>
                  <a:pt x="7388" y="3688"/>
                </a:lnTo>
                <a:cubicBezTo>
                  <a:pt x="7540" y="3511"/>
                  <a:pt x="7810" y="3501"/>
                  <a:pt x="7975" y="3665"/>
                </a:cubicBezTo>
                <a:cubicBezTo>
                  <a:pt x="8139" y="3830"/>
                  <a:pt x="8129" y="4100"/>
                  <a:pt x="7952" y="4252"/>
                </a:cubicBezTo>
                <a:lnTo>
                  <a:pt x="6540" y="5668"/>
                </a:lnTo>
                <a:lnTo>
                  <a:pt x="7952" y="7080"/>
                </a:lnTo>
                <a:close/>
                <a:moveTo>
                  <a:pt x="6040" y="0"/>
                </a:moveTo>
                <a:cubicBezTo>
                  <a:pt x="3775" y="0"/>
                  <a:pt x="1733" y="1364"/>
                  <a:pt x="866" y="3457"/>
                </a:cubicBezTo>
                <a:cubicBezTo>
                  <a:pt x="0" y="5549"/>
                  <a:pt x="479" y="7958"/>
                  <a:pt x="2080" y="9560"/>
                </a:cubicBezTo>
                <a:cubicBezTo>
                  <a:pt x="3682" y="11161"/>
                  <a:pt x="6091" y="11640"/>
                  <a:pt x="8183" y="10774"/>
                </a:cubicBezTo>
                <a:cubicBezTo>
                  <a:pt x="10276" y="9907"/>
                  <a:pt x="11640" y="7865"/>
                  <a:pt x="11640" y="5600"/>
                </a:cubicBezTo>
                <a:cubicBezTo>
                  <a:pt x="11640" y="4115"/>
                  <a:pt x="11050" y="2690"/>
                  <a:pt x="10000" y="1640"/>
                </a:cubicBezTo>
                <a:cubicBezTo>
                  <a:pt x="8950" y="590"/>
                  <a:pt x="7525" y="0"/>
                  <a:pt x="6040" y="0"/>
                </a:cubicBezTo>
                <a:close/>
              </a:path>
            </a:pathLst>
          </a:custGeom>
          <a:solidFill>
            <a:srgbClr val="FBD5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iconfont-11573-5485614"/>
          <p:cNvSpPr/>
          <p:nvPr/>
        </p:nvSpPr>
        <p:spPr>
          <a:xfrm>
            <a:off x="7601235" y="4435665"/>
            <a:ext cx="363513" cy="380743"/>
          </a:xfrm>
          <a:custGeom>
            <a:avLst/>
            <a:gdLst>
              <a:gd name="T0" fmla="*/ 7952 w 11640"/>
              <a:gd name="T1" fmla="*/ 7080 h 11640"/>
              <a:gd name="T2" fmla="*/ 8041 w 11640"/>
              <a:gd name="T3" fmla="*/ 7516 h 11640"/>
              <a:gd name="T4" fmla="*/ 7672 w 11640"/>
              <a:gd name="T5" fmla="*/ 7764 h 11640"/>
              <a:gd name="T6" fmla="*/ 7388 w 11640"/>
              <a:gd name="T7" fmla="*/ 7648 h 11640"/>
              <a:gd name="T8" fmla="*/ 5972 w 11640"/>
              <a:gd name="T9" fmla="*/ 6232 h 11640"/>
              <a:gd name="T10" fmla="*/ 4560 w 11640"/>
              <a:gd name="T11" fmla="*/ 7648 h 11640"/>
              <a:gd name="T12" fmla="*/ 4276 w 11640"/>
              <a:gd name="T13" fmla="*/ 7764 h 11640"/>
              <a:gd name="T14" fmla="*/ 3992 w 11640"/>
              <a:gd name="T15" fmla="*/ 7648 h 11640"/>
              <a:gd name="T16" fmla="*/ 3992 w 11640"/>
              <a:gd name="T17" fmla="*/ 7080 h 11640"/>
              <a:gd name="T18" fmla="*/ 5408 w 11640"/>
              <a:gd name="T19" fmla="*/ 5668 h 11640"/>
              <a:gd name="T20" fmla="*/ 3992 w 11640"/>
              <a:gd name="T21" fmla="*/ 4252 h 11640"/>
              <a:gd name="T22" fmla="*/ 3992 w 11640"/>
              <a:gd name="T23" fmla="*/ 3688 h 11640"/>
              <a:gd name="T24" fmla="*/ 4560 w 11640"/>
              <a:gd name="T25" fmla="*/ 3688 h 11640"/>
              <a:gd name="T26" fmla="*/ 5972 w 11640"/>
              <a:gd name="T27" fmla="*/ 5100 h 11640"/>
              <a:gd name="T28" fmla="*/ 7388 w 11640"/>
              <a:gd name="T29" fmla="*/ 3688 h 11640"/>
              <a:gd name="T30" fmla="*/ 7975 w 11640"/>
              <a:gd name="T31" fmla="*/ 3665 h 11640"/>
              <a:gd name="T32" fmla="*/ 7952 w 11640"/>
              <a:gd name="T33" fmla="*/ 4252 h 11640"/>
              <a:gd name="T34" fmla="*/ 6540 w 11640"/>
              <a:gd name="T35" fmla="*/ 5668 h 11640"/>
              <a:gd name="T36" fmla="*/ 7952 w 11640"/>
              <a:gd name="T37" fmla="*/ 7080 h 11640"/>
              <a:gd name="T38" fmla="*/ 6040 w 11640"/>
              <a:gd name="T39" fmla="*/ 0 h 11640"/>
              <a:gd name="T40" fmla="*/ 866 w 11640"/>
              <a:gd name="T41" fmla="*/ 3457 h 11640"/>
              <a:gd name="T42" fmla="*/ 2080 w 11640"/>
              <a:gd name="T43" fmla="*/ 9560 h 11640"/>
              <a:gd name="T44" fmla="*/ 8183 w 11640"/>
              <a:gd name="T45" fmla="*/ 10774 h 11640"/>
              <a:gd name="T46" fmla="*/ 11640 w 11640"/>
              <a:gd name="T47" fmla="*/ 5600 h 11640"/>
              <a:gd name="T48" fmla="*/ 10000 w 11640"/>
              <a:gd name="T49" fmla="*/ 1640 h 11640"/>
              <a:gd name="T50" fmla="*/ 6040 w 11640"/>
              <a:gd name="T51" fmla="*/ 0 h 1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40" h="11640">
                <a:moveTo>
                  <a:pt x="7952" y="7080"/>
                </a:moveTo>
                <a:cubicBezTo>
                  <a:pt x="8067" y="7194"/>
                  <a:pt x="8102" y="7366"/>
                  <a:pt x="8041" y="7516"/>
                </a:cubicBezTo>
                <a:cubicBezTo>
                  <a:pt x="7979" y="7665"/>
                  <a:pt x="7834" y="7763"/>
                  <a:pt x="7672" y="7764"/>
                </a:cubicBezTo>
                <a:cubicBezTo>
                  <a:pt x="7566" y="7765"/>
                  <a:pt x="7463" y="7723"/>
                  <a:pt x="7388" y="7648"/>
                </a:cubicBezTo>
                <a:lnTo>
                  <a:pt x="5972" y="6232"/>
                </a:lnTo>
                <a:lnTo>
                  <a:pt x="4560" y="7648"/>
                </a:lnTo>
                <a:cubicBezTo>
                  <a:pt x="4485" y="7723"/>
                  <a:pt x="4382" y="7765"/>
                  <a:pt x="4276" y="7764"/>
                </a:cubicBezTo>
                <a:cubicBezTo>
                  <a:pt x="4170" y="7765"/>
                  <a:pt x="4067" y="7723"/>
                  <a:pt x="3992" y="7648"/>
                </a:cubicBezTo>
                <a:cubicBezTo>
                  <a:pt x="3834" y="7492"/>
                  <a:pt x="3834" y="7236"/>
                  <a:pt x="3992" y="7080"/>
                </a:cubicBezTo>
                <a:lnTo>
                  <a:pt x="5408" y="5668"/>
                </a:lnTo>
                <a:lnTo>
                  <a:pt x="3992" y="4252"/>
                </a:lnTo>
                <a:cubicBezTo>
                  <a:pt x="3837" y="4096"/>
                  <a:pt x="3837" y="3844"/>
                  <a:pt x="3992" y="3688"/>
                </a:cubicBezTo>
                <a:cubicBezTo>
                  <a:pt x="4148" y="3530"/>
                  <a:pt x="4404" y="3530"/>
                  <a:pt x="4560" y="3688"/>
                </a:cubicBezTo>
                <a:lnTo>
                  <a:pt x="5972" y="5100"/>
                </a:lnTo>
                <a:lnTo>
                  <a:pt x="7388" y="3688"/>
                </a:lnTo>
                <a:cubicBezTo>
                  <a:pt x="7540" y="3511"/>
                  <a:pt x="7810" y="3501"/>
                  <a:pt x="7975" y="3665"/>
                </a:cubicBezTo>
                <a:cubicBezTo>
                  <a:pt x="8139" y="3830"/>
                  <a:pt x="8129" y="4100"/>
                  <a:pt x="7952" y="4252"/>
                </a:cubicBezTo>
                <a:lnTo>
                  <a:pt x="6540" y="5668"/>
                </a:lnTo>
                <a:lnTo>
                  <a:pt x="7952" y="7080"/>
                </a:lnTo>
                <a:close/>
                <a:moveTo>
                  <a:pt x="6040" y="0"/>
                </a:moveTo>
                <a:cubicBezTo>
                  <a:pt x="3775" y="0"/>
                  <a:pt x="1733" y="1364"/>
                  <a:pt x="866" y="3457"/>
                </a:cubicBezTo>
                <a:cubicBezTo>
                  <a:pt x="0" y="5549"/>
                  <a:pt x="479" y="7958"/>
                  <a:pt x="2080" y="9560"/>
                </a:cubicBezTo>
                <a:cubicBezTo>
                  <a:pt x="3682" y="11161"/>
                  <a:pt x="6091" y="11640"/>
                  <a:pt x="8183" y="10774"/>
                </a:cubicBezTo>
                <a:cubicBezTo>
                  <a:pt x="10276" y="9907"/>
                  <a:pt x="11640" y="7865"/>
                  <a:pt x="11640" y="5600"/>
                </a:cubicBezTo>
                <a:cubicBezTo>
                  <a:pt x="11640" y="4115"/>
                  <a:pt x="11050" y="2690"/>
                  <a:pt x="10000" y="1640"/>
                </a:cubicBezTo>
                <a:cubicBezTo>
                  <a:pt x="8950" y="590"/>
                  <a:pt x="7525" y="0"/>
                  <a:pt x="6040" y="0"/>
                </a:cubicBezTo>
                <a:close/>
              </a:path>
            </a:pathLst>
          </a:custGeom>
          <a:solidFill>
            <a:srgbClr val="FBD5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9154" y="1047037"/>
            <a:ext cx="8328231" cy="38868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719455" indent="-719455" eaLnBrk="1" hangingPunct="1"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（6）渑池会上，赵王逼着秦王为他击缶，不然蔺相如就要和秦王拼命。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（7）渑池会后，赵王封蔺相如为上卿，职位跟廉颇一样高。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719455" indent="-719455" eaLnBrk="1" hangingPunct="1"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（8）蔺相如升官后，廉颇觉得蔺相如没有什么能力，很不服气。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eaLnBrk="1" hangingPunct="1"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（9）蔺相如很怕廉颇，认为自己打不过廉颇，所以要避开他。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 marL="900430" indent="-900430" eaLnBrk="1" hangingPunct="1">
              <a:lnSpc>
                <a:spcPct val="120000"/>
              </a:lnSpc>
              <a:spcAft>
                <a:spcPts val="600"/>
              </a:spcAft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（10）廉颇听了蔺相如的话，觉得很惭愧，穿着战袍背着荆条去请罪。</a:t>
            </a:r>
            <a:endParaRPr lang="zh-CN" altLang="en-US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366130" y="589853"/>
            <a:ext cx="783112" cy="245190"/>
            <a:chOff x="341394" y="552671"/>
            <a:chExt cx="783112" cy="245190"/>
          </a:xfrm>
          <a:solidFill>
            <a:srgbClr val="FBD54D"/>
          </a:solidFill>
        </p:grpSpPr>
        <p:sp>
          <p:nvSpPr>
            <p:cNvPr id="4" name="平行四边形 3"/>
            <p:cNvSpPr/>
            <p:nvPr/>
          </p:nvSpPr>
          <p:spPr>
            <a:xfrm rot="10800000" flipH="1">
              <a:off x="341394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" name="平行四边形 4"/>
            <p:cNvSpPr/>
            <p:nvPr/>
          </p:nvSpPr>
          <p:spPr>
            <a:xfrm rot="10800000" flipH="1">
              <a:off x="529294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平行四边形 5"/>
            <p:cNvSpPr/>
            <p:nvPr/>
          </p:nvSpPr>
          <p:spPr>
            <a:xfrm rot="10800000" flipH="1">
              <a:off x="736006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平行四边形 6"/>
            <p:cNvSpPr/>
            <p:nvPr/>
          </p:nvSpPr>
          <p:spPr>
            <a:xfrm rot="10800000" flipH="1">
              <a:off x="936606" y="552671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cxnSp>
        <p:nvCxnSpPr>
          <p:cNvPr id="8" name="直接连接符 7"/>
          <p:cNvCxnSpPr/>
          <p:nvPr/>
        </p:nvCxnSpPr>
        <p:spPr>
          <a:xfrm flipH="1">
            <a:off x="1189734" y="771550"/>
            <a:ext cx="7504626" cy="0"/>
          </a:xfrm>
          <a:prstGeom prst="line">
            <a:avLst/>
          </a:prstGeom>
          <a:ln w="28575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1187877" y="186977"/>
            <a:ext cx="183255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效果检测</a:t>
            </a:r>
            <a:endParaRPr lang="zh-CN" altLang="en-US" sz="3200" b="1">
              <a:solidFill>
                <a:srgbClr val="FBD54D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cxnSp>
        <p:nvCxnSpPr>
          <p:cNvPr id="10" name="直接连接符 9"/>
          <p:cNvCxnSpPr/>
          <p:nvPr/>
        </p:nvCxnSpPr>
        <p:spPr>
          <a:xfrm flipH="1">
            <a:off x="442558" y="4858777"/>
            <a:ext cx="7468690" cy="0"/>
          </a:xfrm>
          <a:prstGeom prst="line">
            <a:avLst/>
          </a:prstGeom>
          <a:ln w="28575">
            <a:solidFill>
              <a:srgbClr val="FBD54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组合 10"/>
          <p:cNvGrpSpPr/>
          <p:nvPr/>
        </p:nvGrpSpPr>
        <p:grpSpPr>
          <a:xfrm flipV="1">
            <a:off x="7911248" y="4736182"/>
            <a:ext cx="783112" cy="245190"/>
            <a:chOff x="816949" y="456978"/>
            <a:chExt cx="783112" cy="245190"/>
          </a:xfrm>
          <a:solidFill>
            <a:srgbClr val="FBD54D"/>
          </a:solidFill>
        </p:grpSpPr>
        <p:sp>
          <p:nvSpPr>
            <p:cNvPr id="12" name="平行四边形 11"/>
            <p:cNvSpPr/>
            <p:nvPr/>
          </p:nvSpPr>
          <p:spPr>
            <a:xfrm rot="10800000" flipH="1">
              <a:off x="816949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平行四边形 12"/>
            <p:cNvSpPr/>
            <p:nvPr/>
          </p:nvSpPr>
          <p:spPr>
            <a:xfrm rot="10800000" flipH="1">
              <a:off x="1017549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平行四边形 13"/>
            <p:cNvSpPr/>
            <p:nvPr/>
          </p:nvSpPr>
          <p:spPr>
            <a:xfrm rot="10800000" flipH="1">
              <a:off x="1224261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平行四边形 14"/>
            <p:cNvSpPr/>
            <p:nvPr/>
          </p:nvSpPr>
          <p:spPr>
            <a:xfrm rot="10800000" flipH="1">
              <a:off x="1412161" y="456978"/>
              <a:ext cx="187900" cy="245190"/>
            </a:xfrm>
            <a:prstGeom prst="parallelogram">
              <a:avLst>
                <a:gd name="adj" fmla="val 25061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17" name="iconfont-11573-5485614"/>
          <p:cNvSpPr/>
          <p:nvPr/>
        </p:nvSpPr>
        <p:spPr>
          <a:xfrm>
            <a:off x="2339752" y="1593635"/>
            <a:ext cx="363513" cy="380743"/>
          </a:xfrm>
          <a:custGeom>
            <a:avLst/>
            <a:gdLst>
              <a:gd name="T0" fmla="*/ 7952 w 11640"/>
              <a:gd name="T1" fmla="*/ 7080 h 11640"/>
              <a:gd name="T2" fmla="*/ 8041 w 11640"/>
              <a:gd name="T3" fmla="*/ 7516 h 11640"/>
              <a:gd name="T4" fmla="*/ 7672 w 11640"/>
              <a:gd name="T5" fmla="*/ 7764 h 11640"/>
              <a:gd name="T6" fmla="*/ 7388 w 11640"/>
              <a:gd name="T7" fmla="*/ 7648 h 11640"/>
              <a:gd name="T8" fmla="*/ 5972 w 11640"/>
              <a:gd name="T9" fmla="*/ 6232 h 11640"/>
              <a:gd name="T10" fmla="*/ 4560 w 11640"/>
              <a:gd name="T11" fmla="*/ 7648 h 11640"/>
              <a:gd name="T12" fmla="*/ 4276 w 11640"/>
              <a:gd name="T13" fmla="*/ 7764 h 11640"/>
              <a:gd name="T14" fmla="*/ 3992 w 11640"/>
              <a:gd name="T15" fmla="*/ 7648 h 11640"/>
              <a:gd name="T16" fmla="*/ 3992 w 11640"/>
              <a:gd name="T17" fmla="*/ 7080 h 11640"/>
              <a:gd name="T18" fmla="*/ 5408 w 11640"/>
              <a:gd name="T19" fmla="*/ 5668 h 11640"/>
              <a:gd name="T20" fmla="*/ 3992 w 11640"/>
              <a:gd name="T21" fmla="*/ 4252 h 11640"/>
              <a:gd name="T22" fmla="*/ 3992 w 11640"/>
              <a:gd name="T23" fmla="*/ 3688 h 11640"/>
              <a:gd name="T24" fmla="*/ 4560 w 11640"/>
              <a:gd name="T25" fmla="*/ 3688 h 11640"/>
              <a:gd name="T26" fmla="*/ 5972 w 11640"/>
              <a:gd name="T27" fmla="*/ 5100 h 11640"/>
              <a:gd name="T28" fmla="*/ 7388 w 11640"/>
              <a:gd name="T29" fmla="*/ 3688 h 11640"/>
              <a:gd name="T30" fmla="*/ 7975 w 11640"/>
              <a:gd name="T31" fmla="*/ 3665 h 11640"/>
              <a:gd name="T32" fmla="*/ 7952 w 11640"/>
              <a:gd name="T33" fmla="*/ 4252 h 11640"/>
              <a:gd name="T34" fmla="*/ 6540 w 11640"/>
              <a:gd name="T35" fmla="*/ 5668 h 11640"/>
              <a:gd name="T36" fmla="*/ 7952 w 11640"/>
              <a:gd name="T37" fmla="*/ 7080 h 11640"/>
              <a:gd name="T38" fmla="*/ 6040 w 11640"/>
              <a:gd name="T39" fmla="*/ 0 h 11640"/>
              <a:gd name="T40" fmla="*/ 866 w 11640"/>
              <a:gd name="T41" fmla="*/ 3457 h 11640"/>
              <a:gd name="T42" fmla="*/ 2080 w 11640"/>
              <a:gd name="T43" fmla="*/ 9560 h 11640"/>
              <a:gd name="T44" fmla="*/ 8183 w 11640"/>
              <a:gd name="T45" fmla="*/ 10774 h 11640"/>
              <a:gd name="T46" fmla="*/ 11640 w 11640"/>
              <a:gd name="T47" fmla="*/ 5600 h 11640"/>
              <a:gd name="T48" fmla="*/ 10000 w 11640"/>
              <a:gd name="T49" fmla="*/ 1640 h 11640"/>
              <a:gd name="T50" fmla="*/ 6040 w 11640"/>
              <a:gd name="T51" fmla="*/ 0 h 1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40" h="11640">
                <a:moveTo>
                  <a:pt x="7952" y="7080"/>
                </a:moveTo>
                <a:cubicBezTo>
                  <a:pt x="8067" y="7194"/>
                  <a:pt x="8102" y="7366"/>
                  <a:pt x="8041" y="7516"/>
                </a:cubicBezTo>
                <a:cubicBezTo>
                  <a:pt x="7979" y="7665"/>
                  <a:pt x="7834" y="7763"/>
                  <a:pt x="7672" y="7764"/>
                </a:cubicBezTo>
                <a:cubicBezTo>
                  <a:pt x="7566" y="7765"/>
                  <a:pt x="7463" y="7723"/>
                  <a:pt x="7388" y="7648"/>
                </a:cubicBezTo>
                <a:lnTo>
                  <a:pt x="5972" y="6232"/>
                </a:lnTo>
                <a:lnTo>
                  <a:pt x="4560" y="7648"/>
                </a:lnTo>
                <a:cubicBezTo>
                  <a:pt x="4485" y="7723"/>
                  <a:pt x="4382" y="7765"/>
                  <a:pt x="4276" y="7764"/>
                </a:cubicBezTo>
                <a:cubicBezTo>
                  <a:pt x="4170" y="7765"/>
                  <a:pt x="4067" y="7723"/>
                  <a:pt x="3992" y="7648"/>
                </a:cubicBezTo>
                <a:cubicBezTo>
                  <a:pt x="3834" y="7492"/>
                  <a:pt x="3834" y="7236"/>
                  <a:pt x="3992" y="7080"/>
                </a:cubicBezTo>
                <a:lnTo>
                  <a:pt x="5408" y="5668"/>
                </a:lnTo>
                <a:lnTo>
                  <a:pt x="3992" y="4252"/>
                </a:lnTo>
                <a:cubicBezTo>
                  <a:pt x="3837" y="4096"/>
                  <a:pt x="3837" y="3844"/>
                  <a:pt x="3992" y="3688"/>
                </a:cubicBezTo>
                <a:cubicBezTo>
                  <a:pt x="4148" y="3530"/>
                  <a:pt x="4404" y="3530"/>
                  <a:pt x="4560" y="3688"/>
                </a:cubicBezTo>
                <a:lnTo>
                  <a:pt x="5972" y="5100"/>
                </a:lnTo>
                <a:lnTo>
                  <a:pt x="7388" y="3688"/>
                </a:lnTo>
                <a:cubicBezTo>
                  <a:pt x="7540" y="3511"/>
                  <a:pt x="7810" y="3501"/>
                  <a:pt x="7975" y="3665"/>
                </a:cubicBezTo>
                <a:cubicBezTo>
                  <a:pt x="8139" y="3830"/>
                  <a:pt x="8129" y="4100"/>
                  <a:pt x="7952" y="4252"/>
                </a:cubicBezTo>
                <a:lnTo>
                  <a:pt x="6540" y="5668"/>
                </a:lnTo>
                <a:lnTo>
                  <a:pt x="7952" y="7080"/>
                </a:lnTo>
                <a:close/>
                <a:moveTo>
                  <a:pt x="6040" y="0"/>
                </a:moveTo>
                <a:cubicBezTo>
                  <a:pt x="3775" y="0"/>
                  <a:pt x="1733" y="1364"/>
                  <a:pt x="866" y="3457"/>
                </a:cubicBezTo>
                <a:cubicBezTo>
                  <a:pt x="0" y="5549"/>
                  <a:pt x="479" y="7958"/>
                  <a:pt x="2080" y="9560"/>
                </a:cubicBezTo>
                <a:cubicBezTo>
                  <a:pt x="3682" y="11161"/>
                  <a:pt x="6091" y="11640"/>
                  <a:pt x="8183" y="10774"/>
                </a:cubicBezTo>
                <a:cubicBezTo>
                  <a:pt x="10276" y="9907"/>
                  <a:pt x="11640" y="7865"/>
                  <a:pt x="11640" y="5600"/>
                </a:cubicBezTo>
                <a:cubicBezTo>
                  <a:pt x="11640" y="4115"/>
                  <a:pt x="11050" y="2690"/>
                  <a:pt x="10000" y="1640"/>
                </a:cubicBezTo>
                <a:cubicBezTo>
                  <a:pt x="8950" y="590"/>
                  <a:pt x="7525" y="0"/>
                  <a:pt x="6040" y="0"/>
                </a:cubicBezTo>
                <a:close/>
              </a:path>
            </a:pathLst>
          </a:custGeom>
          <a:solidFill>
            <a:srgbClr val="FBD5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iconfont-11573-5485614"/>
          <p:cNvSpPr/>
          <p:nvPr/>
        </p:nvSpPr>
        <p:spPr>
          <a:xfrm>
            <a:off x="8236897" y="2086465"/>
            <a:ext cx="363513" cy="380743"/>
          </a:xfrm>
          <a:custGeom>
            <a:avLst/>
            <a:gdLst>
              <a:gd name="T0" fmla="*/ 7952 w 11640"/>
              <a:gd name="T1" fmla="*/ 7080 h 11640"/>
              <a:gd name="T2" fmla="*/ 8041 w 11640"/>
              <a:gd name="T3" fmla="*/ 7516 h 11640"/>
              <a:gd name="T4" fmla="*/ 7672 w 11640"/>
              <a:gd name="T5" fmla="*/ 7764 h 11640"/>
              <a:gd name="T6" fmla="*/ 7388 w 11640"/>
              <a:gd name="T7" fmla="*/ 7648 h 11640"/>
              <a:gd name="T8" fmla="*/ 5972 w 11640"/>
              <a:gd name="T9" fmla="*/ 6232 h 11640"/>
              <a:gd name="T10" fmla="*/ 4560 w 11640"/>
              <a:gd name="T11" fmla="*/ 7648 h 11640"/>
              <a:gd name="T12" fmla="*/ 4276 w 11640"/>
              <a:gd name="T13" fmla="*/ 7764 h 11640"/>
              <a:gd name="T14" fmla="*/ 3992 w 11640"/>
              <a:gd name="T15" fmla="*/ 7648 h 11640"/>
              <a:gd name="T16" fmla="*/ 3992 w 11640"/>
              <a:gd name="T17" fmla="*/ 7080 h 11640"/>
              <a:gd name="T18" fmla="*/ 5408 w 11640"/>
              <a:gd name="T19" fmla="*/ 5668 h 11640"/>
              <a:gd name="T20" fmla="*/ 3992 w 11640"/>
              <a:gd name="T21" fmla="*/ 4252 h 11640"/>
              <a:gd name="T22" fmla="*/ 3992 w 11640"/>
              <a:gd name="T23" fmla="*/ 3688 h 11640"/>
              <a:gd name="T24" fmla="*/ 4560 w 11640"/>
              <a:gd name="T25" fmla="*/ 3688 h 11640"/>
              <a:gd name="T26" fmla="*/ 5972 w 11640"/>
              <a:gd name="T27" fmla="*/ 5100 h 11640"/>
              <a:gd name="T28" fmla="*/ 7388 w 11640"/>
              <a:gd name="T29" fmla="*/ 3688 h 11640"/>
              <a:gd name="T30" fmla="*/ 7975 w 11640"/>
              <a:gd name="T31" fmla="*/ 3665 h 11640"/>
              <a:gd name="T32" fmla="*/ 7952 w 11640"/>
              <a:gd name="T33" fmla="*/ 4252 h 11640"/>
              <a:gd name="T34" fmla="*/ 6540 w 11640"/>
              <a:gd name="T35" fmla="*/ 5668 h 11640"/>
              <a:gd name="T36" fmla="*/ 7952 w 11640"/>
              <a:gd name="T37" fmla="*/ 7080 h 11640"/>
              <a:gd name="T38" fmla="*/ 6040 w 11640"/>
              <a:gd name="T39" fmla="*/ 0 h 11640"/>
              <a:gd name="T40" fmla="*/ 866 w 11640"/>
              <a:gd name="T41" fmla="*/ 3457 h 11640"/>
              <a:gd name="T42" fmla="*/ 2080 w 11640"/>
              <a:gd name="T43" fmla="*/ 9560 h 11640"/>
              <a:gd name="T44" fmla="*/ 8183 w 11640"/>
              <a:gd name="T45" fmla="*/ 10774 h 11640"/>
              <a:gd name="T46" fmla="*/ 11640 w 11640"/>
              <a:gd name="T47" fmla="*/ 5600 h 11640"/>
              <a:gd name="T48" fmla="*/ 10000 w 11640"/>
              <a:gd name="T49" fmla="*/ 1640 h 11640"/>
              <a:gd name="T50" fmla="*/ 6040 w 11640"/>
              <a:gd name="T51" fmla="*/ 0 h 1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40" h="11640">
                <a:moveTo>
                  <a:pt x="7952" y="7080"/>
                </a:moveTo>
                <a:cubicBezTo>
                  <a:pt x="8067" y="7194"/>
                  <a:pt x="8102" y="7366"/>
                  <a:pt x="8041" y="7516"/>
                </a:cubicBezTo>
                <a:cubicBezTo>
                  <a:pt x="7979" y="7665"/>
                  <a:pt x="7834" y="7763"/>
                  <a:pt x="7672" y="7764"/>
                </a:cubicBezTo>
                <a:cubicBezTo>
                  <a:pt x="7566" y="7765"/>
                  <a:pt x="7463" y="7723"/>
                  <a:pt x="7388" y="7648"/>
                </a:cubicBezTo>
                <a:lnTo>
                  <a:pt x="5972" y="6232"/>
                </a:lnTo>
                <a:lnTo>
                  <a:pt x="4560" y="7648"/>
                </a:lnTo>
                <a:cubicBezTo>
                  <a:pt x="4485" y="7723"/>
                  <a:pt x="4382" y="7765"/>
                  <a:pt x="4276" y="7764"/>
                </a:cubicBezTo>
                <a:cubicBezTo>
                  <a:pt x="4170" y="7765"/>
                  <a:pt x="4067" y="7723"/>
                  <a:pt x="3992" y="7648"/>
                </a:cubicBezTo>
                <a:cubicBezTo>
                  <a:pt x="3834" y="7492"/>
                  <a:pt x="3834" y="7236"/>
                  <a:pt x="3992" y="7080"/>
                </a:cubicBezTo>
                <a:lnTo>
                  <a:pt x="5408" y="5668"/>
                </a:lnTo>
                <a:lnTo>
                  <a:pt x="3992" y="4252"/>
                </a:lnTo>
                <a:cubicBezTo>
                  <a:pt x="3837" y="4096"/>
                  <a:pt x="3837" y="3844"/>
                  <a:pt x="3992" y="3688"/>
                </a:cubicBezTo>
                <a:cubicBezTo>
                  <a:pt x="4148" y="3530"/>
                  <a:pt x="4404" y="3530"/>
                  <a:pt x="4560" y="3688"/>
                </a:cubicBezTo>
                <a:lnTo>
                  <a:pt x="5972" y="5100"/>
                </a:lnTo>
                <a:lnTo>
                  <a:pt x="7388" y="3688"/>
                </a:lnTo>
                <a:cubicBezTo>
                  <a:pt x="7540" y="3511"/>
                  <a:pt x="7810" y="3501"/>
                  <a:pt x="7975" y="3665"/>
                </a:cubicBezTo>
                <a:cubicBezTo>
                  <a:pt x="8139" y="3830"/>
                  <a:pt x="8129" y="4100"/>
                  <a:pt x="7952" y="4252"/>
                </a:cubicBezTo>
                <a:lnTo>
                  <a:pt x="6540" y="5668"/>
                </a:lnTo>
                <a:lnTo>
                  <a:pt x="7952" y="7080"/>
                </a:lnTo>
                <a:close/>
                <a:moveTo>
                  <a:pt x="6040" y="0"/>
                </a:moveTo>
                <a:cubicBezTo>
                  <a:pt x="3775" y="0"/>
                  <a:pt x="1733" y="1364"/>
                  <a:pt x="866" y="3457"/>
                </a:cubicBezTo>
                <a:cubicBezTo>
                  <a:pt x="0" y="5549"/>
                  <a:pt x="479" y="7958"/>
                  <a:pt x="2080" y="9560"/>
                </a:cubicBezTo>
                <a:cubicBezTo>
                  <a:pt x="3682" y="11161"/>
                  <a:pt x="6091" y="11640"/>
                  <a:pt x="8183" y="10774"/>
                </a:cubicBezTo>
                <a:cubicBezTo>
                  <a:pt x="10276" y="9907"/>
                  <a:pt x="11640" y="7865"/>
                  <a:pt x="11640" y="5600"/>
                </a:cubicBezTo>
                <a:cubicBezTo>
                  <a:pt x="11640" y="4115"/>
                  <a:pt x="11050" y="2690"/>
                  <a:pt x="10000" y="1640"/>
                </a:cubicBezTo>
                <a:cubicBezTo>
                  <a:pt x="8950" y="590"/>
                  <a:pt x="7525" y="0"/>
                  <a:pt x="6040" y="0"/>
                </a:cubicBezTo>
                <a:close/>
              </a:path>
            </a:pathLst>
          </a:custGeom>
          <a:solidFill>
            <a:srgbClr val="FBD5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check-mark_2431"/>
          <p:cNvSpPr/>
          <p:nvPr/>
        </p:nvSpPr>
        <p:spPr>
          <a:xfrm>
            <a:off x="1475656" y="3032686"/>
            <a:ext cx="363513" cy="363103"/>
          </a:xfrm>
          <a:custGeom>
            <a:avLst/>
            <a:gdLst>
              <a:gd name="T0" fmla="*/ 213 w 427"/>
              <a:gd name="T1" fmla="*/ 0 h 427"/>
              <a:gd name="T2" fmla="*/ 0 w 427"/>
              <a:gd name="T3" fmla="*/ 213 h 427"/>
              <a:gd name="T4" fmla="*/ 213 w 427"/>
              <a:gd name="T5" fmla="*/ 427 h 427"/>
              <a:gd name="T6" fmla="*/ 427 w 427"/>
              <a:gd name="T7" fmla="*/ 213 h 427"/>
              <a:gd name="T8" fmla="*/ 213 w 427"/>
              <a:gd name="T9" fmla="*/ 0 h 427"/>
              <a:gd name="T10" fmla="*/ 180 w 427"/>
              <a:gd name="T11" fmla="*/ 312 h 427"/>
              <a:gd name="T12" fmla="*/ 82 w 427"/>
              <a:gd name="T13" fmla="*/ 214 h 427"/>
              <a:gd name="T14" fmla="*/ 120 w 427"/>
              <a:gd name="T15" fmla="*/ 176 h 427"/>
              <a:gd name="T16" fmla="*/ 180 w 427"/>
              <a:gd name="T17" fmla="*/ 236 h 427"/>
              <a:gd name="T18" fmla="*/ 308 w 427"/>
              <a:gd name="T19" fmla="*/ 108 h 427"/>
              <a:gd name="T20" fmla="*/ 346 w 427"/>
              <a:gd name="T21" fmla="*/ 146 h 427"/>
              <a:gd name="T22" fmla="*/ 180 w 427"/>
              <a:gd name="T23" fmla="*/ 312 h 4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27" h="427">
                <a:moveTo>
                  <a:pt x="213" y="0"/>
                </a:moveTo>
                <a:cubicBezTo>
                  <a:pt x="96" y="0"/>
                  <a:pt x="0" y="96"/>
                  <a:pt x="0" y="213"/>
                </a:cubicBezTo>
                <a:cubicBezTo>
                  <a:pt x="0" y="331"/>
                  <a:pt x="96" y="427"/>
                  <a:pt x="213" y="427"/>
                </a:cubicBezTo>
                <a:cubicBezTo>
                  <a:pt x="331" y="427"/>
                  <a:pt x="427" y="331"/>
                  <a:pt x="427" y="213"/>
                </a:cubicBezTo>
                <a:cubicBezTo>
                  <a:pt x="427" y="96"/>
                  <a:pt x="331" y="0"/>
                  <a:pt x="213" y="0"/>
                </a:cubicBezTo>
                <a:close/>
                <a:moveTo>
                  <a:pt x="180" y="312"/>
                </a:moveTo>
                <a:lnTo>
                  <a:pt x="82" y="214"/>
                </a:lnTo>
                <a:lnTo>
                  <a:pt x="120" y="176"/>
                </a:lnTo>
                <a:lnTo>
                  <a:pt x="180" y="236"/>
                </a:lnTo>
                <a:lnTo>
                  <a:pt x="308" y="108"/>
                </a:lnTo>
                <a:lnTo>
                  <a:pt x="346" y="146"/>
                </a:lnTo>
                <a:lnTo>
                  <a:pt x="180" y="312"/>
                </a:lnTo>
                <a:close/>
              </a:path>
            </a:pathLst>
          </a:custGeom>
          <a:solidFill>
            <a:srgbClr val="FBD5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iconfont-11573-5485614"/>
          <p:cNvSpPr/>
          <p:nvPr/>
        </p:nvSpPr>
        <p:spPr>
          <a:xfrm>
            <a:off x="8512603" y="3557948"/>
            <a:ext cx="363513" cy="380743"/>
          </a:xfrm>
          <a:custGeom>
            <a:avLst/>
            <a:gdLst>
              <a:gd name="T0" fmla="*/ 7952 w 11640"/>
              <a:gd name="T1" fmla="*/ 7080 h 11640"/>
              <a:gd name="T2" fmla="*/ 8041 w 11640"/>
              <a:gd name="T3" fmla="*/ 7516 h 11640"/>
              <a:gd name="T4" fmla="*/ 7672 w 11640"/>
              <a:gd name="T5" fmla="*/ 7764 h 11640"/>
              <a:gd name="T6" fmla="*/ 7388 w 11640"/>
              <a:gd name="T7" fmla="*/ 7648 h 11640"/>
              <a:gd name="T8" fmla="*/ 5972 w 11640"/>
              <a:gd name="T9" fmla="*/ 6232 h 11640"/>
              <a:gd name="T10" fmla="*/ 4560 w 11640"/>
              <a:gd name="T11" fmla="*/ 7648 h 11640"/>
              <a:gd name="T12" fmla="*/ 4276 w 11640"/>
              <a:gd name="T13" fmla="*/ 7764 h 11640"/>
              <a:gd name="T14" fmla="*/ 3992 w 11640"/>
              <a:gd name="T15" fmla="*/ 7648 h 11640"/>
              <a:gd name="T16" fmla="*/ 3992 w 11640"/>
              <a:gd name="T17" fmla="*/ 7080 h 11640"/>
              <a:gd name="T18" fmla="*/ 5408 w 11640"/>
              <a:gd name="T19" fmla="*/ 5668 h 11640"/>
              <a:gd name="T20" fmla="*/ 3992 w 11640"/>
              <a:gd name="T21" fmla="*/ 4252 h 11640"/>
              <a:gd name="T22" fmla="*/ 3992 w 11640"/>
              <a:gd name="T23" fmla="*/ 3688 h 11640"/>
              <a:gd name="T24" fmla="*/ 4560 w 11640"/>
              <a:gd name="T25" fmla="*/ 3688 h 11640"/>
              <a:gd name="T26" fmla="*/ 5972 w 11640"/>
              <a:gd name="T27" fmla="*/ 5100 h 11640"/>
              <a:gd name="T28" fmla="*/ 7388 w 11640"/>
              <a:gd name="T29" fmla="*/ 3688 h 11640"/>
              <a:gd name="T30" fmla="*/ 7975 w 11640"/>
              <a:gd name="T31" fmla="*/ 3665 h 11640"/>
              <a:gd name="T32" fmla="*/ 7952 w 11640"/>
              <a:gd name="T33" fmla="*/ 4252 h 11640"/>
              <a:gd name="T34" fmla="*/ 6540 w 11640"/>
              <a:gd name="T35" fmla="*/ 5668 h 11640"/>
              <a:gd name="T36" fmla="*/ 7952 w 11640"/>
              <a:gd name="T37" fmla="*/ 7080 h 11640"/>
              <a:gd name="T38" fmla="*/ 6040 w 11640"/>
              <a:gd name="T39" fmla="*/ 0 h 11640"/>
              <a:gd name="T40" fmla="*/ 866 w 11640"/>
              <a:gd name="T41" fmla="*/ 3457 h 11640"/>
              <a:gd name="T42" fmla="*/ 2080 w 11640"/>
              <a:gd name="T43" fmla="*/ 9560 h 11640"/>
              <a:gd name="T44" fmla="*/ 8183 w 11640"/>
              <a:gd name="T45" fmla="*/ 10774 h 11640"/>
              <a:gd name="T46" fmla="*/ 11640 w 11640"/>
              <a:gd name="T47" fmla="*/ 5600 h 11640"/>
              <a:gd name="T48" fmla="*/ 10000 w 11640"/>
              <a:gd name="T49" fmla="*/ 1640 h 11640"/>
              <a:gd name="T50" fmla="*/ 6040 w 11640"/>
              <a:gd name="T51" fmla="*/ 0 h 1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40" h="11640">
                <a:moveTo>
                  <a:pt x="7952" y="7080"/>
                </a:moveTo>
                <a:cubicBezTo>
                  <a:pt x="8067" y="7194"/>
                  <a:pt x="8102" y="7366"/>
                  <a:pt x="8041" y="7516"/>
                </a:cubicBezTo>
                <a:cubicBezTo>
                  <a:pt x="7979" y="7665"/>
                  <a:pt x="7834" y="7763"/>
                  <a:pt x="7672" y="7764"/>
                </a:cubicBezTo>
                <a:cubicBezTo>
                  <a:pt x="7566" y="7765"/>
                  <a:pt x="7463" y="7723"/>
                  <a:pt x="7388" y="7648"/>
                </a:cubicBezTo>
                <a:lnTo>
                  <a:pt x="5972" y="6232"/>
                </a:lnTo>
                <a:lnTo>
                  <a:pt x="4560" y="7648"/>
                </a:lnTo>
                <a:cubicBezTo>
                  <a:pt x="4485" y="7723"/>
                  <a:pt x="4382" y="7765"/>
                  <a:pt x="4276" y="7764"/>
                </a:cubicBezTo>
                <a:cubicBezTo>
                  <a:pt x="4170" y="7765"/>
                  <a:pt x="4067" y="7723"/>
                  <a:pt x="3992" y="7648"/>
                </a:cubicBezTo>
                <a:cubicBezTo>
                  <a:pt x="3834" y="7492"/>
                  <a:pt x="3834" y="7236"/>
                  <a:pt x="3992" y="7080"/>
                </a:cubicBezTo>
                <a:lnTo>
                  <a:pt x="5408" y="5668"/>
                </a:lnTo>
                <a:lnTo>
                  <a:pt x="3992" y="4252"/>
                </a:lnTo>
                <a:cubicBezTo>
                  <a:pt x="3837" y="4096"/>
                  <a:pt x="3837" y="3844"/>
                  <a:pt x="3992" y="3688"/>
                </a:cubicBezTo>
                <a:cubicBezTo>
                  <a:pt x="4148" y="3530"/>
                  <a:pt x="4404" y="3530"/>
                  <a:pt x="4560" y="3688"/>
                </a:cubicBezTo>
                <a:lnTo>
                  <a:pt x="5972" y="5100"/>
                </a:lnTo>
                <a:lnTo>
                  <a:pt x="7388" y="3688"/>
                </a:lnTo>
                <a:cubicBezTo>
                  <a:pt x="7540" y="3511"/>
                  <a:pt x="7810" y="3501"/>
                  <a:pt x="7975" y="3665"/>
                </a:cubicBezTo>
                <a:cubicBezTo>
                  <a:pt x="8139" y="3830"/>
                  <a:pt x="8129" y="4100"/>
                  <a:pt x="7952" y="4252"/>
                </a:cubicBezTo>
                <a:lnTo>
                  <a:pt x="6540" y="5668"/>
                </a:lnTo>
                <a:lnTo>
                  <a:pt x="7952" y="7080"/>
                </a:lnTo>
                <a:close/>
                <a:moveTo>
                  <a:pt x="6040" y="0"/>
                </a:moveTo>
                <a:cubicBezTo>
                  <a:pt x="3775" y="0"/>
                  <a:pt x="1733" y="1364"/>
                  <a:pt x="866" y="3457"/>
                </a:cubicBezTo>
                <a:cubicBezTo>
                  <a:pt x="0" y="5549"/>
                  <a:pt x="479" y="7958"/>
                  <a:pt x="2080" y="9560"/>
                </a:cubicBezTo>
                <a:cubicBezTo>
                  <a:pt x="3682" y="11161"/>
                  <a:pt x="6091" y="11640"/>
                  <a:pt x="8183" y="10774"/>
                </a:cubicBezTo>
                <a:cubicBezTo>
                  <a:pt x="10276" y="9907"/>
                  <a:pt x="11640" y="7865"/>
                  <a:pt x="11640" y="5600"/>
                </a:cubicBezTo>
                <a:cubicBezTo>
                  <a:pt x="11640" y="4115"/>
                  <a:pt x="11050" y="2690"/>
                  <a:pt x="10000" y="1640"/>
                </a:cubicBezTo>
                <a:cubicBezTo>
                  <a:pt x="8950" y="590"/>
                  <a:pt x="7525" y="0"/>
                  <a:pt x="6040" y="0"/>
                </a:cubicBezTo>
                <a:close/>
              </a:path>
            </a:pathLst>
          </a:custGeom>
          <a:solidFill>
            <a:srgbClr val="FBD5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iconfont-11573-5485614"/>
          <p:cNvSpPr/>
          <p:nvPr/>
        </p:nvSpPr>
        <p:spPr>
          <a:xfrm>
            <a:off x="2656917" y="4466694"/>
            <a:ext cx="363513" cy="380743"/>
          </a:xfrm>
          <a:custGeom>
            <a:avLst/>
            <a:gdLst>
              <a:gd name="T0" fmla="*/ 7952 w 11640"/>
              <a:gd name="T1" fmla="*/ 7080 h 11640"/>
              <a:gd name="T2" fmla="*/ 8041 w 11640"/>
              <a:gd name="T3" fmla="*/ 7516 h 11640"/>
              <a:gd name="T4" fmla="*/ 7672 w 11640"/>
              <a:gd name="T5" fmla="*/ 7764 h 11640"/>
              <a:gd name="T6" fmla="*/ 7388 w 11640"/>
              <a:gd name="T7" fmla="*/ 7648 h 11640"/>
              <a:gd name="T8" fmla="*/ 5972 w 11640"/>
              <a:gd name="T9" fmla="*/ 6232 h 11640"/>
              <a:gd name="T10" fmla="*/ 4560 w 11640"/>
              <a:gd name="T11" fmla="*/ 7648 h 11640"/>
              <a:gd name="T12" fmla="*/ 4276 w 11640"/>
              <a:gd name="T13" fmla="*/ 7764 h 11640"/>
              <a:gd name="T14" fmla="*/ 3992 w 11640"/>
              <a:gd name="T15" fmla="*/ 7648 h 11640"/>
              <a:gd name="T16" fmla="*/ 3992 w 11640"/>
              <a:gd name="T17" fmla="*/ 7080 h 11640"/>
              <a:gd name="T18" fmla="*/ 5408 w 11640"/>
              <a:gd name="T19" fmla="*/ 5668 h 11640"/>
              <a:gd name="T20" fmla="*/ 3992 w 11640"/>
              <a:gd name="T21" fmla="*/ 4252 h 11640"/>
              <a:gd name="T22" fmla="*/ 3992 w 11640"/>
              <a:gd name="T23" fmla="*/ 3688 h 11640"/>
              <a:gd name="T24" fmla="*/ 4560 w 11640"/>
              <a:gd name="T25" fmla="*/ 3688 h 11640"/>
              <a:gd name="T26" fmla="*/ 5972 w 11640"/>
              <a:gd name="T27" fmla="*/ 5100 h 11640"/>
              <a:gd name="T28" fmla="*/ 7388 w 11640"/>
              <a:gd name="T29" fmla="*/ 3688 h 11640"/>
              <a:gd name="T30" fmla="*/ 7975 w 11640"/>
              <a:gd name="T31" fmla="*/ 3665 h 11640"/>
              <a:gd name="T32" fmla="*/ 7952 w 11640"/>
              <a:gd name="T33" fmla="*/ 4252 h 11640"/>
              <a:gd name="T34" fmla="*/ 6540 w 11640"/>
              <a:gd name="T35" fmla="*/ 5668 h 11640"/>
              <a:gd name="T36" fmla="*/ 7952 w 11640"/>
              <a:gd name="T37" fmla="*/ 7080 h 11640"/>
              <a:gd name="T38" fmla="*/ 6040 w 11640"/>
              <a:gd name="T39" fmla="*/ 0 h 11640"/>
              <a:gd name="T40" fmla="*/ 866 w 11640"/>
              <a:gd name="T41" fmla="*/ 3457 h 11640"/>
              <a:gd name="T42" fmla="*/ 2080 w 11640"/>
              <a:gd name="T43" fmla="*/ 9560 h 11640"/>
              <a:gd name="T44" fmla="*/ 8183 w 11640"/>
              <a:gd name="T45" fmla="*/ 10774 h 11640"/>
              <a:gd name="T46" fmla="*/ 11640 w 11640"/>
              <a:gd name="T47" fmla="*/ 5600 h 11640"/>
              <a:gd name="T48" fmla="*/ 10000 w 11640"/>
              <a:gd name="T49" fmla="*/ 1640 h 11640"/>
              <a:gd name="T50" fmla="*/ 6040 w 11640"/>
              <a:gd name="T51" fmla="*/ 0 h 116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640" h="11640">
                <a:moveTo>
                  <a:pt x="7952" y="7080"/>
                </a:moveTo>
                <a:cubicBezTo>
                  <a:pt x="8067" y="7194"/>
                  <a:pt x="8102" y="7366"/>
                  <a:pt x="8041" y="7516"/>
                </a:cubicBezTo>
                <a:cubicBezTo>
                  <a:pt x="7979" y="7665"/>
                  <a:pt x="7834" y="7763"/>
                  <a:pt x="7672" y="7764"/>
                </a:cubicBezTo>
                <a:cubicBezTo>
                  <a:pt x="7566" y="7765"/>
                  <a:pt x="7463" y="7723"/>
                  <a:pt x="7388" y="7648"/>
                </a:cubicBezTo>
                <a:lnTo>
                  <a:pt x="5972" y="6232"/>
                </a:lnTo>
                <a:lnTo>
                  <a:pt x="4560" y="7648"/>
                </a:lnTo>
                <a:cubicBezTo>
                  <a:pt x="4485" y="7723"/>
                  <a:pt x="4382" y="7765"/>
                  <a:pt x="4276" y="7764"/>
                </a:cubicBezTo>
                <a:cubicBezTo>
                  <a:pt x="4170" y="7765"/>
                  <a:pt x="4067" y="7723"/>
                  <a:pt x="3992" y="7648"/>
                </a:cubicBezTo>
                <a:cubicBezTo>
                  <a:pt x="3834" y="7492"/>
                  <a:pt x="3834" y="7236"/>
                  <a:pt x="3992" y="7080"/>
                </a:cubicBezTo>
                <a:lnTo>
                  <a:pt x="5408" y="5668"/>
                </a:lnTo>
                <a:lnTo>
                  <a:pt x="3992" y="4252"/>
                </a:lnTo>
                <a:cubicBezTo>
                  <a:pt x="3837" y="4096"/>
                  <a:pt x="3837" y="3844"/>
                  <a:pt x="3992" y="3688"/>
                </a:cubicBezTo>
                <a:cubicBezTo>
                  <a:pt x="4148" y="3530"/>
                  <a:pt x="4404" y="3530"/>
                  <a:pt x="4560" y="3688"/>
                </a:cubicBezTo>
                <a:lnTo>
                  <a:pt x="5972" y="5100"/>
                </a:lnTo>
                <a:lnTo>
                  <a:pt x="7388" y="3688"/>
                </a:lnTo>
                <a:cubicBezTo>
                  <a:pt x="7540" y="3511"/>
                  <a:pt x="7810" y="3501"/>
                  <a:pt x="7975" y="3665"/>
                </a:cubicBezTo>
                <a:cubicBezTo>
                  <a:pt x="8139" y="3830"/>
                  <a:pt x="8129" y="4100"/>
                  <a:pt x="7952" y="4252"/>
                </a:cubicBezTo>
                <a:lnTo>
                  <a:pt x="6540" y="5668"/>
                </a:lnTo>
                <a:lnTo>
                  <a:pt x="7952" y="7080"/>
                </a:lnTo>
                <a:close/>
                <a:moveTo>
                  <a:pt x="6040" y="0"/>
                </a:moveTo>
                <a:cubicBezTo>
                  <a:pt x="3775" y="0"/>
                  <a:pt x="1733" y="1364"/>
                  <a:pt x="866" y="3457"/>
                </a:cubicBezTo>
                <a:cubicBezTo>
                  <a:pt x="0" y="5549"/>
                  <a:pt x="479" y="7958"/>
                  <a:pt x="2080" y="9560"/>
                </a:cubicBezTo>
                <a:cubicBezTo>
                  <a:pt x="3682" y="11161"/>
                  <a:pt x="6091" y="11640"/>
                  <a:pt x="8183" y="10774"/>
                </a:cubicBezTo>
                <a:cubicBezTo>
                  <a:pt x="10276" y="9907"/>
                  <a:pt x="11640" y="7865"/>
                  <a:pt x="11640" y="5600"/>
                </a:cubicBezTo>
                <a:cubicBezTo>
                  <a:pt x="11640" y="4115"/>
                  <a:pt x="11050" y="2690"/>
                  <a:pt x="10000" y="1640"/>
                </a:cubicBezTo>
                <a:cubicBezTo>
                  <a:pt x="8950" y="590"/>
                  <a:pt x="7525" y="0"/>
                  <a:pt x="6040" y="0"/>
                </a:cubicBezTo>
                <a:close/>
              </a:path>
            </a:pathLst>
          </a:custGeom>
          <a:solidFill>
            <a:srgbClr val="FBD54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animBg="1"/>
      <p:bldP spid="18" grpId="0" animBg="1"/>
      <p:bldP spid="20" grpId="0" animBg="1"/>
      <p:bldP spid="21" grpId="0" animBg="1"/>
      <p:bldP spid="2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/>
        </p:nvGrpSpPr>
        <p:grpSpPr>
          <a:xfrm>
            <a:off x="467544" y="699542"/>
            <a:ext cx="8285252" cy="1057790"/>
            <a:chOff x="607228" y="627534"/>
            <a:chExt cx="8285252" cy="1057790"/>
          </a:xfrm>
        </p:grpSpPr>
        <p:sp>
          <p:nvSpPr>
            <p:cNvPr id="2" name="矩形 1"/>
            <p:cNvSpPr/>
            <p:nvPr/>
          </p:nvSpPr>
          <p:spPr>
            <a:xfrm>
              <a:off x="971600" y="627534"/>
              <a:ext cx="7920880" cy="105779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rgbClr val="FFFDFF"/>
                  </a:solidFill>
                  <a:latin typeface="宋体" panose="02010600030101010101" pitchFamily="2" charset="-122"/>
                </a:rPr>
                <a:t>小组</a:t>
              </a:r>
              <a:r>
                <a:rPr lang="zh-CN" altLang="en-US" sz="2800" b="1" dirty="0" smtClean="0">
                  <a:solidFill>
                    <a:srgbClr val="FFFDFF"/>
                  </a:solidFill>
                  <a:latin typeface="宋体" panose="02010600030101010101" pitchFamily="2" charset="-122"/>
                </a:rPr>
                <a:t>讨论：如何</a:t>
              </a:r>
              <a:r>
                <a:rPr lang="zh-CN" altLang="en-US" sz="2800" b="1" dirty="0">
                  <a:solidFill>
                    <a:srgbClr val="FFFDFF"/>
                  </a:solidFill>
                  <a:latin typeface="宋体" panose="02010600030101010101" pitchFamily="2" charset="-122"/>
                </a:rPr>
                <a:t>“连词成句地读”？如何扩大自己一眼看见的内容？</a:t>
              </a:r>
              <a:endParaRPr lang="zh-CN" altLang="en-US" sz="2800" b="1" dirty="0">
                <a:solidFill>
                  <a:srgbClr val="FFFD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5" name="iconfont-1187-868615"/>
            <p:cNvSpPr/>
            <p:nvPr/>
          </p:nvSpPr>
          <p:spPr>
            <a:xfrm>
              <a:off x="607228" y="791282"/>
              <a:ext cx="364372" cy="365147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7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DFF"/>
                </a:solidFill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899592" y="2283718"/>
            <a:ext cx="7488832" cy="1447397"/>
            <a:chOff x="899592" y="1904758"/>
            <a:chExt cx="7488832" cy="1447397"/>
          </a:xfrm>
        </p:grpSpPr>
        <p:sp>
          <p:nvSpPr>
            <p:cNvPr id="7" name="矩形 6"/>
            <p:cNvSpPr/>
            <p:nvPr/>
          </p:nvSpPr>
          <p:spPr>
            <a:xfrm>
              <a:off x="1369811" y="2225693"/>
              <a:ext cx="7018613" cy="112646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2800" b="1" dirty="0" smtClean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要有意识地看一整句话，而不是一个字一个字地阅读。</a:t>
              </a:r>
              <a:endParaRPr lang="zh-CN" altLang="en-US" sz="2800" b="1" dirty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10" name="直接连接符 9"/>
            <p:cNvCxnSpPr/>
            <p:nvPr/>
          </p:nvCxnSpPr>
          <p:spPr>
            <a:xfrm flipV="1">
              <a:off x="1369811" y="2123614"/>
              <a:ext cx="6984776" cy="28575"/>
            </a:xfrm>
            <a:prstGeom prst="line">
              <a:avLst/>
            </a:prstGeom>
            <a:ln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male_45735"/>
            <p:cNvSpPr/>
            <p:nvPr/>
          </p:nvSpPr>
          <p:spPr>
            <a:xfrm>
              <a:off x="899592" y="1904758"/>
              <a:ext cx="364372" cy="466289"/>
            </a:xfrm>
            <a:custGeom>
              <a:avLst/>
              <a:gdLst>
                <a:gd name="connsiteX0" fmla="*/ 118658 w 474552"/>
                <a:gd name="connsiteY0" fmla="*/ 330881 h 607286"/>
                <a:gd name="connsiteX1" fmla="*/ 128808 w 474552"/>
                <a:gd name="connsiteY1" fmla="*/ 330881 h 607286"/>
                <a:gd name="connsiteX2" fmla="*/ 138880 w 474552"/>
                <a:gd name="connsiteY2" fmla="*/ 340467 h 607286"/>
                <a:gd name="connsiteX3" fmla="*/ 237315 w 474552"/>
                <a:gd name="connsiteY3" fmla="*/ 429642 h 607286"/>
                <a:gd name="connsiteX4" fmla="*/ 335672 w 474552"/>
                <a:gd name="connsiteY4" fmla="*/ 340467 h 607286"/>
                <a:gd name="connsiteX5" fmla="*/ 345823 w 474552"/>
                <a:gd name="connsiteY5" fmla="*/ 330881 h 607286"/>
                <a:gd name="connsiteX6" fmla="*/ 355973 w 474552"/>
                <a:gd name="connsiteY6" fmla="*/ 330881 h 607286"/>
                <a:gd name="connsiteX7" fmla="*/ 474552 w 474552"/>
                <a:gd name="connsiteY7" fmla="*/ 449363 h 607286"/>
                <a:gd name="connsiteX8" fmla="*/ 474552 w 474552"/>
                <a:gd name="connsiteY8" fmla="*/ 567845 h 607286"/>
                <a:gd name="connsiteX9" fmla="*/ 435052 w 474552"/>
                <a:gd name="connsiteY9" fmla="*/ 607286 h 607286"/>
                <a:gd name="connsiteX10" fmla="*/ 39579 w 474552"/>
                <a:gd name="connsiteY10" fmla="*/ 607286 h 607286"/>
                <a:gd name="connsiteX11" fmla="*/ 0 w 474552"/>
                <a:gd name="connsiteY11" fmla="*/ 567845 h 607286"/>
                <a:gd name="connsiteX12" fmla="*/ 0 w 474552"/>
                <a:gd name="connsiteY12" fmla="*/ 449363 h 607286"/>
                <a:gd name="connsiteX13" fmla="*/ 118658 w 474552"/>
                <a:gd name="connsiteY13" fmla="*/ 330881 h 607286"/>
                <a:gd name="connsiteX14" fmla="*/ 315130 w 474552"/>
                <a:gd name="connsiteY14" fmla="*/ 118095 h 607286"/>
                <a:gd name="connsiteX15" fmla="*/ 237312 w 474552"/>
                <a:gd name="connsiteY15" fmla="*/ 162332 h 607286"/>
                <a:gd name="connsiteX16" fmla="*/ 135653 w 474552"/>
                <a:gd name="connsiteY16" fmla="*/ 182682 h 607286"/>
                <a:gd name="connsiteX17" fmla="*/ 237312 w 474552"/>
                <a:gd name="connsiteY17" fmla="*/ 284120 h 607286"/>
                <a:gd name="connsiteX18" fmla="*/ 338893 w 474552"/>
                <a:gd name="connsiteY18" fmla="*/ 182682 h 607286"/>
                <a:gd name="connsiteX19" fmla="*/ 315130 w 474552"/>
                <a:gd name="connsiteY19" fmla="*/ 118095 h 607286"/>
                <a:gd name="connsiteX20" fmla="*/ 237312 w 474552"/>
                <a:gd name="connsiteY20" fmla="*/ 0 h 607286"/>
                <a:gd name="connsiteX21" fmla="*/ 379572 w 474552"/>
                <a:gd name="connsiteY21" fmla="*/ 162332 h 607286"/>
                <a:gd name="connsiteX22" fmla="*/ 237312 w 474552"/>
                <a:gd name="connsiteY22" fmla="*/ 324742 h 607286"/>
                <a:gd name="connsiteX23" fmla="*/ 95052 w 474552"/>
                <a:gd name="connsiteY23" fmla="*/ 162332 h 607286"/>
                <a:gd name="connsiteX24" fmla="*/ 237312 w 474552"/>
                <a:gd name="connsiteY24" fmla="*/ 0 h 60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4552" h="607286">
                  <a:moveTo>
                    <a:pt x="118658" y="330881"/>
                  </a:moveTo>
                  <a:lnTo>
                    <a:pt x="128808" y="330881"/>
                  </a:lnTo>
                  <a:cubicBezTo>
                    <a:pt x="134080" y="330881"/>
                    <a:pt x="138329" y="335203"/>
                    <a:pt x="138880" y="340467"/>
                  </a:cubicBezTo>
                  <a:cubicBezTo>
                    <a:pt x="143680" y="390515"/>
                    <a:pt x="185934" y="429642"/>
                    <a:pt x="237315" y="429642"/>
                  </a:cubicBezTo>
                  <a:cubicBezTo>
                    <a:pt x="288618" y="429642"/>
                    <a:pt x="330872" y="390515"/>
                    <a:pt x="335672" y="340467"/>
                  </a:cubicBezTo>
                  <a:cubicBezTo>
                    <a:pt x="336223" y="335203"/>
                    <a:pt x="340472" y="330881"/>
                    <a:pt x="345823" y="330881"/>
                  </a:cubicBezTo>
                  <a:lnTo>
                    <a:pt x="355973" y="330881"/>
                  </a:lnTo>
                  <a:cubicBezTo>
                    <a:pt x="421518" y="330881"/>
                    <a:pt x="474552" y="383915"/>
                    <a:pt x="474552" y="449363"/>
                  </a:cubicBezTo>
                  <a:lnTo>
                    <a:pt x="474552" y="567845"/>
                  </a:lnTo>
                  <a:cubicBezTo>
                    <a:pt x="474552" y="589687"/>
                    <a:pt x="456926" y="607286"/>
                    <a:pt x="435052" y="607286"/>
                  </a:cubicBezTo>
                  <a:lnTo>
                    <a:pt x="39579" y="607286"/>
                  </a:lnTo>
                  <a:cubicBezTo>
                    <a:pt x="17704" y="607286"/>
                    <a:pt x="0" y="589687"/>
                    <a:pt x="0" y="567845"/>
                  </a:cubicBezTo>
                  <a:lnTo>
                    <a:pt x="0" y="449363"/>
                  </a:lnTo>
                  <a:cubicBezTo>
                    <a:pt x="0" y="383915"/>
                    <a:pt x="53113" y="330881"/>
                    <a:pt x="118658" y="330881"/>
                  </a:cubicBezTo>
                  <a:close/>
                  <a:moveTo>
                    <a:pt x="315130" y="118095"/>
                  </a:moveTo>
                  <a:cubicBezTo>
                    <a:pt x="305373" y="143632"/>
                    <a:pt x="274372" y="162332"/>
                    <a:pt x="237312" y="162332"/>
                  </a:cubicBezTo>
                  <a:cubicBezTo>
                    <a:pt x="200173" y="162332"/>
                    <a:pt x="135653" y="158010"/>
                    <a:pt x="135653" y="182682"/>
                  </a:cubicBezTo>
                  <a:cubicBezTo>
                    <a:pt x="135653" y="238705"/>
                    <a:pt x="181132" y="284120"/>
                    <a:pt x="237312" y="284120"/>
                  </a:cubicBezTo>
                  <a:cubicBezTo>
                    <a:pt x="293335" y="284120"/>
                    <a:pt x="338893" y="238705"/>
                    <a:pt x="338893" y="182682"/>
                  </a:cubicBezTo>
                  <a:cubicBezTo>
                    <a:pt x="338893" y="158010"/>
                    <a:pt x="329765" y="135696"/>
                    <a:pt x="315130" y="118095"/>
                  </a:cubicBezTo>
                  <a:close/>
                  <a:moveTo>
                    <a:pt x="237312" y="0"/>
                  </a:moveTo>
                  <a:cubicBezTo>
                    <a:pt x="315838" y="0"/>
                    <a:pt x="379572" y="72680"/>
                    <a:pt x="379572" y="162332"/>
                  </a:cubicBezTo>
                  <a:cubicBezTo>
                    <a:pt x="379572" y="251984"/>
                    <a:pt x="315838" y="324742"/>
                    <a:pt x="237312" y="324742"/>
                  </a:cubicBezTo>
                  <a:cubicBezTo>
                    <a:pt x="158707" y="324742"/>
                    <a:pt x="95052" y="251984"/>
                    <a:pt x="95052" y="162332"/>
                  </a:cubicBezTo>
                  <a:cubicBezTo>
                    <a:pt x="95052" y="72680"/>
                    <a:pt x="158707" y="0"/>
                    <a:pt x="237312" y="0"/>
                  </a:cubicBezTo>
                  <a:close/>
                </a:path>
              </a:pathLst>
            </a:cu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custDataLst>
      <p:tags r:id="rId1"/>
    </p:custDataLst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95536" y="1779662"/>
            <a:ext cx="8018199" cy="2626880"/>
            <a:chOff x="899592" y="1904758"/>
            <a:chExt cx="8018199" cy="2626880"/>
          </a:xfrm>
        </p:grpSpPr>
        <p:sp>
          <p:nvSpPr>
            <p:cNvPr id="3" name="矩形 2"/>
            <p:cNvSpPr/>
            <p:nvPr/>
          </p:nvSpPr>
          <p:spPr>
            <a:xfrm>
              <a:off x="1383451" y="2371047"/>
              <a:ext cx="7534340" cy="21605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eaLnBrk="1" hangingPunct="1">
                <a:lnSpc>
                  <a:spcPct val="120000"/>
                </a:lnSpc>
              </a:pPr>
              <a:r>
                <a:rPr lang="zh-CN" altLang="en-US" sz="2800" b="1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读课文的时候，遇到不懂的</a:t>
              </a:r>
              <a:r>
                <a:rPr lang="zh-CN" altLang="en-US" sz="2800" b="1" smtClean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词语，在不影响理解课文内容的情况下可以先不管它，继续往下读。</a:t>
              </a:r>
              <a:endParaRPr lang="en-US" altLang="zh-CN" sz="2800" b="1" smtClean="0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  <a:p>
              <a:pPr eaLnBrk="1" hangingPunct="1">
                <a:lnSpc>
                  <a:spcPct val="120000"/>
                </a:lnSpc>
              </a:pPr>
              <a:r>
                <a:rPr lang="zh-CN" altLang="en-US" sz="2800" b="1" smtClean="0">
                  <a:solidFill>
                    <a:srgbClr val="FBD54D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    一边阅读一边思考，也能提高阅读速度。</a:t>
              </a:r>
              <a:endParaRPr lang="zh-CN" altLang="en-US" sz="28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cxnSp>
          <p:nvCxnSpPr>
            <p:cNvPr id="4" name="直接连接符 3"/>
            <p:cNvCxnSpPr/>
            <p:nvPr/>
          </p:nvCxnSpPr>
          <p:spPr>
            <a:xfrm flipV="1">
              <a:off x="1369811" y="2152189"/>
              <a:ext cx="7441157" cy="1"/>
            </a:xfrm>
            <a:prstGeom prst="line">
              <a:avLst/>
            </a:prstGeom>
            <a:ln>
              <a:solidFill>
                <a:srgbClr val="FBD54D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male_45735"/>
            <p:cNvSpPr/>
            <p:nvPr/>
          </p:nvSpPr>
          <p:spPr>
            <a:xfrm>
              <a:off x="899592" y="1904758"/>
              <a:ext cx="364372" cy="466289"/>
            </a:xfrm>
            <a:custGeom>
              <a:avLst/>
              <a:gdLst>
                <a:gd name="connsiteX0" fmla="*/ 118658 w 474552"/>
                <a:gd name="connsiteY0" fmla="*/ 330881 h 607286"/>
                <a:gd name="connsiteX1" fmla="*/ 128808 w 474552"/>
                <a:gd name="connsiteY1" fmla="*/ 330881 h 607286"/>
                <a:gd name="connsiteX2" fmla="*/ 138880 w 474552"/>
                <a:gd name="connsiteY2" fmla="*/ 340467 h 607286"/>
                <a:gd name="connsiteX3" fmla="*/ 237315 w 474552"/>
                <a:gd name="connsiteY3" fmla="*/ 429642 h 607286"/>
                <a:gd name="connsiteX4" fmla="*/ 335672 w 474552"/>
                <a:gd name="connsiteY4" fmla="*/ 340467 h 607286"/>
                <a:gd name="connsiteX5" fmla="*/ 345823 w 474552"/>
                <a:gd name="connsiteY5" fmla="*/ 330881 h 607286"/>
                <a:gd name="connsiteX6" fmla="*/ 355973 w 474552"/>
                <a:gd name="connsiteY6" fmla="*/ 330881 h 607286"/>
                <a:gd name="connsiteX7" fmla="*/ 474552 w 474552"/>
                <a:gd name="connsiteY7" fmla="*/ 449363 h 607286"/>
                <a:gd name="connsiteX8" fmla="*/ 474552 w 474552"/>
                <a:gd name="connsiteY8" fmla="*/ 567845 h 607286"/>
                <a:gd name="connsiteX9" fmla="*/ 435052 w 474552"/>
                <a:gd name="connsiteY9" fmla="*/ 607286 h 607286"/>
                <a:gd name="connsiteX10" fmla="*/ 39579 w 474552"/>
                <a:gd name="connsiteY10" fmla="*/ 607286 h 607286"/>
                <a:gd name="connsiteX11" fmla="*/ 0 w 474552"/>
                <a:gd name="connsiteY11" fmla="*/ 567845 h 607286"/>
                <a:gd name="connsiteX12" fmla="*/ 0 w 474552"/>
                <a:gd name="connsiteY12" fmla="*/ 449363 h 607286"/>
                <a:gd name="connsiteX13" fmla="*/ 118658 w 474552"/>
                <a:gd name="connsiteY13" fmla="*/ 330881 h 607286"/>
                <a:gd name="connsiteX14" fmla="*/ 315130 w 474552"/>
                <a:gd name="connsiteY14" fmla="*/ 118095 h 607286"/>
                <a:gd name="connsiteX15" fmla="*/ 237312 w 474552"/>
                <a:gd name="connsiteY15" fmla="*/ 162332 h 607286"/>
                <a:gd name="connsiteX16" fmla="*/ 135653 w 474552"/>
                <a:gd name="connsiteY16" fmla="*/ 182682 h 607286"/>
                <a:gd name="connsiteX17" fmla="*/ 237312 w 474552"/>
                <a:gd name="connsiteY17" fmla="*/ 284120 h 607286"/>
                <a:gd name="connsiteX18" fmla="*/ 338893 w 474552"/>
                <a:gd name="connsiteY18" fmla="*/ 182682 h 607286"/>
                <a:gd name="connsiteX19" fmla="*/ 315130 w 474552"/>
                <a:gd name="connsiteY19" fmla="*/ 118095 h 607286"/>
                <a:gd name="connsiteX20" fmla="*/ 237312 w 474552"/>
                <a:gd name="connsiteY20" fmla="*/ 0 h 607286"/>
                <a:gd name="connsiteX21" fmla="*/ 379572 w 474552"/>
                <a:gd name="connsiteY21" fmla="*/ 162332 h 607286"/>
                <a:gd name="connsiteX22" fmla="*/ 237312 w 474552"/>
                <a:gd name="connsiteY22" fmla="*/ 324742 h 607286"/>
                <a:gd name="connsiteX23" fmla="*/ 95052 w 474552"/>
                <a:gd name="connsiteY23" fmla="*/ 162332 h 607286"/>
                <a:gd name="connsiteX24" fmla="*/ 237312 w 474552"/>
                <a:gd name="connsiteY24" fmla="*/ 0 h 607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474552" h="607286">
                  <a:moveTo>
                    <a:pt x="118658" y="330881"/>
                  </a:moveTo>
                  <a:lnTo>
                    <a:pt x="128808" y="330881"/>
                  </a:lnTo>
                  <a:cubicBezTo>
                    <a:pt x="134080" y="330881"/>
                    <a:pt x="138329" y="335203"/>
                    <a:pt x="138880" y="340467"/>
                  </a:cubicBezTo>
                  <a:cubicBezTo>
                    <a:pt x="143680" y="390515"/>
                    <a:pt x="185934" y="429642"/>
                    <a:pt x="237315" y="429642"/>
                  </a:cubicBezTo>
                  <a:cubicBezTo>
                    <a:pt x="288618" y="429642"/>
                    <a:pt x="330872" y="390515"/>
                    <a:pt x="335672" y="340467"/>
                  </a:cubicBezTo>
                  <a:cubicBezTo>
                    <a:pt x="336223" y="335203"/>
                    <a:pt x="340472" y="330881"/>
                    <a:pt x="345823" y="330881"/>
                  </a:cubicBezTo>
                  <a:lnTo>
                    <a:pt x="355973" y="330881"/>
                  </a:lnTo>
                  <a:cubicBezTo>
                    <a:pt x="421518" y="330881"/>
                    <a:pt x="474552" y="383915"/>
                    <a:pt x="474552" y="449363"/>
                  </a:cubicBezTo>
                  <a:lnTo>
                    <a:pt x="474552" y="567845"/>
                  </a:lnTo>
                  <a:cubicBezTo>
                    <a:pt x="474552" y="589687"/>
                    <a:pt x="456926" y="607286"/>
                    <a:pt x="435052" y="607286"/>
                  </a:cubicBezTo>
                  <a:lnTo>
                    <a:pt x="39579" y="607286"/>
                  </a:lnTo>
                  <a:cubicBezTo>
                    <a:pt x="17704" y="607286"/>
                    <a:pt x="0" y="589687"/>
                    <a:pt x="0" y="567845"/>
                  </a:cubicBezTo>
                  <a:lnTo>
                    <a:pt x="0" y="449363"/>
                  </a:lnTo>
                  <a:cubicBezTo>
                    <a:pt x="0" y="383915"/>
                    <a:pt x="53113" y="330881"/>
                    <a:pt x="118658" y="330881"/>
                  </a:cubicBezTo>
                  <a:close/>
                  <a:moveTo>
                    <a:pt x="315130" y="118095"/>
                  </a:moveTo>
                  <a:cubicBezTo>
                    <a:pt x="305373" y="143632"/>
                    <a:pt x="274372" y="162332"/>
                    <a:pt x="237312" y="162332"/>
                  </a:cubicBezTo>
                  <a:cubicBezTo>
                    <a:pt x="200173" y="162332"/>
                    <a:pt x="135653" y="158010"/>
                    <a:pt x="135653" y="182682"/>
                  </a:cubicBezTo>
                  <a:cubicBezTo>
                    <a:pt x="135653" y="238705"/>
                    <a:pt x="181132" y="284120"/>
                    <a:pt x="237312" y="284120"/>
                  </a:cubicBezTo>
                  <a:cubicBezTo>
                    <a:pt x="293335" y="284120"/>
                    <a:pt x="338893" y="238705"/>
                    <a:pt x="338893" y="182682"/>
                  </a:cubicBezTo>
                  <a:cubicBezTo>
                    <a:pt x="338893" y="158010"/>
                    <a:pt x="329765" y="135696"/>
                    <a:pt x="315130" y="118095"/>
                  </a:cubicBezTo>
                  <a:close/>
                  <a:moveTo>
                    <a:pt x="237312" y="0"/>
                  </a:moveTo>
                  <a:cubicBezTo>
                    <a:pt x="315838" y="0"/>
                    <a:pt x="379572" y="72680"/>
                    <a:pt x="379572" y="162332"/>
                  </a:cubicBezTo>
                  <a:cubicBezTo>
                    <a:pt x="379572" y="251984"/>
                    <a:pt x="315838" y="324742"/>
                    <a:pt x="237312" y="324742"/>
                  </a:cubicBezTo>
                  <a:cubicBezTo>
                    <a:pt x="158707" y="324742"/>
                    <a:pt x="95052" y="251984"/>
                    <a:pt x="95052" y="162332"/>
                  </a:cubicBezTo>
                  <a:cubicBezTo>
                    <a:pt x="95052" y="72680"/>
                    <a:pt x="158707" y="0"/>
                    <a:pt x="237312" y="0"/>
                  </a:cubicBezTo>
                  <a:close/>
                </a:path>
              </a:pathLst>
            </a:custGeom>
            <a:solidFill>
              <a:srgbClr val="FBD54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67544" y="699542"/>
            <a:ext cx="5950240" cy="540725"/>
            <a:chOff x="607228" y="627534"/>
            <a:chExt cx="5950240" cy="540725"/>
          </a:xfrm>
        </p:grpSpPr>
        <p:sp>
          <p:nvSpPr>
            <p:cNvPr id="7" name="矩形 6"/>
            <p:cNvSpPr/>
            <p:nvPr/>
          </p:nvSpPr>
          <p:spPr>
            <a:xfrm>
              <a:off x="971600" y="627534"/>
              <a:ext cx="5585868" cy="540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2800" b="1" dirty="0">
                  <a:solidFill>
                    <a:srgbClr val="FFFDFF"/>
                  </a:solidFill>
                  <a:latin typeface="宋体" panose="02010600030101010101" pitchFamily="2" charset="-122"/>
                </a:rPr>
                <a:t>你还有什么提高阅读速度的方法？</a:t>
              </a:r>
              <a:endParaRPr lang="zh-CN" altLang="en-US" sz="2800" b="1" dirty="0">
                <a:solidFill>
                  <a:srgbClr val="FFFDFF"/>
                </a:solidFill>
                <a:latin typeface="宋体" panose="02010600030101010101" pitchFamily="2" charset="-122"/>
              </a:endParaRPr>
            </a:p>
          </p:txBody>
        </p:sp>
        <p:sp>
          <p:nvSpPr>
            <p:cNvPr id="8" name="iconfont-1187-868615"/>
            <p:cNvSpPr/>
            <p:nvPr/>
          </p:nvSpPr>
          <p:spPr>
            <a:xfrm>
              <a:off x="607228" y="791282"/>
              <a:ext cx="364372" cy="365147"/>
            </a:xfrm>
            <a:custGeom>
              <a:avLst/>
              <a:gdLst>
                <a:gd name="T0" fmla="*/ 12123 w 12728"/>
                <a:gd name="T1" fmla="*/ 2794 h 12755"/>
                <a:gd name="T2" fmla="*/ 11574 w 12728"/>
                <a:gd name="T3" fmla="*/ 3342 h 12755"/>
                <a:gd name="T4" fmla="*/ 9386 w 12728"/>
                <a:gd name="T5" fmla="*/ 1151 h 12755"/>
                <a:gd name="T6" fmla="*/ 9932 w 12728"/>
                <a:gd name="T7" fmla="*/ 605 h 12755"/>
                <a:gd name="T8" fmla="*/ 12123 w 12728"/>
                <a:gd name="T9" fmla="*/ 605 h 12755"/>
                <a:gd name="T10" fmla="*/ 12123 w 12728"/>
                <a:gd name="T11" fmla="*/ 2794 h 12755"/>
                <a:gd name="T12" fmla="*/ 10479 w 12728"/>
                <a:gd name="T13" fmla="*/ 4436 h 12755"/>
                <a:gd name="T14" fmla="*/ 7742 w 12728"/>
                <a:gd name="T15" fmla="*/ 7169 h 12755"/>
                <a:gd name="T16" fmla="*/ 3926 w 12728"/>
                <a:gd name="T17" fmla="*/ 8827 h 12755"/>
                <a:gd name="T18" fmla="*/ 5551 w 12728"/>
                <a:gd name="T19" fmla="*/ 4980 h 12755"/>
                <a:gd name="T20" fmla="*/ 8290 w 12728"/>
                <a:gd name="T21" fmla="*/ 2245 h 12755"/>
                <a:gd name="T22" fmla="*/ 10479 w 12728"/>
                <a:gd name="T23" fmla="*/ 4436 h 12755"/>
                <a:gd name="T24" fmla="*/ 4711 w 12728"/>
                <a:gd name="T25" fmla="*/ 1735 h 12755"/>
                <a:gd name="T26" fmla="*/ 2356 w 12728"/>
                <a:gd name="T27" fmla="*/ 1735 h 12755"/>
                <a:gd name="T28" fmla="*/ 1570 w 12728"/>
                <a:gd name="T29" fmla="*/ 2522 h 12755"/>
                <a:gd name="T30" fmla="*/ 1570 w 12728"/>
                <a:gd name="T31" fmla="*/ 10392 h 12755"/>
                <a:gd name="T32" fmla="*/ 2356 w 12728"/>
                <a:gd name="T33" fmla="*/ 11179 h 12755"/>
                <a:gd name="T34" fmla="*/ 10210 w 12728"/>
                <a:gd name="T35" fmla="*/ 11179 h 12755"/>
                <a:gd name="T36" fmla="*/ 10995 w 12728"/>
                <a:gd name="T37" fmla="*/ 10392 h 12755"/>
                <a:gd name="T38" fmla="*/ 10995 w 12728"/>
                <a:gd name="T39" fmla="*/ 7245 h 12755"/>
                <a:gd name="T40" fmla="*/ 11780 w 12728"/>
                <a:gd name="T41" fmla="*/ 6458 h 12755"/>
                <a:gd name="T42" fmla="*/ 12565 w 12728"/>
                <a:gd name="T43" fmla="*/ 7245 h 12755"/>
                <a:gd name="T44" fmla="*/ 12565 w 12728"/>
                <a:gd name="T45" fmla="*/ 11181 h 12755"/>
                <a:gd name="T46" fmla="*/ 10995 w 12728"/>
                <a:gd name="T47" fmla="*/ 12755 h 12755"/>
                <a:gd name="T48" fmla="*/ 1570 w 12728"/>
                <a:gd name="T49" fmla="*/ 12755 h 12755"/>
                <a:gd name="T50" fmla="*/ 0 w 12728"/>
                <a:gd name="T51" fmla="*/ 11181 h 12755"/>
                <a:gd name="T52" fmla="*/ 0 w 12728"/>
                <a:gd name="T53" fmla="*/ 1735 h 12755"/>
                <a:gd name="T54" fmla="*/ 1570 w 12728"/>
                <a:gd name="T55" fmla="*/ 161 h 12755"/>
                <a:gd name="T56" fmla="*/ 4711 w 12728"/>
                <a:gd name="T57" fmla="*/ 161 h 12755"/>
                <a:gd name="T58" fmla="*/ 5496 w 12728"/>
                <a:gd name="T59" fmla="*/ 948 h 12755"/>
                <a:gd name="T60" fmla="*/ 4711 w 12728"/>
                <a:gd name="T61" fmla="*/ 1735 h 12755"/>
                <a:gd name="T62" fmla="*/ 4711 w 12728"/>
                <a:gd name="T63" fmla="*/ 1735 h 12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2727" h="12755">
                  <a:moveTo>
                    <a:pt x="12123" y="2794"/>
                  </a:moveTo>
                  <a:lnTo>
                    <a:pt x="11574" y="3342"/>
                  </a:lnTo>
                  <a:lnTo>
                    <a:pt x="9386" y="1151"/>
                  </a:lnTo>
                  <a:lnTo>
                    <a:pt x="9932" y="605"/>
                  </a:lnTo>
                  <a:cubicBezTo>
                    <a:pt x="10537" y="0"/>
                    <a:pt x="11518" y="0"/>
                    <a:pt x="12123" y="605"/>
                  </a:cubicBezTo>
                  <a:cubicBezTo>
                    <a:pt x="12728" y="1208"/>
                    <a:pt x="12728" y="2189"/>
                    <a:pt x="12123" y="2794"/>
                  </a:cubicBezTo>
                  <a:close/>
                  <a:moveTo>
                    <a:pt x="10479" y="4436"/>
                  </a:moveTo>
                  <a:lnTo>
                    <a:pt x="7742" y="7169"/>
                  </a:lnTo>
                  <a:lnTo>
                    <a:pt x="3926" y="8827"/>
                  </a:lnTo>
                  <a:lnTo>
                    <a:pt x="5551" y="4980"/>
                  </a:lnTo>
                  <a:lnTo>
                    <a:pt x="8290" y="2245"/>
                  </a:lnTo>
                  <a:lnTo>
                    <a:pt x="10479" y="4436"/>
                  </a:lnTo>
                  <a:close/>
                  <a:moveTo>
                    <a:pt x="4711" y="1735"/>
                  </a:moveTo>
                  <a:lnTo>
                    <a:pt x="2356" y="1735"/>
                  </a:lnTo>
                  <a:cubicBezTo>
                    <a:pt x="1921" y="1735"/>
                    <a:pt x="1570" y="2088"/>
                    <a:pt x="1570" y="2522"/>
                  </a:cubicBezTo>
                  <a:lnTo>
                    <a:pt x="1570" y="10392"/>
                  </a:lnTo>
                  <a:cubicBezTo>
                    <a:pt x="1570" y="10826"/>
                    <a:pt x="1921" y="11179"/>
                    <a:pt x="2356" y="11179"/>
                  </a:cubicBezTo>
                  <a:lnTo>
                    <a:pt x="10210" y="11179"/>
                  </a:lnTo>
                  <a:cubicBezTo>
                    <a:pt x="10644" y="11179"/>
                    <a:pt x="10995" y="10826"/>
                    <a:pt x="10995" y="10392"/>
                  </a:cubicBezTo>
                  <a:lnTo>
                    <a:pt x="10995" y="7245"/>
                  </a:lnTo>
                  <a:cubicBezTo>
                    <a:pt x="10995" y="6811"/>
                    <a:pt x="11346" y="6458"/>
                    <a:pt x="11780" y="6458"/>
                  </a:cubicBezTo>
                  <a:cubicBezTo>
                    <a:pt x="12214" y="6458"/>
                    <a:pt x="12565" y="6811"/>
                    <a:pt x="12565" y="7245"/>
                  </a:cubicBezTo>
                  <a:lnTo>
                    <a:pt x="12565" y="11181"/>
                  </a:lnTo>
                  <a:cubicBezTo>
                    <a:pt x="12565" y="12049"/>
                    <a:pt x="11861" y="12755"/>
                    <a:pt x="10995" y="12755"/>
                  </a:cubicBezTo>
                  <a:lnTo>
                    <a:pt x="1570" y="12755"/>
                  </a:lnTo>
                  <a:cubicBezTo>
                    <a:pt x="704" y="12755"/>
                    <a:pt x="0" y="12051"/>
                    <a:pt x="0" y="11181"/>
                  </a:cubicBezTo>
                  <a:lnTo>
                    <a:pt x="0" y="1735"/>
                  </a:lnTo>
                  <a:cubicBezTo>
                    <a:pt x="0" y="866"/>
                    <a:pt x="704" y="161"/>
                    <a:pt x="1570" y="161"/>
                  </a:cubicBezTo>
                  <a:lnTo>
                    <a:pt x="4711" y="161"/>
                  </a:lnTo>
                  <a:cubicBezTo>
                    <a:pt x="5145" y="161"/>
                    <a:pt x="5496" y="514"/>
                    <a:pt x="5496" y="948"/>
                  </a:cubicBezTo>
                  <a:cubicBezTo>
                    <a:pt x="5496" y="1384"/>
                    <a:pt x="5145" y="1735"/>
                    <a:pt x="4711" y="1735"/>
                  </a:cubicBezTo>
                  <a:close/>
                  <a:moveTo>
                    <a:pt x="4711" y="1735"/>
                  </a:move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FDFF"/>
                </a:solidFill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544661" y="1283267"/>
            <a:ext cx="81964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lang="zh-CN" altLang="en-US" sz="5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璧 臣 蔺 </a:t>
            </a:r>
            <a:r>
              <a:rPr lang="zh-CN" altLang="en-US" sz="5400" b="1">
                <a:solidFill>
                  <a:schemeClr val="tx2">
                    <a:lumMod val="20000"/>
                    <a:lumOff val="8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强</a:t>
            </a:r>
            <a:r>
              <a:rPr lang="zh-CN" altLang="en-US" sz="5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诺 </a:t>
            </a:r>
            <a:r>
              <a:rPr lang="zh-CN" altLang="en-US" sz="5400" b="1">
                <a:solidFill>
                  <a:schemeClr val="tx2">
                    <a:lumMod val="20000"/>
                    <a:lumOff val="8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划</a:t>
            </a:r>
            <a:r>
              <a:rPr lang="zh-CN" altLang="en-US" sz="5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罪 廉</a:t>
            </a:r>
            <a:endParaRPr kumimoji="0" lang="zh-CN" altLang="en-US" sz="3200" b="0" i="0" u="none" strike="noStrike" kern="0" cap="none" spc="0" normalizeH="0" baseline="0" noProof="0">
              <a:ln>
                <a:noFill/>
              </a:ln>
              <a:solidFill>
                <a:srgbClr val="FBD54D"/>
              </a:solidFill>
              <a:effectLst/>
              <a:uLnTx/>
              <a:uFillTx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79981" y="3251122"/>
            <a:ext cx="81964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5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抵 御 辞 辱 擅 卿 </a:t>
            </a:r>
            <a:r>
              <a:rPr lang="zh-CN" altLang="en-US" sz="5400" b="1">
                <a:solidFill>
                  <a:schemeClr val="tx2">
                    <a:lumMod val="20000"/>
                    <a:lumOff val="8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削</a:t>
            </a:r>
            <a:r>
              <a:rPr lang="zh-CN" altLang="en-US" sz="5400" b="1">
                <a:solidFill>
                  <a:srgbClr val="FBD54D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袍</a:t>
            </a:r>
            <a:endParaRPr lang="zh-CN" altLang="en-US" sz="5400" b="1">
              <a:solidFill>
                <a:srgbClr val="FBD54D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 flipV="1">
            <a:off x="479981" y="3349868"/>
            <a:ext cx="8202694" cy="5150"/>
          </a:xfrm>
          <a:prstGeom prst="line">
            <a:avLst/>
          </a:prstGeom>
          <a:ln>
            <a:solidFill>
              <a:srgbClr val="FFF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连接符 59"/>
          <p:cNvCxnSpPr/>
          <p:nvPr/>
        </p:nvCxnSpPr>
        <p:spPr>
          <a:xfrm flipV="1">
            <a:off x="457678" y="4117993"/>
            <a:ext cx="8202694" cy="5150"/>
          </a:xfrm>
          <a:prstGeom prst="line">
            <a:avLst/>
          </a:prstGeom>
          <a:ln>
            <a:solidFill>
              <a:srgbClr val="FFF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直接连接符 60"/>
          <p:cNvCxnSpPr/>
          <p:nvPr/>
        </p:nvCxnSpPr>
        <p:spPr>
          <a:xfrm flipV="1">
            <a:off x="460713" y="1320959"/>
            <a:ext cx="8202694" cy="5150"/>
          </a:xfrm>
          <a:prstGeom prst="line">
            <a:avLst/>
          </a:prstGeom>
          <a:ln>
            <a:solidFill>
              <a:srgbClr val="FFF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直接连接符 61"/>
          <p:cNvCxnSpPr/>
          <p:nvPr/>
        </p:nvCxnSpPr>
        <p:spPr>
          <a:xfrm flipV="1">
            <a:off x="457678" y="2127306"/>
            <a:ext cx="8202694" cy="5150"/>
          </a:xfrm>
          <a:prstGeom prst="line">
            <a:avLst/>
          </a:prstGeom>
          <a:ln>
            <a:solidFill>
              <a:srgbClr val="FFFD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17"/>
          <p:cNvSpPr txBox="1">
            <a:spLocks noChangeArrowheads="1"/>
          </p:cNvSpPr>
          <p:nvPr/>
        </p:nvSpPr>
        <p:spPr bwMode="auto">
          <a:xfrm>
            <a:off x="544661" y="786284"/>
            <a:ext cx="860425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bì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4" name="TextBox 17"/>
          <p:cNvSpPr txBox="1">
            <a:spLocks noChangeArrowheads="1"/>
          </p:cNvSpPr>
          <p:nvPr/>
        </p:nvSpPr>
        <p:spPr bwMode="auto">
          <a:xfrm>
            <a:off x="-281895" y="2171879"/>
            <a:ext cx="2248312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（和氏璧）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3" name="TextBox 17"/>
          <p:cNvSpPr txBox="1">
            <a:spLocks noChangeArrowheads="1"/>
          </p:cNvSpPr>
          <p:nvPr/>
        </p:nvSpPr>
        <p:spPr bwMode="auto">
          <a:xfrm>
            <a:off x="1436043" y="794317"/>
            <a:ext cx="11414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chén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5" name="TextBox 17"/>
          <p:cNvSpPr txBox="1">
            <a:spLocks noChangeArrowheads="1"/>
          </p:cNvSpPr>
          <p:nvPr/>
        </p:nvSpPr>
        <p:spPr bwMode="auto">
          <a:xfrm>
            <a:off x="857063" y="2189704"/>
            <a:ext cx="2248312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（大臣）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8" name="TextBox 17"/>
          <p:cNvSpPr txBox="1">
            <a:spLocks noChangeArrowheads="1"/>
          </p:cNvSpPr>
          <p:nvPr/>
        </p:nvSpPr>
        <p:spPr bwMode="auto">
          <a:xfrm>
            <a:off x="2493978" y="794316"/>
            <a:ext cx="10779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lìn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6" name="TextBox 17"/>
          <p:cNvSpPr txBox="1">
            <a:spLocks noChangeArrowheads="1"/>
          </p:cNvSpPr>
          <p:nvPr/>
        </p:nvSpPr>
        <p:spPr bwMode="auto">
          <a:xfrm>
            <a:off x="1966417" y="2192844"/>
            <a:ext cx="2248312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（蔺相如）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5" name="TextBox 17"/>
          <p:cNvSpPr txBox="1">
            <a:spLocks noChangeArrowheads="1"/>
          </p:cNvSpPr>
          <p:nvPr/>
        </p:nvSpPr>
        <p:spPr bwMode="auto">
          <a:xfrm>
            <a:off x="3475186" y="806211"/>
            <a:ext cx="13446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qiǎnɡ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7" name="TextBox 17"/>
          <p:cNvSpPr txBox="1">
            <a:spLocks noChangeArrowheads="1"/>
          </p:cNvSpPr>
          <p:nvPr/>
        </p:nvSpPr>
        <p:spPr bwMode="auto">
          <a:xfrm>
            <a:off x="3088796" y="2192844"/>
            <a:ext cx="2248312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（强逼）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4" name="TextBox 17"/>
          <p:cNvSpPr txBox="1">
            <a:spLocks noChangeArrowheads="1"/>
          </p:cNvSpPr>
          <p:nvPr/>
        </p:nvSpPr>
        <p:spPr bwMode="auto">
          <a:xfrm>
            <a:off x="4757003" y="803042"/>
            <a:ext cx="91440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nuò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8" name="TextBox 17"/>
          <p:cNvSpPr txBox="1">
            <a:spLocks noChangeArrowheads="1"/>
          </p:cNvSpPr>
          <p:nvPr/>
        </p:nvSpPr>
        <p:spPr bwMode="auto">
          <a:xfrm>
            <a:off x="4090047" y="2192844"/>
            <a:ext cx="2248312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（允诺）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6" name="TextBox 17"/>
          <p:cNvSpPr txBox="1">
            <a:spLocks noChangeArrowheads="1"/>
          </p:cNvSpPr>
          <p:nvPr/>
        </p:nvSpPr>
        <p:spPr bwMode="auto">
          <a:xfrm>
            <a:off x="5756391" y="794316"/>
            <a:ext cx="91440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huà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69" name="TextBox 17"/>
          <p:cNvSpPr txBox="1">
            <a:spLocks noChangeArrowheads="1"/>
          </p:cNvSpPr>
          <p:nvPr/>
        </p:nvSpPr>
        <p:spPr bwMode="auto">
          <a:xfrm>
            <a:off x="5071898" y="2193879"/>
            <a:ext cx="2248312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（划归）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5" name="TextBox 17"/>
          <p:cNvSpPr txBox="1">
            <a:spLocks noChangeArrowheads="1"/>
          </p:cNvSpPr>
          <p:nvPr/>
        </p:nvSpPr>
        <p:spPr bwMode="auto">
          <a:xfrm>
            <a:off x="6764521" y="794022"/>
            <a:ext cx="91440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zuì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0" name="TextBox 17"/>
          <p:cNvSpPr txBox="1">
            <a:spLocks noChangeArrowheads="1"/>
          </p:cNvSpPr>
          <p:nvPr/>
        </p:nvSpPr>
        <p:spPr bwMode="auto">
          <a:xfrm>
            <a:off x="6074041" y="2196445"/>
            <a:ext cx="2248312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（请罪）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TextBox 17"/>
          <p:cNvSpPr txBox="1">
            <a:spLocks noChangeArrowheads="1"/>
          </p:cNvSpPr>
          <p:nvPr/>
        </p:nvSpPr>
        <p:spPr bwMode="auto">
          <a:xfrm>
            <a:off x="7670180" y="804978"/>
            <a:ext cx="106045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lián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1" name="TextBox 17"/>
          <p:cNvSpPr txBox="1">
            <a:spLocks noChangeArrowheads="1"/>
          </p:cNvSpPr>
          <p:nvPr/>
        </p:nvSpPr>
        <p:spPr bwMode="auto">
          <a:xfrm>
            <a:off x="7123809" y="2215917"/>
            <a:ext cx="2248312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（廉颇）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29" name="TextBox 17"/>
          <p:cNvSpPr txBox="1">
            <a:spLocks noChangeArrowheads="1"/>
          </p:cNvSpPr>
          <p:nvPr/>
        </p:nvSpPr>
        <p:spPr bwMode="auto">
          <a:xfrm>
            <a:off x="586649" y="2813857"/>
            <a:ext cx="652716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dǐ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2" name="TextBox 17"/>
          <p:cNvSpPr txBox="1">
            <a:spLocks noChangeArrowheads="1"/>
          </p:cNvSpPr>
          <p:nvPr/>
        </p:nvSpPr>
        <p:spPr bwMode="auto">
          <a:xfrm>
            <a:off x="143406" y="4135818"/>
            <a:ext cx="1422939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（抵御）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1645762" y="2833863"/>
            <a:ext cx="54694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</a:rPr>
              <a:t>yù</a:t>
            </a:r>
            <a:endParaRPr lang="zh-CN" altLang="en-US" sz="1600">
              <a:solidFill>
                <a:srgbClr val="FFFDFF"/>
              </a:solidFill>
            </a:endParaRPr>
          </a:p>
        </p:txBody>
      </p:sp>
      <p:sp>
        <p:nvSpPr>
          <p:cNvPr id="73" name="TextBox 17"/>
          <p:cNvSpPr txBox="1">
            <a:spLocks noChangeArrowheads="1"/>
          </p:cNvSpPr>
          <p:nvPr/>
        </p:nvSpPr>
        <p:spPr bwMode="auto">
          <a:xfrm>
            <a:off x="1161144" y="4144444"/>
            <a:ext cx="1480923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（抵御）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TextBox 17"/>
          <p:cNvSpPr txBox="1">
            <a:spLocks noChangeArrowheads="1"/>
          </p:cNvSpPr>
          <p:nvPr/>
        </p:nvSpPr>
        <p:spPr bwMode="auto">
          <a:xfrm>
            <a:off x="2650400" y="2827831"/>
            <a:ext cx="684212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cí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4" name="TextBox 17"/>
          <p:cNvSpPr txBox="1">
            <a:spLocks noChangeArrowheads="1"/>
          </p:cNvSpPr>
          <p:nvPr/>
        </p:nvSpPr>
        <p:spPr bwMode="auto">
          <a:xfrm>
            <a:off x="2218854" y="4155135"/>
            <a:ext cx="1480923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（辞退）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2" name="TextBox 17"/>
          <p:cNvSpPr txBox="1">
            <a:spLocks noChangeArrowheads="1"/>
          </p:cNvSpPr>
          <p:nvPr/>
        </p:nvSpPr>
        <p:spPr bwMode="auto">
          <a:xfrm>
            <a:off x="3658617" y="2827831"/>
            <a:ext cx="685800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rǔ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5" name="TextBox 17"/>
          <p:cNvSpPr txBox="1">
            <a:spLocks noChangeArrowheads="1"/>
          </p:cNvSpPr>
          <p:nvPr/>
        </p:nvSpPr>
        <p:spPr bwMode="auto">
          <a:xfrm>
            <a:off x="3289630" y="4164794"/>
            <a:ext cx="1480923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（侮辱）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3" name="TextBox 17"/>
          <p:cNvSpPr txBox="1">
            <a:spLocks noChangeArrowheads="1"/>
          </p:cNvSpPr>
          <p:nvPr/>
        </p:nvSpPr>
        <p:spPr bwMode="auto">
          <a:xfrm>
            <a:off x="4593636" y="2800350"/>
            <a:ext cx="1044575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shàn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6" name="TextBox 17"/>
          <p:cNvSpPr txBox="1">
            <a:spLocks noChangeArrowheads="1"/>
          </p:cNvSpPr>
          <p:nvPr/>
        </p:nvSpPr>
        <p:spPr bwMode="auto">
          <a:xfrm>
            <a:off x="4344417" y="4164794"/>
            <a:ext cx="1480923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（擅长）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9" name="TextBox 17"/>
          <p:cNvSpPr txBox="1">
            <a:spLocks noChangeArrowheads="1"/>
          </p:cNvSpPr>
          <p:nvPr/>
        </p:nvSpPr>
        <p:spPr bwMode="auto">
          <a:xfrm>
            <a:off x="5597567" y="2821062"/>
            <a:ext cx="1101725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qīnɡ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7" name="TextBox 17"/>
          <p:cNvSpPr txBox="1">
            <a:spLocks noChangeArrowheads="1"/>
          </p:cNvSpPr>
          <p:nvPr/>
        </p:nvSpPr>
        <p:spPr bwMode="auto">
          <a:xfrm>
            <a:off x="5362154" y="4164794"/>
            <a:ext cx="1480923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（上卿）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7" name="TextBox 17"/>
          <p:cNvSpPr txBox="1">
            <a:spLocks noChangeArrowheads="1"/>
          </p:cNvSpPr>
          <p:nvPr/>
        </p:nvSpPr>
        <p:spPr bwMode="auto">
          <a:xfrm>
            <a:off x="6648128" y="2821061"/>
            <a:ext cx="1101725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xuē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8" name="TextBox 17"/>
          <p:cNvSpPr txBox="1">
            <a:spLocks noChangeArrowheads="1"/>
          </p:cNvSpPr>
          <p:nvPr/>
        </p:nvSpPr>
        <p:spPr bwMode="auto">
          <a:xfrm>
            <a:off x="6421447" y="4184993"/>
            <a:ext cx="1480923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（剥削）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8" name="TextBox 17"/>
          <p:cNvSpPr txBox="1">
            <a:spLocks noChangeArrowheads="1"/>
          </p:cNvSpPr>
          <p:nvPr/>
        </p:nvSpPr>
        <p:spPr bwMode="auto">
          <a:xfrm>
            <a:off x="7691785" y="2813857"/>
            <a:ext cx="1101725" cy="540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en-US" altLang="zh-CN" sz="2800" b="1">
                <a:solidFill>
                  <a:srgbClr val="FFFDFF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páo</a:t>
            </a:r>
            <a:endParaRPr lang="en-US" altLang="zh-CN" sz="2800" b="1">
              <a:solidFill>
                <a:srgbClr val="FFFDFF"/>
              </a:solidFill>
              <a:latin typeface="宋体" panose="02010600030101010101" pitchFamily="2" charset="-122"/>
              <a:ea typeface="宋体" panose="02010600030101010101" pitchFamily="2" charset="-122"/>
            </a:endParaRPr>
          </a:p>
        </p:txBody>
      </p:sp>
      <p:sp>
        <p:nvSpPr>
          <p:cNvPr id="79" name="TextBox 17"/>
          <p:cNvSpPr txBox="1">
            <a:spLocks noChangeArrowheads="1"/>
          </p:cNvSpPr>
          <p:nvPr/>
        </p:nvSpPr>
        <p:spPr bwMode="auto">
          <a:xfrm>
            <a:off x="7495586" y="4183844"/>
            <a:ext cx="1480923" cy="4766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2400" b="1">
                <a:solidFill>
                  <a:srgbClr val="FFFDFF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（旗袍）</a:t>
            </a:r>
            <a:endParaRPr lang="en-US" altLang="zh-CN" sz="2400" b="1">
              <a:solidFill>
                <a:srgbClr val="FFFDFF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92" name="组合 91"/>
          <p:cNvGrpSpPr/>
          <p:nvPr/>
        </p:nvGrpSpPr>
        <p:grpSpPr>
          <a:xfrm>
            <a:off x="479981" y="171315"/>
            <a:ext cx="1874651" cy="584775"/>
            <a:chOff x="479981" y="171315"/>
            <a:chExt cx="1874651" cy="584775"/>
          </a:xfrm>
        </p:grpSpPr>
        <p:grpSp>
          <p:nvGrpSpPr>
            <p:cNvPr id="90" name="组合 89"/>
            <p:cNvGrpSpPr/>
            <p:nvPr/>
          </p:nvGrpSpPr>
          <p:grpSpPr>
            <a:xfrm>
              <a:off x="479981" y="275297"/>
              <a:ext cx="1874651" cy="418435"/>
              <a:chOff x="55215" y="771551"/>
              <a:chExt cx="2327439" cy="519501"/>
            </a:xfrm>
          </p:grpSpPr>
          <p:cxnSp>
            <p:nvCxnSpPr>
              <p:cNvPr id="82" name="直接连接符 81"/>
              <p:cNvCxnSpPr/>
              <p:nvPr/>
            </p:nvCxnSpPr>
            <p:spPr>
              <a:xfrm flipH="1">
                <a:off x="2382654" y="771551"/>
                <a:ext cx="0" cy="519500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直接连接符 82"/>
              <p:cNvCxnSpPr/>
              <p:nvPr/>
            </p:nvCxnSpPr>
            <p:spPr>
              <a:xfrm flipH="1">
                <a:off x="55215" y="771551"/>
                <a:ext cx="0" cy="519501"/>
              </a:xfrm>
              <a:prstGeom prst="line">
                <a:avLst/>
              </a:prstGeom>
              <a:ln w="98425" cmpd="thickThin">
                <a:solidFill>
                  <a:srgbClr val="FBD54D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文本框 90"/>
            <p:cNvSpPr txBox="1"/>
            <p:nvPr/>
          </p:nvSpPr>
          <p:spPr>
            <a:xfrm>
              <a:off x="494397" y="171315"/>
              <a:ext cx="182614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zh-CN" altLang="en-US" sz="3200" b="1">
                  <a:solidFill>
                    <a:srgbClr val="FBD54D"/>
                  </a:solidFill>
                  <a:latin typeface="黑体" panose="02010609060101010101" pitchFamily="49" charset="-122"/>
                  <a:ea typeface="黑体" panose="02010609060101010101" pitchFamily="49" charset="-122"/>
                </a:rPr>
                <a:t>字词识记</a:t>
              </a:r>
              <a:endParaRPr lang="zh-CN" altLang="en-US" sz="3200" b="1">
                <a:solidFill>
                  <a:srgbClr val="FBD54D"/>
                </a:solidFill>
                <a:latin typeface="黑体" panose="02010609060101010101" pitchFamily="49" charset="-122"/>
                <a:ea typeface="黑体" panose="02010609060101010101" pitchFamily="49" charset="-122"/>
              </a:endParaRPr>
            </a:p>
          </p:txBody>
        </p:sp>
      </p:grp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64" grpId="0"/>
      <p:bldP spid="23" grpId="0"/>
      <p:bldP spid="65" grpId="0"/>
      <p:bldP spid="28" grpId="0"/>
      <p:bldP spid="66" grpId="0"/>
      <p:bldP spid="25" grpId="0"/>
      <p:bldP spid="67" grpId="0"/>
      <p:bldP spid="24" grpId="0"/>
      <p:bldP spid="68" grpId="0"/>
      <p:bldP spid="26" grpId="0"/>
      <p:bldP spid="69" grpId="0"/>
      <p:bldP spid="35" grpId="0"/>
      <p:bldP spid="70" grpId="0"/>
      <p:bldP spid="30" grpId="0"/>
      <p:bldP spid="71" grpId="0"/>
      <p:bldP spid="29" grpId="0"/>
      <p:bldP spid="72" grpId="0"/>
      <p:bldP spid="36" grpId="0"/>
      <p:bldP spid="73" grpId="0"/>
      <p:bldP spid="31" grpId="0"/>
      <p:bldP spid="74" grpId="0"/>
      <p:bldP spid="32" grpId="0"/>
      <p:bldP spid="75" grpId="0"/>
      <p:bldP spid="33" grpId="0"/>
      <p:bldP spid="76" grpId="0"/>
      <p:bldP spid="39" grpId="0"/>
      <p:bldP spid="77" grpId="0"/>
      <p:bldP spid="37" grpId="0"/>
      <p:bldP spid="78" grpId="0"/>
      <p:bldP spid="38" grpId="0"/>
      <p:bldP spid="79" grpId="0"/>
    </p:bldLst>
  </p:timing>
</p:sld>
</file>

<file path=ppt/tags/tag1.xml><?xml version="1.0" encoding="utf-8"?>
<p:tagLst xmlns:p="http://schemas.openxmlformats.org/presentationml/2006/main">
  <p:tag name="ISLIDE.ICON" val="#120587;#399761;"/>
</p:tagLst>
</file>

<file path=ppt/tags/tag2.xml><?xml version="1.0" encoding="utf-8"?>
<p:tagLst xmlns:p="http://schemas.openxmlformats.org/presentationml/2006/main">
  <p:tag name="ISLIDE.ICON" val="#405366;#24111;"/>
</p:tagLst>
</file>

<file path=ppt/tags/tag3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Arial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Arial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4038</Words>
  <Application>WPS 演示</Application>
  <PresentationFormat>全屏显示(16:9)</PresentationFormat>
  <Paragraphs>584</Paragraphs>
  <Slides>32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32</vt:i4>
      </vt:variant>
    </vt:vector>
  </HeadingPairs>
  <TitlesOfParts>
    <vt:vector size="43" baseType="lpstr">
      <vt:lpstr>Arial</vt:lpstr>
      <vt:lpstr>宋体</vt:lpstr>
      <vt:lpstr>Wingdings</vt:lpstr>
      <vt:lpstr>Calibri</vt:lpstr>
      <vt:lpstr>Calibri</vt:lpstr>
      <vt:lpstr>楷体</vt:lpstr>
      <vt:lpstr>微软雅黑</vt:lpstr>
      <vt:lpstr>黑体</vt:lpstr>
      <vt:lpstr>Arial Unicode MS</vt:lpstr>
      <vt:lpstr>Arial</vt:lpstr>
      <vt:lpstr>第一PPT模板网-WWW.1PPT.COM​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2022-05-17T09:35:00Z</cp:lastPrinted>
  <dcterms:created xsi:type="dcterms:W3CDTF">2022-05-17T09:35:00Z</dcterms:created>
  <dcterms:modified xsi:type="dcterms:W3CDTF">2023-10-23T04:05:52Z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34233EE1A2644D78B4B43DB1C3EE0B83_12</vt:lpwstr>
  </property>
  <property fmtid="{D5CDD505-2E9C-101B-9397-08002B2CF9AE}" pid="3" name="KSOProductBuildVer">
    <vt:lpwstr>2052-12.1.0.15712</vt:lpwstr>
  </property>
</Properties>
</file>