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57" r:id="rId5"/>
    <p:sldId id="259" r:id="rId6"/>
    <p:sldId id="258" r:id="rId7"/>
    <p:sldId id="273" r:id="rId8"/>
    <p:sldId id="268" r:id="rId9"/>
    <p:sldId id="267" r:id="rId10"/>
    <p:sldId id="278" r:id="rId11"/>
    <p:sldId id="266" r:id="rId12"/>
    <p:sldId id="279" r:id="rId13"/>
    <p:sldId id="280" r:id="rId14"/>
    <p:sldId id="275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9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7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3" Type="http://schemas.openxmlformats.org/officeDocument/2006/relationships/image" Target="../media/image23.png"/><Relationship Id="rId12" Type="http://schemas.openxmlformats.org/officeDocument/2006/relationships/image" Target="../media/image22.png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477850" y="4398757"/>
            <a:ext cx="1714151" cy="24592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" y="3846231"/>
            <a:ext cx="2195775" cy="301177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0" y="4660414"/>
            <a:ext cx="1970987" cy="15477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11415833" y="4947736"/>
            <a:ext cx="776169" cy="126044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10752066" y="5188197"/>
            <a:ext cx="921260" cy="88036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11018733" y="5692261"/>
            <a:ext cx="794199" cy="75638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5529424" y="6314817"/>
            <a:ext cx="1133152" cy="539349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11415831" y="2"/>
            <a:ext cx="769751" cy="1250023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 rot="3318837">
            <a:off x="10200526" y="-194255"/>
            <a:ext cx="2430609" cy="2377579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11" cstate="email"/>
          <a:stretch>
            <a:fillRect/>
          </a:stretch>
        </p:blipFill>
        <p:spPr>
          <a:xfrm rot="5204243">
            <a:off x="277767" y="-93982"/>
            <a:ext cx="962983" cy="902399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 rot="10800000">
            <a:off x="-604609" y="-497944"/>
            <a:ext cx="1590103" cy="1519513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1592212" y="180863"/>
            <a:ext cx="593371" cy="5773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" y="5754162"/>
            <a:ext cx="804769" cy="1103838"/>
            <a:chOff x="0" y="3846229"/>
            <a:chExt cx="2195774" cy="3011771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846229"/>
              <a:ext cx="2195774" cy="301177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4660414"/>
              <a:ext cx="1970986" cy="1547768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 userDrawn="1"/>
        </p:nvGrpSpPr>
        <p:grpSpPr>
          <a:xfrm>
            <a:off x="11326681" y="5239715"/>
            <a:ext cx="1133153" cy="1625704"/>
            <a:chOff x="10471431" y="4259070"/>
            <a:chExt cx="1714150" cy="245924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0471431" y="4259070"/>
              <a:ext cx="1714150" cy="245924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1409412" y="4808051"/>
              <a:ext cx="776169" cy="126044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0745646" y="5048510"/>
              <a:ext cx="921260" cy="88036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1012312" y="5552576"/>
              <a:ext cx="794199" cy="75638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5529424" y="6318653"/>
            <a:ext cx="1133152" cy="539349"/>
          </a:xfrm>
          <a:prstGeom prst="rect">
            <a:avLst/>
          </a:prstGeom>
        </p:spPr>
      </p:pic>
      <p:grpSp>
        <p:nvGrpSpPr>
          <p:cNvPr id="16" name="组合 15"/>
          <p:cNvGrpSpPr/>
          <p:nvPr userDrawn="1"/>
        </p:nvGrpSpPr>
        <p:grpSpPr>
          <a:xfrm>
            <a:off x="-388232" y="-372523"/>
            <a:ext cx="1069067" cy="894987"/>
            <a:chOff x="-604609" y="-497944"/>
            <a:chExt cx="1815066" cy="1519513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 rot="5204243">
              <a:off x="277766" y="-93982"/>
              <a:ext cx="962983" cy="90239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 rot="10800000">
              <a:off x="-604609" y="-497944"/>
              <a:ext cx="1590102" cy="1519513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 userDrawn="1"/>
        </p:nvGrpSpPr>
        <p:grpSpPr>
          <a:xfrm>
            <a:off x="11264445" y="-522561"/>
            <a:ext cx="1451147" cy="1483513"/>
            <a:chOff x="10227041" y="-220770"/>
            <a:chExt cx="2377578" cy="243060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>
            <a:xfrm>
              <a:off x="11415830" y="0"/>
              <a:ext cx="769751" cy="1250023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2" cstate="email"/>
            <a:stretch>
              <a:fillRect/>
            </a:stretch>
          </p:blipFill>
          <p:spPr>
            <a:xfrm rot="3318837">
              <a:off x="10200525" y="-194254"/>
              <a:ext cx="2430609" cy="237757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3" cstate="email"/>
            <a:stretch>
              <a:fillRect/>
            </a:stretch>
          </p:blipFill>
          <p:spPr>
            <a:xfrm>
              <a:off x="11592212" y="180863"/>
              <a:ext cx="593370" cy="577372"/>
            </a:xfrm>
            <a:prstGeom prst="rect">
              <a:avLst/>
            </a:prstGeom>
          </p:spPr>
        </p:pic>
      </p:grpSp>
      <p:sp>
        <p:nvSpPr>
          <p:cNvPr id="23" name="矩形: 圆角 22"/>
          <p:cNvSpPr/>
          <p:nvPr userDrawn="1"/>
        </p:nvSpPr>
        <p:spPr>
          <a:xfrm>
            <a:off x="280989" y="295275"/>
            <a:ext cx="11630025" cy="6267450"/>
          </a:xfrm>
          <a:prstGeom prst="roundRect">
            <a:avLst>
              <a:gd name="adj" fmla="val 739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5.png"/><Relationship Id="rId12" Type="http://schemas.openxmlformats.org/officeDocument/2006/relationships/image" Target="../media/image24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 rot="16200000">
            <a:off x="2666999" y="-2667003"/>
            <a:ext cx="6858002" cy="12192001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35.png"/><Relationship Id="rId1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48.png"/><Relationship Id="rId10" Type="http://schemas.openxmlformats.org/officeDocument/2006/relationships/image" Target="../media/image35.png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.xml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 cstate="email"/>
          <a:stretch>
            <a:fillRect/>
          </a:stretch>
        </p:blipFill>
        <p:spPr>
          <a:xfrm>
            <a:off x="4178745" y="886362"/>
            <a:ext cx="1597985" cy="152790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1903872">
            <a:off x="5999996" y="902509"/>
            <a:ext cx="1098869" cy="10412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 rot="20993684">
            <a:off x="4686034" y="1929609"/>
            <a:ext cx="2317201" cy="22272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 rot="1323345">
            <a:off x="7689682" y="1103216"/>
            <a:ext cx="835327" cy="17813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 rot="881265">
            <a:off x="3237019" y="2314492"/>
            <a:ext cx="1376175" cy="13334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 rot="18376678">
            <a:off x="7914688" y="2659045"/>
            <a:ext cx="1016557" cy="13880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 rot="17592930">
            <a:off x="6915552" y="658701"/>
            <a:ext cx="1416323" cy="1131853"/>
          </a:xfrm>
          <a:prstGeom prst="rect">
            <a:avLst/>
          </a:prstGeom>
        </p:spPr>
      </p:pic>
      <p:sp>
        <p:nvSpPr>
          <p:cNvPr id="15" name="矩形: 圆角 14"/>
          <p:cNvSpPr/>
          <p:nvPr userDrawn="1"/>
        </p:nvSpPr>
        <p:spPr>
          <a:xfrm>
            <a:off x="2896237" y="1779272"/>
            <a:ext cx="6444615" cy="1677035"/>
          </a:xfrm>
          <a:prstGeom prst="roundRect">
            <a:avLst/>
          </a:prstGeom>
          <a:solidFill>
            <a:schemeClr val="bg1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3092469" y="1314923"/>
            <a:ext cx="839003" cy="6789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7830846" y="3061902"/>
            <a:ext cx="371775" cy="3644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7978277" y="2650298"/>
            <a:ext cx="511528" cy="475172"/>
          </a:xfrm>
          <a:prstGeom prst="rect">
            <a:avLst/>
          </a:prstGeom>
        </p:spPr>
      </p:pic>
      <p:sp>
        <p:nvSpPr>
          <p:cNvPr id="18" name="文本框 17"/>
          <p:cNvSpPr txBox="1"/>
          <p:nvPr userDrawn="1"/>
        </p:nvSpPr>
        <p:spPr>
          <a:xfrm>
            <a:off x="2881655" y="2242725"/>
            <a:ext cx="64591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C00000"/>
                </a:solidFill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什么比猎豹的速度更快</a:t>
            </a:r>
            <a:endParaRPr lang="zh-CN" altLang="en-US" sz="4400" dirty="0">
              <a:solidFill>
                <a:srgbClr val="C00000"/>
              </a:solidFill>
              <a:latin typeface="阿里巴巴普惠体 B" panose="00020600040101010101" pitchFamily="18" charset="-122"/>
              <a:ea typeface="阿里巴巴普惠体 B" panose="00020600040101010101" pitchFamily="18" charset="-122"/>
              <a:cs typeface="阿里巴巴普惠体 B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069306" y="873917"/>
            <a:ext cx="895255" cy="10668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sp>
        <p:nvSpPr>
          <p:cNvPr id="26" name="椭圆 25"/>
          <p:cNvSpPr/>
          <p:nvPr/>
        </p:nvSpPr>
        <p:spPr>
          <a:xfrm>
            <a:off x="2463800" y="694267"/>
            <a:ext cx="177800" cy="177800"/>
          </a:xfrm>
          <a:prstGeom prst="ellipse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1" name="矩形: 圆角 30"/>
          <p:cNvSpPr/>
          <p:nvPr/>
        </p:nvSpPr>
        <p:spPr>
          <a:xfrm>
            <a:off x="1090931" y="1707515"/>
            <a:ext cx="4152900" cy="232791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3" name="矩形: 圆角 32"/>
          <p:cNvSpPr/>
          <p:nvPr/>
        </p:nvSpPr>
        <p:spPr>
          <a:xfrm>
            <a:off x="5674995" y="1707515"/>
            <a:ext cx="5501640" cy="232283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5" name="矩形: 圆角 34"/>
          <p:cNvSpPr/>
          <p:nvPr/>
        </p:nvSpPr>
        <p:spPr>
          <a:xfrm>
            <a:off x="1090932" y="4375785"/>
            <a:ext cx="4258945" cy="196469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197061" y="1940698"/>
            <a:ext cx="4365460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>
                <a:latin typeface="华文楷体" panose="02010600040101010101" pitchFamily="2" charset="-122"/>
                <a:ea typeface="华文楷体" panose="02010600040101010101" pitchFamily="2" charset="-122"/>
              </a:rPr>
              <a:t>默读课文第1-3自然段，边读边画</a:t>
            </a:r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2300"/>
              </a:lnSpc>
            </a:pPr>
            <a:r>
              <a:rPr lang="zh-CN" altLang="en-US">
                <a:latin typeface="华文楷体" panose="02010600040101010101" pitchFamily="2" charset="-122"/>
                <a:ea typeface="华文楷体" panose="02010600040101010101" pitchFamily="2" charset="-122"/>
              </a:rPr>
              <a:t>思考：主要介绍了什么内容？</a:t>
            </a:r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94401" y="1793240"/>
            <a:ext cx="487934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>
                <a:latin typeface="华文楷体" panose="02010600040101010101" pitchFamily="2" charset="-122"/>
                <a:ea typeface="华文楷体" panose="02010600040101010101" pitchFamily="2" charset="-122"/>
              </a:rPr>
              <a:t>迁移运用，使用此阅读方法默读4-8自然段，标画出关键词句，并记录阅读时间。</a:t>
            </a:r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2300"/>
              </a:lnSpc>
            </a:pPr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2300"/>
              </a:lnSpc>
            </a:pPr>
            <a:r>
              <a:rPr lang="en-US" altLang="en-US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小组交流讨论</a:t>
            </a:r>
            <a:r>
              <a:rPr lang="zh-CN" altLang="en-US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，</a:t>
            </a:r>
            <a:r>
              <a:rPr lang="en-US" altLang="en-US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分享交流成果</a:t>
            </a:r>
            <a:endParaRPr lang="en-US" altLang="en-US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96975" y="4493260"/>
            <a:ext cx="361823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>
                <a:latin typeface="华文楷体" panose="02010600040101010101" pitchFamily="2" charset="-122"/>
                <a:ea typeface="华文楷体" panose="02010600040101010101" pitchFamily="2" charset="-122"/>
              </a:rPr>
              <a:t>展示猎豹、游隼等事物的动画。</a:t>
            </a:r>
            <a:endParaRPr lang="zh-CN" altLang="en-US" sz="20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2300"/>
              </a:lnSpc>
            </a:pPr>
            <a:r>
              <a:rPr lang="en-US" altLang="zh-CN" sz="1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           </a:t>
            </a:r>
            <a:endParaRPr lang="en-US" altLang="zh-CN" sz="14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  <a:p>
            <a:pPr>
              <a:lnSpc>
                <a:spcPts val="2300"/>
              </a:lnSpc>
            </a:pPr>
            <a:endParaRPr lang="en-US" altLang="zh-CN" sz="14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  <a:p>
            <a:pPr>
              <a:lnSpc>
                <a:spcPts val="2300"/>
              </a:lnSpc>
            </a:pPr>
            <a:r>
              <a:rPr lang="en-US" altLang="zh-CN" sz="1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               </a:t>
            </a:r>
            <a:r>
              <a:rPr lang="en-US" altLang="zh-CN" sz="14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        </a:t>
            </a:r>
            <a:r>
              <a:rPr lang="en-US" altLang="zh-CN" sz="1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直观体会</a:t>
            </a:r>
            <a:endParaRPr lang="zh-CN" altLang="en-US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53920" y="604521"/>
            <a:ext cx="2554605" cy="546735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（三）研读</a:t>
            </a:r>
            <a:endParaRPr lang="en-US" altLang="zh-CN"/>
          </a:p>
        </p:txBody>
      </p:sp>
      <p:sp>
        <p:nvSpPr>
          <p:cNvPr id="24" name="菱形 23"/>
          <p:cNvSpPr/>
          <p:nvPr/>
        </p:nvSpPr>
        <p:spPr>
          <a:xfrm>
            <a:off x="5110482" y="240665"/>
            <a:ext cx="2284095" cy="1346200"/>
          </a:xfrm>
          <a:prstGeom prst="diamond">
            <a:avLst/>
          </a:prstGeom>
          <a:solidFill>
            <a:schemeClr val="bg1"/>
          </a:solidFill>
          <a:ln w="28575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品词析句</a:t>
            </a:r>
            <a:endParaRPr lang="zh-CN" altLang="en-US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21460" y="3244850"/>
            <a:ext cx="339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集中注意力、标画关键词</a:t>
            </a:r>
            <a:endParaRPr lang="zh-CN" altLang="en-US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94196" y="3340735"/>
            <a:ext cx="417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带着问题读、可以忽略不重要的词语</a:t>
            </a:r>
            <a:endParaRPr lang="zh-CN" altLang="en-US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: 圆角 30"/>
          <p:cNvSpPr/>
          <p:nvPr/>
        </p:nvSpPr>
        <p:spPr>
          <a:xfrm>
            <a:off x="5746750" y="4561840"/>
            <a:ext cx="5126991" cy="159258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885181" y="4788537"/>
            <a:ext cx="4710431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6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总结</a:t>
            </a: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：本课按照速度由慢到快的写作顺序，运用了列数字、作比较等说明方法，介绍了九种事物的运动速度。</a:t>
            </a:r>
            <a:endParaRPr lang="zh-CN" altLang="en-US" sz="1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97727" y="368303"/>
            <a:ext cx="1502747" cy="179069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22401" y="1790700"/>
            <a:ext cx="4047067" cy="3285067"/>
            <a:chOff x="1422400" y="1790700"/>
            <a:chExt cx="4047067" cy="3285067"/>
          </a:xfrm>
        </p:grpSpPr>
        <p:sp>
          <p:nvSpPr>
            <p:cNvPr id="2" name="矩形 1"/>
            <p:cNvSpPr/>
            <p:nvPr/>
          </p:nvSpPr>
          <p:spPr>
            <a:xfrm>
              <a:off x="1422400" y="1790700"/>
              <a:ext cx="4047067" cy="3276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422401" y="1799167"/>
              <a:ext cx="551948" cy="3276600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22533" y="1786467"/>
            <a:ext cx="4047067" cy="3289300"/>
            <a:chOff x="6722533" y="1786467"/>
            <a:chExt cx="4047067" cy="3289300"/>
          </a:xfrm>
        </p:grpSpPr>
        <p:sp>
          <p:nvSpPr>
            <p:cNvPr id="7" name="矩形 6"/>
            <p:cNvSpPr/>
            <p:nvPr/>
          </p:nvSpPr>
          <p:spPr>
            <a:xfrm>
              <a:off x="6722533" y="1790700"/>
              <a:ext cx="4047067" cy="3276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731000" y="1786467"/>
              <a:ext cx="539502" cy="3289300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125134" y="2691976"/>
            <a:ext cx="3270581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赛读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b="1">
                <a:latin typeface="华文楷体" panose="02010600040101010101" pitchFamily="2" charset="-122"/>
                <a:ea typeface="华文楷体" panose="02010600040101010101" pitchFamily="2" charset="-122"/>
              </a:rPr>
              <a:t>             </a:t>
            </a:r>
            <a:endParaRPr lang="zh-CN" altLang="en-US" sz="20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22883" y="2690944"/>
            <a:ext cx="3270581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b="1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b="1">
                <a:latin typeface="华文楷体" panose="02010600040101010101" pitchFamily="2" charset="-122"/>
                <a:ea typeface="华文楷体" panose="02010600040101010101" pitchFamily="2" charset="-122"/>
              </a:rPr>
              <a:t>）片段练习</a:t>
            </a:r>
            <a:endParaRPr lang="zh-CN" altLang="en-US" b="1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200000"/>
              </a:lnSpc>
            </a:pPr>
            <a:endParaRPr lang="zh-CN" altLang="en-US" b="1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b="1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b="1">
                <a:latin typeface="华文楷体" panose="02010600040101010101" pitchFamily="2" charset="-122"/>
                <a:ea typeface="华文楷体" panose="02010600040101010101" pitchFamily="2" charset="-122"/>
              </a:rPr>
              <a:t>）学有所用</a:t>
            </a:r>
            <a:endParaRPr lang="zh-CN" altLang="en-US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25109" y="2047180"/>
            <a:ext cx="2137273" cy="41864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9" name="矩形 18"/>
          <p:cNvSpPr/>
          <p:nvPr/>
        </p:nvSpPr>
        <p:spPr>
          <a:xfrm>
            <a:off x="7423166" y="2043370"/>
            <a:ext cx="2137273" cy="41864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" name="矩形 2"/>
          <p:cNvSpPr/>
          <p:nvPr/>
        </p:nvSpPr>
        <p:spPr>
          <a:xfrm>
            <a:off x="4660266" y="591185"/>
            <a:ext cx="2762885" cy="57277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60265" y="641986"/>
            <a:ext cx="2747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（四）小结作业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18945" y="2043432"/>
            <a:ext cx="2747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1.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小结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18349" y="2047242"/>
            <a:ext cx="2747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2.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课后作业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97727" y="368303"/>
            <a:ext cx="1502747" cy="179069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60266" y="591185"/>
            <a:ext cx="2762885" cy="57277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60265" y="641986"/>
            <a:ext cx="2747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（五）板书设计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95346" y="1536065"/>
            <a:ext cx="5277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7.</a:t>
            </a:r>
            <a:r>
              <a:rPr lang="zh-CN" altLang="en-US" sz="28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什么比猎豹的速度还快</a:t>
            </a:r>
            <a:endParaRPr lang="zh-CN" altLang="en-US" sz="28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60477" y="2557781"/>
            <a:ext cx="137985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 </a:t>
            </a:r>
            <a:r>
              <a:rPr lang="zh-CN" altLang="en-US"/>
              <a:t>奔跑的人</a:t>
            </a:r>
            <a:endParaRPr lang="zh-CN" altLang="en-US"/>
          </a:p>
          <a:p>
            <a:r>
              <a:rPr lang="zh-CN" altLang="en-US" sz="1400"/>
              <a:t>（</a:t>
            </a:r>
            <a:r>
              <a:rPr lang="en-US" altLang="zh-CN" sz="1400">
                <a:sym typeface="+mn-ea"/>
              </a:rPr>
              <a:t>24</a:t>
            </a:r>
            <a:r>
              <a:rPr lang="zh-CN" altLang="en-US" sz="1400">
                <a:sym typeface="+mn-ea"/>
              </a:rPr>
              <a:t>千米</a:t>
            </a:r>
            <a:r>
              <a:rPr lang="en-US" altLang="zh-CN" sz="1400">
                <a:sym typeface="+mn-ea"/>
              </a:rPr>
              <a:t>/</a:t>
            </a:r>
            <a:r>
              <a:rPr lang="zh-CN" altLang="en-US" sz="1400">
                <a:sym typeface="+mn-ea"/>
              </a:rPr>
              <a:t>时</a:t>
            </a:r>
            <a:r>
              <a:rPr lang="zh-CN" altLang="en-US" sz="1400"/>
              <a:t>）</a:t>
            </a:r>
            <a:endParaRPr lang="zh-CN" altLang="en-US" sz="1400"/>
          </a:p>
        </p:txBody>
      </p:sp>
      <p:sp>
        <p:nvSpPr>
          <p:cNvPr id="23" name="文本框 22"/>
          <p:cNvSpPr txBox="1"/>
          <p:nvPr/>
        </p:nvSpPr>
        <p:spPr>
          <a:xfrm>
            <a:off x="3235962" y="2557781"/>
            <a:ext cx="152209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/>
              <a:t>奔跑的鸵鸟</a:t>
            </a:r>
            <a:endParaRPr lang="zh-CN" altLang="en-US"/>
          </a:p>
          <a:p>
            <a:r>
              <a:rPr lang="zh-CN" altLang="en-US" sz="1400"/>
              <a:t>（约</a:t>
            </a:r>
            <a:r>
              <a:rPr lang="en-US" altLang="zh-CN" sz="1400"/>
              <a:t>72</a:t>
            </a:r>
            <a:r>
              <a:rPr lang="zh-CN" altLang="en-US" sz="1400">
                <a:sym typeface="+mn-ea"/>
              </a:rPr>
              <a:t>千米</a:t>
            </a:r>
            <a:r>
              <a:rPr lang="en-US" altLang="zh-CN" sz="1400">
                <a:sym typeface="+mn-ea"/>
              </a:rPr>
              <a:t>/</a:t>
            </a:r>
            <a:r>
              <a:rPr lang="zh-CN" altLang="en-US" sz="1400">
                <a:sym typeface="+mn-ea"/>
              </a:rPr>
              <a:t>时</a:t>
            </a:r>
            <a:r>
              <a:rPr lang="zh-CN" altLang="en-US" sz="1400"/>
              <a:t>）</a:t>
            </a:r>
            <a:endParaRPr lang="zh-CN" altLang="en-US" sz="1400"/>
          </a:p>
        </p:txBody>
      </p:sp>
      <p:sp>
        <p:nvSpPr>
          <p:cNvPr id="24" name="文本框 23"/>
          <p:cNvSpPr txBox="1"/>
          <p:nvPr/>
        </p:nvSpPr>
        <p:spPr>
          <a:xfrm>
            <a:off x="5467350" y="2557782"/>
            <a:ext cx="1489711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      </a:t>
            </a:r>
            <a:r>
              <a:rPr lang="zh-CN" altLang="en-US"/>
              <a:t>猎豹</a:t>
            </a:r>
            <a:endParaRPr lang="zh-CN" altLang="en-US"/>
          </a:p>
          <a:p>
            <a:r>
              <a:rPr lang="en-US" altLang="zh-CN" sz="1400">
                <a:sym typeface="+mn-ea"/>
              </a:rPr>
              <a:t>  </a:t>
            </a:r>
            <a:r>
              <a:rPr lang="zh-CN" altLang="en-US" sz="1400">
                <a:sym typeface="+mn-ea"/>
              </a:rPr>
              <a:t>（110千米/时）</a:t>
            </a:r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825105" y="2557146"/>
            <a:ext cx="1771651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俯冲时的游隼</a:t>
            </a:r>
            <a:endParaRPr lang="zh-CN" altLang="en-US"/>
          </a:p>
          <a:p>
            <a:r>
              <a:rPr lang="zh-CN" altLang="en-US" sz="1400">
                <a:sym typeface="+mn-ea"/>
              </a:rPr>
              <a:t>（超过320千米/时）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817735" y="3552827"/>
            <a:ext cx="1600200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       </a:t>
            </a:r>
            <a:r>
              <a:rPr lang="zh-CN" altLang="en-US"/>
              <a:t>声速</a:t>
            </a:r>
            <a:endParaRPr lang="zh-CN" altLang="en-US"/>
          </a:p>
          <a:p>
            <a:r>
              <a:rPr lang="zh-CN" altLang="en-US" sz="1400">
                <a:sym typeface="+mn-ea"/>
              </a:rPr>
              <a:t>（约1050千米/时）</a:t>
            </a:r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70166" y="4502786"/>
            <a:ext cx="1926591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高速喷气式飞机</a:t>
            </a:r>
            <a:endParaRPr lang="zh-CN" altLang="en-US"/>
          </a:p>
          <a:p>
            <a:r>
              <a:rPr lang="en-US" altLang="zh-CN" sz="1400">
                <a:sym typeface="+mn-ea"/>
              </a:rPr>
              <a:t>  </a:t>
            </a:r>
            <a:r>
              <a:rPr lang="zh-CN" altLang="en-US" sz="1400">
                <a:sym typeface="+mn-ea"/>
              </a:rPr>
              <a:t>（声速的数倍）</a:t>
            </a:r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5556886" y="4485007"/>
            <a:ext cx="140017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     </a:t>
            </a:r>
            <a:r>
              <a:rPr lang="zh-CN" altLang="en-US"/>
              <a:t>火箭</a:t>
            </a:r>
            <a:endParaRPr lang="zh-CN" altLang="en-US"/>
          </a:p>
          <a:p>
            <a:r>
              <a:rPr lang="zh-CN" altLang="en-US" sz="1400">
                <a:sym typeface="+mn-ea"/>
              </a:rPr>
              <a:t>（4万千米/时）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395346" y="4490721"/>
            <a:ext cx="132270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   </a:t>
            </a:r>
            <a:r>
              <a:rPr lang="zh-CN" altLang="en-US"/>
              <a:t>流星体</a:t>
            </a:r>
            <a:endParaRPr lang="zh-CN" altLang="en-US"/>
          </a:p>
          <a:p>
            <a:r>
              <a:rPr lang="zh-CN" altLang="en-US" sz="1400">
                <a:sym typeface="+mn-ea"/>
              </a:rPr>
              <a:t>（25万千米/时）</a:t>
            </a: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188086" y="4490722"/>
            <a:ext cx="162877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         </a:t>
            </a:r>
            <a:r>
              <a:rPr lang="zh-CN" altLang="en-US"/>
              <a:t>光速</a:t>
            </a:r>
            <a:endParaRPr lang="zh-CN" altLang="en-US"/>
          </a:p>
          <a:p>
            <a:r>
              <a:rPr lang="zh-CN" altLang="en-US" sz="1400">
                <a:sym typeface="+mn-ea"/>
              </a:rPr>
              <a:t>（约30万千米/时）</a:t>
            </a:r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938905" y="5539105"/>
            <a:ext cx="40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        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列数字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作比较</a:t>
            </a:r>
            <a:endParaRPr lang="zh-CN" altLang="en-US" sz="2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450705" y="1772286"/>
            <a:ext cx="1341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由慢到快</a:t>
            </a:r>
            <a:endParaRPr lang="zh-CN" altLang="en-US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2731135" y="2839087"/>
            <a:ext cx="402591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4860290" y="2829562"/>
            <a:ext cx="402591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7190106" y="2820037"/>
            <a:ext cx="402591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9694545" y="3215642"/>
            <a:ext cx="340360" cy="25590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H="1">
            <a:off x="9766935" y="4298317"/>
            <a:ext cx="406400" cy="26606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H="1">
            <a:off x="7126605" y="4791710"/>
            <a:ext cx="466091" cy="50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H="1">
            <a:off x="4921249" y="4796790"/>
            <a:ext cx="466091" cy="50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>
            <a:off x="2873375" y="4792345"/>
            <a:ext cx="466091" cy="50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78745" y="886362"/>
            <a:ext cx="1597985" cy="152790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03872">
            <a:off x="5999996" y="902509"/>
            <a:ext cx="1098869" cy="10412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993684">
            <a:off x="4686034" y="1929609"/>
            <a:ext cx="2317201" cy="222729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323345">
            <a:off x="7689682" y="1103216"/>
            <a:ext cx="835327" cy="178131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881265">
            <a:off x="3237019" y="2314492"/>
            <a:ext cx="1376175" cy="133347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8376678">
            <a:off x="7914688" y="2659045"/>
            <a:ext cx="1016557" cy="138802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7592930">
            <a:off x="6915552" y="658701"/>
            <a:ext cx="1416323" cy="1131853"/>
          </a:xfrm>
          <a:prstGeom prst="rect">
            <a:avLst/>
          </a:prstGeom>
        </p:spPr>
      </p:pic>
      <p:sp>
        <p:nvSpPr>
          <p:cNvPr id="25" name="矩形: 圆角 24"/>
          <p:cNvSpPr/>
          <p:nvPr/>
        </p:nvSpPr>
        <p:spPr>
          <a:xfrm>
            <a:off x="3528024" y="1779113"/>
            <a:ext cx="4950765" cy="1676889"/>
          </a:xfrm>
          <a:prstGeom prst="roundRect">
            <a:avLst/>
          </a:prstGeom>
          <a:solidFill>
            <a:schemeClr val="bg1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092469" y="1314923"/>
            <a:ext cx="839003" cy="67895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830846" y="3061902"/>
            <a:ext cx="371775" cy="36449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978277" y="2650298"/>
            <a:ext cx="511528" cy="475172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4013907" y="2147835"/>
            <a:ext cx="3989016" cy="62029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4015845" y="2309463"/>
            <a:ext cx="39651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rgbClr val="C00000"/>
                </a:solidFill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谢谢大家！</a:t>
            </a:r>
            <a:endParaRPr lang="en-US" altLang="zh-CN" sz="3600">
              <a:solidFill>
                <a:srgbClr val="C00000"/>
              </a:solidFill>
              <a:latin typeface="阿里巴巴普惠体 B" panose="00020600040101010101" pitchFamily="18" charset="-122"/>
              <a:ea typeface="阿里巴巴普惠体 B" panose="00020600040101010101" pitchFamily="18" charset="-122"/>
              <a:cs typeface="阿里巴巴普惠体 B" panose="00020600040101010101" pitchFamily="18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03888" y="3083081"/>
            <a:ext cx="3989016" cy="62029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pic>
        <p:nvPicPr>
          <p:cNvPr id="32" name="New picture"/>
          <p:cNvPicPr/>
          <p:nvPr/>
        </p:nvPicPr>
        <p:blipFill>
          <a:blip r:embed="rId11"/>
          <a:stretch>
            <a:fillRect/>
          </a:stretch>
        </p:blipFill>
        <p:spPr>
          <a:xfrm>
            <a:off x="12611100" y="12598400"/>
            <a:ext cx="3048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61691" y="1833457"/>
            <a:ext cx="1015663" cy="32194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说课内容</a:t>
            </a:r>
            <a:endParaRPr lang="zh-CN" altLang="en-US" sz="5400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12743" y="1457325"/>
            <a:ext cx="2297283" cy="3924300"/>
            <a:chOff x="1712743" y="1457325"/>
            <a:chExt cx="2297282" cy="39243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1893718" y="1652586"/>
              <a:ext cx="1954381" cy="3552825"/>
            </a:xfrm>
            <a:prstGeom prst="rect">
              <a:avLst/>
            </a:prstGeom>
            <a:noFill/>
            <a:ln w="57150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3648075" y="1457325"/>
              <a:ext cx="361950" cy="36195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1712743" y="5019675"/>
              <a:ext cx="361950" cy="36195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3648075" y="5019675"/>
              <a:ext cx="361950" cy="36195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1712743" y="1457325"/>
              <a:ext cx="361950" cy="36195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 flipH="1">
            <a:off x="6095999" y="308472"/>
            <a:ext cx="0" cy="6268598"/>
          </a:xfrm>
          <a:prstGeom prst="line">
            <a:avLst/>
          </a:prstGeom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: 圆角 17"/>
          <p:cNvSpPr/>
          <p:nvPr/>
        </p:nvSpPr>
        <p:spPr>
          <a:xfrm>
            <a:off x="6816886" y="883208"/>
            <a:ext cx="4152895" cy="709611"/>
          </a:xfrm>
          <a:prstGeom prst="roundRect">
            <a:avLst>
              <a:gd name="adj" fmla="val 16621"/>
            </a:avLst>
          </a:prstGeom>
          <a:noFill/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1" name="矩形: 圆角 20"/>
          <p:cNvSpPr/>
          <p:nvPr/>
        </p:nvSpPr>
        <p:spPr>
          <a:xfrm>
            <a:off x="6816886" y="2983232"/>
            <a:ext cx="4152895" cy="709611"/>
          </a:xfrm>
          <a:prstGeom prst="roundRect">
            <a:avLst/>
          </a:prstGeom>
          <a:noFill/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2" name="矩形: 圆角 21"/>
          <p:cNvSpPr/>
          <p:nvPr/>
        </p:nvSpPr>
        <p:spPr>
          <a:xfrm>
            <a:off x="6816886" y="4032966"/>
            <a:ext cx="4152895" cy="709611"/>
          </a:xfrm>
          <a:prstGeom prst="roundRect">
            <a:avLst/>
          </a:prstGeom>
          <a:noFill/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3" name="矩形: 圆角 22"/>
          <p:cNvSpPr/>
          <p:nvPr/>
        </p:nvSpPr>
        <p:spPr>
          <a:xfrm>
            <a:off x="6816250" y="5083336"/>
            <a:ext cx="4152895" cy="709611"/>
          </a:xfrm>
          <a:prstGeom prst="roundRect">
            <a:avLst/>
          </a:prstGeom>
          <a:noFill/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548882" y="1036320"/>
            <a:ext cx="213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一、说教材</a:t>
            </a:r>
            <a:endParaRPr lang="zh-CN" altLang="en-US" sz="2000" b="1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61862" y="2088515"/>
            <a:ext cx="26396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二、说学情</a:t>
            </a:r>
            <a:endParaRPr lang="en-US" altLang="en-US" sz="2000" b="1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093586" y="2962911"/>
            <a:ext cx="3684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三、说教学目标</a:t>
            </a:r>
            <a:endParaRPr lang="zh-CN" altLang="en-US" sz="2000" b="1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  <a:p>
            <a:pPr algn="ctr"/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en-US" altLang="zh-CN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   </a:t>
            </a:r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（教学重难点）</a:t>
            </a:r>
            <a:endParaRPr lang="en-US" altLang="en-US" sz="2000" b="1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663815" y="4145280"/>
            <a:ext cx="2622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四、说教法学法</a:t>
            </a:r>
            <a:endParaRPr lang="zh-CN" altLang="en-US" sz="2000" b="1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sp>
        <p:nvSpPr>
          <p:cNvPr id="3" name="矩形: 圆角 17"/>
          <p:cNvSpPr/>
          <p:nvPr/>
        </p:nvSpPr>
        <p:spPr>
          <a:xfrm>
            <a:off x="6816886" y="1933498"/>
            <a:ext cx="4152895" cy="709611"/>
          </a:xfrm>
          <a:prstGeom prst="roundRect">
            <a:avLst>
              <a:gd name="adj" fmla="val 16621"/>
            </a:avLst>
          </a:prstGeom>
          <a:noFill/>
          <a:ln w="19050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92061" y="5269230"/>
            <a:ext cx="2765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600">
                <a:solidFill>
                  <a:srgbClr val="82A55F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五、说教学过程</a:t>
            </a:r>
            <a:endParaRPr lang="en-US" altLang="en-US" sz="2000" b="1" spc="600">
              <a:solidFill>
                <a:srgbClr val="82A55F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0987" y="295276"/>
            <a:ext cx="4274575" cy="2957512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4905375" y="647702"/>
            <a:ext cx="2316480" cy="812165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984116" y="792481"/>
            <a:ext cx="2159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一、说教材</a:t>
            </a:r>
            <a:endParaRPr lang="zh-CN" altLang="en-US" sz="2800" dirty="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810126" y="1659802"/>
            <a:ext cx="6505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教材分析是上好一堂课的前提条件，在正式内容开始之前，我先谈谈对教材的理解。</a:t>
            </a:r>
            <a:endParaRPr lang="zh-CN" altLang="en-US" sz="2400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16782" y="3429000"/>
            <a:ext cx="3355181" cy="2335210"/>
            <a:chOff x="916781" y="3429000"/>
            <a:chExt cx="3355181" cy="23352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矩形 25"/>
            <p:cNvSpPr/>
            <p:nvPr/>
          </p:nvSpPr>
          <p:spPr>
            <a:xfrm>
              <a:off x="940594" y="3429000"/>
              <a:ext cx="3305175" cy="1943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916781" y="5647267"/>
              <a:ext cx="3355181" cy="116943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598194" y="3429000"/>
            <a:ext cx="3355181" cy="2334118"/>
            <a:chOff x="4598193" y="3429000"/>
            <a:chExt cx="3355181" cy="23341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4623197" y="3429000"/>
              <a:ext cx="3305175" cy="1943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4598193" y="5646175"/>
              <a:ext cx="3355181" cy="116943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0796" y="3429000"/>
            <a:ext cx="3355181" cy="2334118"/>
            <a:chOff x="8280796" y="3429000"/>
            <a:chExt cx="3355181" cy="23341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矩形 27"/>
            <p:cNvSpPr/>
            <p:nvPr/>
          </p:nvSpPr>
          <p:spPr>
            <a:xfrm>
              <a:off x="8305800" y="3429000"/>
              <a:ext cx="3305175" cy="19431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280796" y="5646175"/>
              <a:ext cx="3355181" cy="116943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009980" y="4031257"/>
            <a:ext cx="316640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dirty="0" err="1" smtClean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本课选自部编版五年级上册二单元的第三篇课文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，是一篇</a:t>
            </a:r>
            <a:r>
              <a:rPr lang="en-US" altLang="en-US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说明文</a:t>
            </a:r>
            <a:r>
              <a:rPr lang="en-US" altLang="en-US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。</a:t>
            </a:r>
            <a:endParaRPr lang="en-US" altLang="en-US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37" name="等腰三角形 36"/>
          <p:cNvSpPr/>
          <p:nvPr/>
        </p:nvSpPr>
        <p:spPr>
          <a:xfrm rot="5400000">
            <a:off x="1093523" y="3601773"/>
            <a:ext cx="366184" cy="274639"/>
          </a:xfrm>
          <a:prstGeom prst="triangle">
            <a:avLst/>
          </a:prstGeom>
          <a:solidFill>
            <a:srgbClr val="82A55F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9" name="等腰三角形 38"/>
          <p:cNvSpPr/>
          <p:nvPr/>
        </p:nvSpPr>
        <p:spPr>
          <a:xfrm rot="5400000">
            <a:off x="8459523" y="3601773"/>
            <a:ext cx="366184" cy="274639"/>
          </a:xfrm>
          <a:prstGeom prst="triangle">
            <a:avLst/>
          </a:prstGeom>
          <a:solidFill>
            <a:srgbClr val="82A55F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692649" y="3865880"/>
            <a:ext cx="32357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600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本课主要按照</a:t>
            </a:r>
            <a:r>
              <a:rPr lang="en-US" altLang="en-US" sz="1600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由慢到快</a:t>
            </a:r>
            <a:r>
              <a:rPr lang="en-US" altLang="en-US" sz="1600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的顺序，运用了</a:t>
            </a:r>
            <a:r>
              <a:rPr lang="en-US" altLang="en-US" sz="1600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列数字</a:t>
            </a:r>
            <a:r>
              <a:rPr lang="en-US" altLang="en-US" sz="1600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、</a:t>
            </a:r>
            <a:r>
              <a:rPr lang="en-US" altLang="en-US" sz="1600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作比较</a:t>
            </a:r>
            <a:r>
              <a:rPr lang="en-US" altLang="en-US" sz="1600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等说明方法，介绍了多种事物的运动速度，表明了自然万物的神奇</a:t>
            </a:r>
            <a:r>
              <a:rPr lang="en-US" altLang="en-US" sz="1600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。</a:t>
            </a:r>
            <a:endParaRPr lang="en-US" altLang="en-US" sz="1400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75185" y="4031258"/>
            <a:ext cx="3166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600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学习本课，有助于激发学生</a:t>
            </a:r>
            <a:r>
              <a:rPr lang="en-US" altLang="en-US" sz="1600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探索自然奥秘</a:t>
            </a:r>
            <a:r>
              <a:rPr lang="en-US" altLang="en-US" sz="1600" dirty="0" err="1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的兴趣</a:t>
            </a:r>
            <a:r>
              <a:rPr lang="en-US" altLang="en-US" sz="1600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  <a:sym typeface="+mn-ea"/>
              </a:rPr>
              <a:t>。</a:t>
            </a:r>
            <a:endParaRPr lang="en-US" altLang="en-US" sz="1400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5400000">
            <a:off x="4676828" y="3633525"/>
            <a:ext cx="366184" cy="274639"/>
          </a:xfrm>
          <a:prstGeom prst="triangle">
            <a:avLst/>
          </a:prstGeom>
          <a:solidFill>
            <a:srgbClr val="82A55F"/>
          </a:solidFill>
          <a:ln>
            <a:solidFill>
              <a:srgbClr val="82A5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6835" y="1414356"/>
            <a:ext cx="3810000" cy="1270000"/>
          </a:xfrm>
          <a:prstGeom prst="rect">
            <a:avLst/>
          </a:prstGeom>
          <a:solidFill>
            <a:schemeClr val="bg1"/>
          </a:solidFill>
          <a:ln w="28575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5" name="矩形 4"/>
          <p:cNvSpPr/>
          <p:nvPr/>
        </p:nvSpPr>
        <p:spPr>
          <a:xfrm>
            <a:off x="1545167" y="4169834"/>
            <a:ext cx="3810000" cy="1270000"/>
          </a:xfrm>
          <a:prstGeom prst="rect">
            <a:avLst/>
          </a:prstGeom>
          <a:solidFill>
            <a:schemeClr val="bg1"/>
          </a:solidFill>
          <a:ln w="28575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6" name="矩形 5"/>
          <p:cNvSpPr/>
          <p:nvPr/>
        </p:nvSpPr>
        <p:spPr>
          <a:xfrm>
            <a:off x="6836835" y="4169834"/>
            <a:ext cx="3810000" cy="1270000"/>
          </a:xfrm>
          <a:prstGeom prst="rect">
            <a:avLst/>
          </a:prstGeom>
          <a:solidFill>
            <a:schemeClr val="bg1"/>
          </a:solidFill>
          <a:ln w="28575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7" name="矩形 6"/>
          <p:cNvSpPr/>
          <p:nvPr/>
        </p:nvSpPr>
        <p:spPr>
          <a:xfrm>
            <a:off x="1545167" y="1418166"/>
            <a:ext cx="3810000" cy="1270000"/>
          </a:xfrm>
          <a:prstGeom prst="rect">
            <a:avLst/>
          </a:prstGeom>
          <a:solidFill>
            <a:schemeClr val="bg1"/>
          </a:solidFill>
          <a:ln w="28575"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97727" y="368303"/>
            <a:ext cx="1502747" cy="179069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578140" y="1592524"/>
            <a:ext cx="3744053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latin typeface="华文楷体" panose="02010600040101010101" pitchFamily="2" charset="-122"/>
                <a:ea typeface="华文楷体" panose="02010600040101010101" pitchFamily="2" charset="-122"/>
              </a:rPr>
              <a:t>具备一定的知识基础</a:t>
            </a:r>
            <a:endParaRPr lang="zh-CN" altLang="en-US" sz="20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较强的听说读写能力</a:t>
            </a:r>
            <a:endParaRPr lang="zh-CN" altLang="en-US" sz="20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78140" y="4222270"/>
            <a:ext cx="3744053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华文楷体" panose="02010600040101010101" pitchFamily="2" charset="-122"/>
                <a:ea typeface="华文楷体" panose="02010600040101010101" pitchFamily="2" charset="-122"/>
              </a:rPr>
              <a:t>学习的积极性较高</a:t>
            </a:r>
            <a:endParaRPr lang="zh-CN" altLang="en-US" sz="20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华文楷体" panose="02010600040101010101" pitchFamily="2" charset="-122"/>
                <a:ea typeface="华文楷体" panose="02010600040101010101" pitchFamily="2" charset="-122"/>
              </a:rPr>
              <a:t>能较好地完成学习任务</a:t>
            </a:r>
            <a:endParaRPr lang="zh-CN" altLang="en-US" sz="2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36835" y="4218459"/>
            <a:ext cx="3744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0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阅读能力、分析问题的能力不够强</a:t>
            </a:r>
            <a:r>
              <a:rPr lang="zh-CN" altLang="en-US" sz="20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，</a:t>
            </a:r>
            <a:r>
              <a:rPr lang="en-US" altLang="en-US" sz="20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缺少相应的阅读方法</a:t>
            </a:r>
            <a:endParaRPr lang="en-US" altLang="en-US" sz="20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4934586" y="3082925"/>
            <a:ext cx="2497455" cy="74041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4" name="文本框 3"/>
          <p:cNvSpPr txBox="1"/>
          <p:nvPr/>
        </p:nvSpPr>
        <p:spPr>
          <a:xfrm rot="16200000">
            <a:off x="5598499" y="1991361"/>
            <a:ext cx="1046440" cy="32353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二、说学情</a:t>
            </a:r>
            <a:endParaRPr lang="en-US" altLang="en-US" sz="2800" dirty="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  <a:p>
            <a:pPr algn="ctr"/>
            <a:endParaRPr lang="en-US" altLang="en-US" sz="2800" dirty="0"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03250" y="1652213"/>
            <a:ext cx="3744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思维活跃，乐于思考</a:t>
            </a:r>
            <a:endParaRPr lang="zh-CN" altLang="en-US" sz="24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675217" y="2166830"/>
            <a:ext cx="10955868" cy="3924301"/>
            <a:chOff x="618066" y="1227665"/>
            <a:chExt cx="10955868" cy="39243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/>
            <p:cNvGrpSpPr/>
            <p:nvPr/>
          </p:nvGrpSpPr>
          <p:grpSpPr>
            <a:xfrm>
              <a:off x="618066" y="1706033"/>
              <a:ext cx="2946400" cy="3445933"/>
              <a:chOff x="618066" y="1706033"/>
              <a:chExt cx="2946400" cy="3445933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618066" y="1706033"/>
                <a:ext cx="2946400" cy="3445933"/>
                <a:chOff x="618066" y="1706033"/>
                <a:chExt cx="2946400" cy="3445933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618066" y="1706033"/>
                  <a:ext cx="2946400" cy="344593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757767" y="4933949"/>
                  <a:ext cx="2666999" cy="76200"/>
                </a:xfrm>
                <a:prstGeom prst="rect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753534" y="1820333"/>
                <a:ext cx="260349" cy="279400"/>
                <a:chOff x="1075267" y="1845733"/>
                <a:chExt cx="347133" cy="372534"/>
              </a:xfrm>
            </p:grpSpPr>
            <p:sp>
              <p:nvSpPr>
                <p:cNvPr id="3" name="等腰三角形 2"/>
                <p:cNvSpPr/>
                <p:nvPr/>
              </p:nvSpPr>
              <p:spPr>
                <a:xfrm rot="5400000">
                  <a:off x="1117600" y="1913467"/>
                  <a:ext cx="372533" cy="237066"/>
                </a:xfrm>
                <a:prstGeom prst="triangle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  <p:sp>
              <p:nvSpPr>
                <p:cNvPr id="6" name="矩形 5"/>
                <p:cNvSpPr/>
                <p:nvPr/>
              </p:nvSpPr>
              <p:spPr>
                <a:xfrm>
                  <a:off x="1075267" y="1845733"/>
                  <a:ext cx="45719" cy="372534"/>
                </a:xfrm>
                <a:prstGeom prst="rect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4622799" y="1706032"/>
              <a:ext cx="2946400" cy="3445933"/>
              <a:chOff x="618066" y="1706033"/>
              <a:chExt cx="2946400" cy="3445933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18066" y="1706033"/>
                <a:ext cx="2946400" cy="3445933"/>
                <a:chOff x="618066" y="1706033"/>
                <a:chExt cx="2946400" cy="3445933"/>
              </a:xfrm>
            </p:grpSpPr>
            <p:sp>
              <p:nvSpPr>
                <p:cNvPr id="17" name="矩形 16"/>
                <p:cNvSpPr/>
                <p:nvPr/>
              </p:nvSpPr>
              <p:spPr>
                <a:xfrm>
                  <a:off x="618066" y="1706033"/>
                  <a:ext cx="2946400" cy="344593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757767" y="4933949"/>
                  <a:ext cx="2666999" cy="76200"/>
                </a:xfrm>
                <a:prstGeom prst="rect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753534" y="1820333"/>
                <a:ext cx="260349" cy="279400"/>
                <a:chOff x="1075267" y="1845733"/>
                <a:chExt cx="347133" cy="372534"/>
              </a:xfrm>
            </p:grpSpPr>
            <p:sp>
              <p:nvSpPr>
                <p:cNvPr id="15" name="等腰三角形 14"/>
                <p:cNvSpPr/>
                <p:nvPr/>
              </p:nvSpPr>
              <p:spPr>
                <a:xfrm rot="5400000">
                  <a:off x="1117600" y="1913467"/>
                  <a:ext cx="372533" cy="237066"/>
                </a:xfrm>
                <a:prstGeom prst="triangle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1075267" y="1845733"/>
                  <a:ext cx="45719" cy="372534"/>
                </a:xfrm>
                <a:prstGeom prst="rect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8627534" y="1706031"/>
              <a:ext cx="2946400" cy="3445933"/>
              <a:chOff x="618066" y="1706033"/>
              <a:chExt cx="2946400" cy="3445933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618066" y="1706033"/>
                <a:ext cx="2946400" cy="3445933"/>
                <a:chOff x="618066" y="1706033"/>
                <a:chExt cx="2946400" cy="3445933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618066" y="1706033"/>
                  <a:ext cx="2946400" cy="344593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757767" y="4933949"/>
                  <a:ext cx="2666999" cy="76200"/>
                </a:xfrm>
                <a:prstGeom prst="rect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753534" y="1820333"/>
                <a:ext cx="260349" cy="279400"/>
                <a:chOff x="1075267" y="1845733"/>
                <a:chExt cx="347133" cy="372534"/>
              </a:xfrm>
            </p:grpSpPr>
            <p:sp>
              <p:nvSpPr>
                <p:cNvPr id="23" name="等腰三角形 22"/>
                <p:cNvSpPr/>
                <p:nvPr/>
              </p:nvSpPr>
              <p:spPr>
                <a:xfrm rot="5400000">
                  <a:off x="1117600" y="1913467"/>
                  <a:ext cx="372533" cy="237066"/>
                </a:xfrm>
                <a:prstGeom prst="triangle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1075267" y="1845733"/>
                  <a:ext cx="45719" cy="372534"/>
                </a:xfrm>
                <a:prstGeom prst="rect">
                  <a:avLst/>
                </a:prstGeom>
                <a:solidFill>
                  <a:srgbClr val="82A55F"/>
                </a:solidFill>
                <a:ln>
                  <a:solidFill>
                    <a:srgbClr val="82A5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en-US"/>
                </a:p>
              </p:txBody>
            </p:sp>
          </p:grpSp>
        </p:grpSp>
        <p:sp>
          <p:nvSpPr>
            <p:cNvPr id="30" name="矩形 29"/>
            <p:cNvSpPr/>
            <p:nvPr/>
          </p:nvSpPr>
          <p:spPr>
            <a:xfrm>
              <a:off x="618066" y="1227665"/>
              <a:ext cx="2946400" cy="408516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622799" y="1227665"/>
              <a:ext cx="2946400" cy="408516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8627532" y="1227665"/>
              <a:ext cx="2946400" cy="408516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889077" y="3135199"/>
            <a:ext cx="2529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学生通过快速阅读、小组讨论、直观演示等方式梳理课文的写作顺序，学习说明方法，理解课文内容，培养学生的合作探究能力。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902701" y="3134781"/>
            <a:ext cx="25294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体会说明文的科学性和严谨性，感受自然万物的神奇，激发学生探索自然奥秘的欲望。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5605" y="3223045"/>
            <a:ext cx="2529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会认“冠、赢”等3个生字，会写“冠、俯”等10个生字，掌握“猎豹、鸵鸟”等词语，正确流利地朗读课文，理解课文大意。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0988" y="295275"/>
            <a:ext cx="1197703" cy="8286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284952" y="5290609"/>
            <a:ext cx="577960" cy="11334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60266" y="591187"/>
            <a:ext cx="3090545" cy="812165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0095" y="2166620"/>
            <a:ext cx="274701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</a:t>
            </a:r>
            <a:r>
              <a:rPr lang="zh-CN" altLang="en-US" sz="20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知识与能力</a:t>
            </a:r>
            <a:endParaRPr lang="zh-CN" altLang="en-US" sz="200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97755" y="736601"/>
            <a:ext cx="2747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三、说教学目标</a:t>
            </a:r>
            <a:endParaRPr lang="zh-CN" altLang="en-US" sz="2800" dirty="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56149" y="2176780"/>
            <a:ext cx="274701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2.</a:t>
            </a:r>
            <a:r>
              <a:rPr lang="zh-CN" altLang="en-US" sz="20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过程与方法</a:t>
            </a:r>
            <a:endParaRPr lang="zh-CN" altLang="en-US" sz="200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68080" y="2176780"/>
            <a:ext cx="2747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3.</a:t>
            </a:r>
            <a:r>
              <a:rPr lang="zh-CN" altLang="en-US" sz="20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情感态度与价值观</a:t>
            </a:r>
            <a:endParaRPr lang="zh-CN" altLang="en-US" sz="200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22995" y="1654810"/>
            <a:ext cx="274701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教学难点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755900" y="1691005"/>
            <a:ext cx="274701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教学重点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97727" y="368303"/>
            <a:ext cx="1502747" cy="179069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22401" y="1790700"/>
            <a:ext cx="4047067" cy="3285067"/>
            <a:chOff x="1422400" y="1790700"/>
            <a:chExt cx="4047067" cy="3285067"/>
          </a:xfrm>
        </p:grpSpPr>
        <p:sp>
          <p:nvSpPr>
            <p:cNvPr id="2" name="矩形 1"/>
            <p:cNvSpPr/>
            <p:nvPr/>
          </p:nvSpPr>
          <p:spPr>
            <a:xfrm>
              <a:off x="1422400" y="1790700"/>
              <a:ext cx="4047067" cy="3276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422401" y="1799167"/>
              <a:ext cx="551948" cy="3276600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22533" y="1786467"/>
            <a:ext cx="4047067" cy="3289300"/>
            <a:chOff x="6722533" y="1786467"/>
            <a:chExt cx="4047067" cy="3289300"/>
          </a:xfrm>
        </p:grpSpPr>
        <p:sp>
          <p:nvSpPr>
            <p:cNvPr id="7" name="矩形 6"/>
            <p:cNvSpPr/>
            <p:nvPr/>
          </p:nvSpPr>
          <p:spPr>
            <a:xfrm>
              <a:off x="6722533" y="1790700"/>
              <a:ext cx="4047067" cy="3276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731000" y="1786467"/>
              <a:ext cx="539502" cy="3289300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125134" y="2691978"/>
            <a:ext cx="3270581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直观演示法、合作探究法、品词析句法、练习法等</a:t>
            </a:r>
            <a:endParaRPr lang="zh-CN" altLang="en-US" sz="1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22883" y="2690945"/>
            <a:ext cx="32705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抓关键词句、寻找段与段之间的关系、忽略不影响理解课文内容的生字词等方法</a:t>
            </a:r>
            <a:endParaRPr lang="zh-CN" altLang="en-US" sz="1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25109" y="2047180"/>
            <a:ext cx="2137273" cy="41864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9" name="矩形 18"/>
          <p:cNvSpPr/>
          <p:nvPr/>
        </p:nvSpPr>
        <p:spPr>
          <a:xfrm>
            <a:off x="7423166" y="2043370"/>
            <a:ext cx="2137273" cy="41864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" name="矩形 2"/>
          <p:cNvSpPr/>
          <p:nvPr/>
        </p:nvSpPr>
        <p:spPr>
          <a:xfrm>
            <a:off x="4660266" y="591187"/>
            <a:ext cx="3090545" cy="812165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897755" y="736601"/>
            <a:ext cx="2747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四、说教法学法</a:t>
            </a:r>
            <a:endParaRPr lang="zh-CN" altLang="en-US" sz="280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18945" y="2043432"/>
            <a:ext cx="2747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教法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18349" y="2047242"/>
            <a:ext cx="2747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学法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053710" y="454959"/>
            <a:ext cx="792228" cy="94403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579417" y="2856230"/>
            <a:ext cx="479618" cy="25603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</a:t>
            </a:r>
            <a:r>
              <a:rPr lang="zh-CN" altLang="en-US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板书设计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6765" y="2573365"/>
            <a:ext cx="809625" cy="3853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40212" y="2471041"/>
            <a:ext cx="809625" cy="3853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33981" y="2264666"/>
            <a:ext cx="809625" cy="3853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42018" y="2413344"/>
            <a:ext cx="809625" cy="3853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0393" y="3492791"/>
            <a:ext cx="3735623" cy="354137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矩形 3"/>
          <p:cNvSpPr/>
          <p:nvPr/>
        </p:nvSpPr>
        <p:spPr>
          <a:xfrm>
            <a:off x="4659631" y="895352"/>
            <a:ext cx="2554605" cy="546735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563745" y="938532"/>
            <a:ext cx="2747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五、说教学过程</a:t>
            </a:r>
            <a:endParaRPr lang="zh-CN" altLang="en-US" sz="2400">
              <a:solidFill>
                <a:schemeClr val="bg1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498234" y="2649565"/>
            <a:ext cx="809625" cy="3853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3716462" y="3050540"/>
            <a:ext cx="479618" cy="25603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初读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55142" y="2649855"/>
            <a:ext cx="479618" cy="25603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</a:t>
            </a:r>
            <a:r>
              <a:rPr lang="zh-CN" altLang="en-US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研读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39822" y="2715260"/>
            <a:ext cx="479618" cy="25603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</a:t>
            </a:r>
            <a:r>
              <a:rPr lang="zh-CN" altLang="en-US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小结作业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77782" y="3050540"/>
            <a:ext cx="479618" cy="25603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CN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   </a:t>
            </a:r>
            <a:r>
              <a:rPr lang="zh-CN" altLang="en-US" sz="32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rPr>
              <a:t>导入</a:t>
            </a:r>
            <a:endParaRPr lang="zh-CN" altLang="en-US" sz="3200">
              <a:latin typeface="华文楷体" panose="02010600040101010101" pitchFamily="2" charset="-122"/>
              <a:ea typeface="华文楷体" panose="02010600040101010101" pitchFamily="2" charset="-122"/>
              <a:cs typeface="阿里巴巴普惠体 M" panose="00020600040101010101" pitchFamily="18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97727" y="368303"/>
            <a:ext cx="1502747" cy="179069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43891" y="1172847"/>
            <a:ext cx="2677795" cy="1698625"/>
            <a:chOff x="1611567" y="698795"/>
            <a:chExt cx="6807251" cy="46143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菱形 1"/>
            <p:cNvSpPr/>
            <p:nvPr/>
          </p:nvSpPr>
          <p:spPr>
            <a:xfrm>
              <a:off x="1611567" y="698795"/>
              <a:ext cx="6807251" cy="4614334"/>
            </a:xfrm>
            <a:prstGeom prst="diamond">
              <a:avLst/>
            </a:prstGeom>
            <a:solidFill>
              <a:schemeClr val="bg1"/>
            </a:solidFill>
            <a:ln w="28575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24" name="菱形 23"/>
            <p:cNvSpPr/>
            <p:nvPr/>
          </p:nvSpPr>
          <p:spPr>
            <a:xfrm>
              <a:off x="1611567" y="939886"/>
              <a:ext cx="6805807" cy="4132152"/>
            </a:xfrm>
            <a:prstGeom prst="diamond">
              <a:avLst/>
            </a:prstGeom>
            <a:solidFill>
              <a:schemeClr val="bg1"/>
            </a:solidFill>
            <a:ln w="28575"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多媒体方式</a:t>
              </a:r>
              <a:endParaRPr lang="zh-CN" altLang="en-US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20974" y="5664667"/>
            <a:ext cx="7808595" cy="681355"/>
            <a:chOff x="2884890" y="6045496"/>
            <a:chExt cx="7808595" cy="681355"/>
          </a:xfrm>
        </p:grpSpPr>
        <p:sp>
          <p:nvSpPr>
            <p:cNvPr id="11" name="文本框 10"/>
            <p:cNvSpPr txBox="1"/>
            <p:nvPr/>
          </p:nvSpPr>
          <p:spPr>
            <a:xfrm>
              <a:off x="2884890" y="6045496"/>
              <a:ext cx="2755265" cy="38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rPr>
                <a:t>猜一猜是什么动物？</a:t>
              </a:r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046045" y="6045496"/>
              <a:ext cx="3647440" cy="68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它的速度是多少？</a:t>
              </a:r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>
                <a:lnSpc>
                  <a:spcPts val="2300"/>
                </a:lnSpc>
              </a:pPr>
              <a:endParaRPr lang="en-US" altLang="en-US" sz="1400">
                <a:latin typeface="华文楷体" panose="02010600040101010101" pitchFamily="2" charset="-122"/>
                <a:ea typeface="华文楷体" panose="02010600040101010101" pitchFamily="2" charset="-122"/>
                <a:cs typeface="阿里巴巴普惠体 M" panose="00020600040101010101" pitchFamily="18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206298" y="4097004"/>
            <a:ext cx="2927196" cy="277498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2" name="椭圆 21"/>
          <p:cNvSpPr/>
          <p:nvPr/>
        </p:nvSpPr>
        <p:spPr>
          <a:xfrm>
            <a:off x="2475230" y="5735048"/>
            <a:ext cx="245533" cy="245533"/>
          </a:xfrm>
          <a:prstGeom prst="ellipse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23" name="椭圆 22"/>
          <p:cNvSpPr/>
          <p:nvPr/>
        </p:nvSpPr>
        <p:spPr>
          <a:xfrm>
            <a:off x="6636384" y="5735015"/>
            <a:ext cx="245533" cy="245533"/>
          </a:xfrm>
          <a:prstGeom prst="ellipse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4" name="矩形 3"/>
          <p:cNvSpPr/>
          <p:nvPr/>
        </p:nvSpPr>
        <p:spPr>
          <a:xfrm>
            <a:off x="4937760" y="829312"/>
            <a:ext cx="2554605" cy="546735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（一）导入</a:t>
            </a:r>
            <a:endParaRPr lang="zh-CN" altLang="en-US"/>
          </a:p>
        </p:txBody>
      </p:sp>
      <p:pic>
        <p:nvPicPr>
          <p:cNvPr id="100" name="图片 99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1186181" y="2997200"/>
            <a:ext cx="4034791" cy="23329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图片 100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5415282" y="1820545"/>
            <a:ext cx="5443855" cy="357632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97727" y="368303"/>
            <a:ext cx="1502747" cy="179069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989" y="384176"/>
            <a:ext cx="2075719" cy="14361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53709" y="4917285"/>
            <a:ext cx="577960" cy="113347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22401" y="1790700"/>
            <a:ext cx="4047067" cy="3285067"/>
            <a:chOff x="1422400" y="1790700"/>
            <a:chExt cx="4047067" cy="3285067"/>
          </a:xfrm>
        </p:grpSpPr>
        <p:sp>
          <p:nvSpPr>
            <p:cNvPr id="2" name="矩形 1"/>
            <p:cNvSpPr/>
            <p:nvPr/>
          </p:nvSpPr>
          <p:spPr>
            <a:xfrm>
              <a:off x="1422400" y="1790700"/>
              <a:ext cx="4047067" cy="3276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422401" y="1799167"/>
              <a:ext cx="551948" cy="3276600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22533" y="1786467"/>
            <a:ext cx="4047067" cy="3289300"/>
            <a:chOff x="6722533" y="1786467"/>
            <a:chExt cx="4047067" cy="3289300"/>
          </a:xfrm>
        </p:grpSpPr>
        <p:sp>
          <p:nvSpPr>
            <p:cNvPr id="7" name="矩形 6"/>
            <p:cNvSpPr/>
            <p:nvPr/>
          </p:nvSpPr>
          <p:spPr>
            <a:xfrm>
              <a:off x="6722533" y="1790700"/>
              <a:ext cx="4047067" cy="3276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731000" y="1786467"/>
              <a:ext cx="539502" cy="3289300"/>
            </a:xfrm>
            <a:prstGeom prst="rect">
              <a:avLst/>
            </a:prstGeom>
            <a:solidFill>
              <a:srgbClr val="82A55F"/>
            </a:solidFill>
            <a:ln>
              <a:solidFill>
                <a:srgbClr val="82A5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125134" y="2691977"/>
            <a:ext cx="32705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随文识字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圈画勾点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借助工具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重点强调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课堂练习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多方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互评</a:t>
            </a: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22883" y="2690945"/>
            <a:ext cx="32705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160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）课文说明了哪些速度快的事物？</a:t>
            </a:r>
            <a:endParaRPr lang="zh-CN" altLang="en-US" sz="16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160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rPr>
              <a:t>）是按什么顺序说明的？</a:t>
            </a:r>
            <a:endParaRPr lang="zh-CN" altLang="en-US" sz="1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25109" y="2047180"/>
            <a:ext cx="2137273" cy="41864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9" name="矩形 18"/>
          <p:cNvSpPr/>
          <p:nvPr/>
        </p:nvSpPr>
        <p:spPr>
          <a:xfrm>
            <a:off x="7423166" y="2043370"/>
            <a:ext cx="2137273" cy="41864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3" name="矩形 2"/>
          <p:cNvSpPr/>
          <p:nvPr/>
        </p:nvSpPr>
        <p:spPr>
          <a:xfrm>
            <a:off x="4660266" y="591185"/>
            <a:ext cx="2762885" cy="572770"/>
          </a:xfrm>
          <a:prstGeom prst="rect">
            <a:avLst/>
          </a:prstGeom>
          <a:solidFill>
            <a:srgbClr val="82A55F"/>
          </a:solidFill>
          <a:ln>
            <a:solidFill>
              <a:srgbClr val="82A55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60265" y="641985"/>
            <a:ext cx="274701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（二）初读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18945" y="2043432"/>
            <a:ext cx="2747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1.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生字词教学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18349" y="2047242"/>
            <a:ext cx="2747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2.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阿里巴巴普惠体 M" panose="00020600040101010101" pitchFamily="18" charset="-122"/>
              </a:rPr>
              <a:t>整体感知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阿里巴巴普惠体 M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ISLIDE.ICON" val="#113327;"/>
</p:tagLst>
</file>

<file path=ppt/tags/tag2.xml><?xml version="1.0" encoding="utf-8"?>
<p:tagLst xmlns:p="http://schemas.openxmlformats.org/presentationml/2006/main">
  <p:tag name="ISLIDE.ICON" val="#113327;"/>
</p:tagLst>
</file>

<file path=ppt/tags/tag3.xml><?xml version="1.0" encoding="utf-8"?>
<p:tagLst xmlns:p="http://schemas.openxmlformats.org/presentationml/2006/main">
  <p:tag name="ISLIDE.ICON" val="#113327;"/>
</p:tagLst>
</file>

<file path=ppt/tags/tag4.xml><?xml version="1.0" encoding="utf-8"?>
<p:tagLst xmlns:p="http://schemas.openxmlformats.org/presentationml/2006/main">
  <p:tag name="ISLIDE.ICON" val="#113327;#14687;"/>
</p:tagLst>
</file>

<file path=ppt/tags/tag5.xml><?xml version="1.0" encoding="utf-8"?>
<p:tagLst xmlns:p="http://schemas.openxmlformats.org/presentationml/2006/main">
  <p:tag name="ISLIDE.ICON" val="#113327;"/>
</p:tagLst>
</file>

<file path=ppt/tags/tag6.xml><?xml version="1.0" encoding="utf-8"?>
<p:tagLst xmlns:p="http://schemas.openxmlformats.org/presentationml/2006/main">
  <p:tag name="ISLIDE.ICON" val="#113327;"/>
</p:tagLst>
</file>

<file path=ppt/tags/tag7.xml><?xml version="1.0" encoding="utf-8"?>
<p:tagLst xmlns:p="http://schemas.openxmlformats.org/presentationml/2006/main">
  <p:tag name="ISLIDE.ICON" val="#113327;"/>
</p:tagLst>
</file>

<file path=ppt/tags/tag8.xml><?xml version="1.0" encoding="utf-8"?>
<p:tagLst xmlns:p="http://schemas.openxmlformats.org/presentationml/2006/main">
  <p:tag name="ISLIDE.ICON" val="#113327;"/>
</p:tagLst>
</file>

<file path=ppt/tags/tag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ywiaGRpZCI6IjE1ODZkNjViNTJmZjVhNDM2ZDUzMTM3MTVlZTdhYThmIiwidXNlckNvdW50IjoxfQ=="/>
  <p:tag name="KSO_WPP_MARK_KEY" val="d604975e-dd95-4897-8fbc-1601edef8ded"/>
  <p:tag name="commondata" val="eyJjb3VudCI6My4wLCJoZGlkIjoiN2YzNjBkOTgyNWQ1YTMxYzM3MzMwNWFiODNmOWIzYWMiLCJ1c2VyQ291bnQiOjEuMH0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1199</Words>
  <Application>WPS 演示</Application>
  <PresentationFormat>自定义</PresentationFormat>
  <Paragraphs>173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阿里巴巴普惠体 B</vt:lpstr>
      <vt:lpstr>微软雅黑</vt:lpstr>
      <vt:lpstr>阿里巴巴普惠体 M</vt:lpstr>
      <vt:lpstr>华文楷体</vt:lpstr>
      <vt:lpstr>楷体</vt:lpstr>
      <vt:lpstr>Arial</vt:lpstr>
      <vt:lpstr>Calibri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《什么比猎豹的速度更快》PPT免费教学课件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2022-10-13T21:14:00Z</cp:lastPrinted>
  <dcterms:created xsi:type="dcterms:W3CDTF">2022-10-13T21:14:00Z</dcterms:created>
  <dcterms:modified xsi:type="dcterms:W3CDTF">2023-10-23T04:06:45Z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576FF08ACBF6473DB1F2FDA129692C8A_12</vt:lpwstr>
  </property>
  <property fmtid="{D5CDD505-2E9C-101B-9397-08002B2CF9AE}" pid="3" name="KSOProductBuildVer">
    <vt:lpwstr>2052-12.1.0.15712</vt:lpwstr>
  </property>
</Properties>
</file>