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3"/>
  </p:handoutMasterIdLst>
  <p:sldIdLst>
    <p:sldId id="256" r:id="rId3"/>
    <p:sldId id="298" r:id="rId5"/>
    <p:sldId id="345" r:id="rId6"/>
    <p:sldId id="305" r:id="rId7"/>
    <p:sldId id="306" r:id="rId8"/>
    <p:sldId id="307" r:id="rId9"/>
    <p:sldId id="346" r:id="rId10"/>
    <p:sldId id="278" r:id="rId11"/>
    <p:sldId id="330" r:id="rId12"/>
    <p:sldId id="347" r:id="rId13"/>
    <p:sldId id="288" r:id="rId14"/>
    <p:sldId id="329" r:id="rId15"/>
    <p:sldId id="336" r:id="rId16"/>
    <p:sldId id="331" r:id="rId17"/>
    <p:sldId id="348" r:id="rId18"/>
    <p:sldId id="338" r:id="rId19"/>
    <p:sldId id="334" r:id="rId20"/>
    <p:sldId id="339" r:id="rId21"/>
    <p:sldId id="289" r:id="rId22"/>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98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94660"/>
  </p:normalViewPr>
  <p:slideViewPr>
    <p:cSldViewPr snapToGrid="0">
      <p:cViewPr>
        <p:scale>
          <a:sx n="90" d="100"/>
          <a:sy n="90" d="100"/>
        </p:scale>
        <p:origin x="-1146" y="-522"/>
      </p:cViewPr>
      <p:guideLst>
        <p:guide orient="horz" pos="2160"/>
        <p:guide pos="3840"/>
      </p:guideLst>
    </p:cSldViewPr>
  </p:slideViewPr>
  <p:notesTextViewPr>
    <p:cViewPr>
      <p:scale>
        <a:sx n="1" d="1"/>
        <a:sy n="1" d="1"/>
      </p:scale>
      <p:origin x="0" y="0"/>
    </p:cViewPr>
  </p:notesTextViewPr>
  <p:notesViewPr>
    <p:cSldViewPr snapToGrid="0">
      <p:cViewPr varScale="1">
        <p:scale>
          <a:sx n="62" d="100"/>
          <a:sy n="62" d="100"/>
        </p:scale>
        <p:origin x="2477" y="53"/>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gs" Target="tags/tag7.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0AA032-B483-4829-A878-EB861BD01A80}" type="datetimeFigureOut">
              <a:rPr lang="zh-CN" altLang="en-US" smtClean="0"/>
            </a:fld>
            <a:endParaRPr lang="zh-CN" altLang="en-US"/>
          </a:p>
        </p:txBody>
      </p:sp>
      <p:sp>
        <p:nvSpPr>
          <p:cNvPr id="4" name="稻壳鸭鸭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931BF1-087D-497A-AE31-1A87AC879D54}"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D95B0B-36A5-4B7A-989C-71A938AA5CED}" type="datetimeFigureOut">
              <a:rPr lang="zh-CN" altLang="en-US" smtClean="0"/>
            </a:fld>
            <a:endParaRPr lang="zh-CN" altLang="en-US"/>
          </a:p>
        </p:txBody>
      </p:sp>
      <p:sp>
        <p:nvSpPr>
          <p:cNvPr id="4" name="稻壳鸭鸭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DE9F2B-5BBB-4AFB-AE71-E48809981CA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BF8934-6CED-46F5-B7D3-6CA10363127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BF8934-6CED-46F5-B7D3-6CA10363127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BF8934-6CED-46F5-B7D3-6CA10363127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BF8934-6CED-46F5-B7D3-6CA10363127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BF8934-6CED-46F5-B7D3-6CA10363127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BF8934-6CED-46F5-B7D3-6CA10363127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eaLnBrk="1" fontAlgn="base" latinLnBrk="0" hangingPunct="1">
              <a:lnSpc>
                <a:spcPct val="100000"/>
              </a:lnSpc>
              <a:spcBef>
                <a:spcPct val="0"/>
              </a:spcBef>
              <a:spcAft>
                <a:spcPct val="0"/>
              </a:spcAft>
              <a:buClrTx/>
              <a:buSzTx/>
              <a:buFontTx/>
              <a:buNone/>
              <a:defRPr/>
            </a:pPr>
            <a:fld id="{2D967DC6-43D7-4CEF-BEC1-3A1C2C6BFB3F}"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rPr>
            </a:fld>
            <a:endParaRPr kumimoji="0" lang="zh-CN" alt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email"/>
          <a:stretch>
            <a:fillRect/>
          </a:stretch>
        </p:blipFill>
        <p:spPr>
          <a:xfrm>
            <a:off x="1806" y="0"/>
            <a:ext cx="12188389"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email"/>
          <a:stretch>
            <a:fillRect/>
          </a:stretch>
        </p:blipFill>
        <p:spPr>
          <a:xfrm>
            <a:off x="1806" y="0"/>
            <a:ext cx="12188389"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email"/>
          <a:stretch>
            <a:fillRect/>
          </a:stretch>
        </p:blipFill>
        <p:spPr>
          <a:xfrm>
            <a:off x="1806" y="0"/>
            <a:ext cx="12188389"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页">
    <p:bg>
      <p:bgPr>
        <a:solidFill>
          <a:srgbClr val="D39853"/>
        </a:solidFill>
        <a:effectLst/>
      </p:bgPr>
    </p:bg>
    <p:spTree>
      <p:nvGrpSpPr>
        <p:cNvPr id="1" name=""/>
        <p:cNvGrpSpPr/>
        <p:nvPr/>
      </p:nvGrpSpPr>
      <p:grpSpPr>
        <a:xfrm>
          <a:off x="0" y="0"/>
          <a:ext cx="0" cy="0"/>
          <a:chOff x="0" y="0"/>
          <a:chExt cx="0" cy="0"/>
        </a:xfrm>
      </p:grpSpPr>
      <p:sp>
        <p:nvSpPr>
          <p:cNvPr id="2" name="矩形 1"/>
          <p:cNvSpPr/>
          <p:nvPr userDrawn="1"/>
        </p:nvSpPr>
        <p:spPr>
          <a:xfrm>
            <a:off x="130628" y="667657"/>
            <a:ext cx="11858171" cy="60089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5.xml"/><Relationship Id="rId3" Type="http://schemas.openxmlformats.org/officeDocument/2006/relationships/tags" Target="../tags/tag1.xml"/><Relationship Id="rId2" Type="http://schemas.openxmlformats.org/officeDocument/2006/relationships/image" Target="../media/image5.png"/><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5.xml"/><Relationship Id="rId3" Type="http://schemas.openxmlformats.org/officeDocument/2006/relationships/tags" Target="../tags/tag5.xml"/><Relationship Id="rId2" Type="http://schemas.openxmlformats.org/officeDocument/2006/relationships/image" Target="../media/image5.png"/><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2.png"/><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7.png"/><Relationship Id="rId1"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0.png"/><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7.png"/><Relationship Id="rId1" Type="http://schemas.openxmlformats.org/officeDocument/2006/relationships/image" Target="../media/image23.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5.xml"/><Relationship Id="rId3" Type="http://schemas.openxmlformats.org/officeDocument/2006/relationships/tags" Target="../tags/tag6.xml"/><Relationship Id="rId2" Type="http://schemas.openxmlformats.org/officeDocument/2006/relationships/image" Target="../media/image5.png"/><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4.jpeg"/></Relationships>
</file>

<file path=ppt/slides/_rels/slide2.xml.rels><?xml version="1.0" encoding="UTF-8" standalone="yes"?>
<Relationships xmlns="http://schemas.openxmlformats.org/package/2006/relationships"><Relationship Id="rId9" Type="http://schemas.openxmlformats.org/officeDocument/2006/relationships/tags" Target="../tags/tag2.xml"/><Relationship Id="rId8" Type="http://schemas.openxmlformats.org/officeDocument/2006/relationships/image" Target="../media/image13.png"/><Relationship Id="rId7" Type="http://schemas.microsoft.com/office/2007/relationships/hdphoto" Target="../media/image12.wdp"/><Relationship Id="rId6" Type="http://schemas.openxmlformats.org/officeDocument/2006/relationships/image" Target="../media/image11.png"/><Relationship Id="rId5" Type="http://schemas.openxmlformats.org/officeDocument/2006/relationships/image" Target="../media/image10.jpe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7.png"/><Relationship Id="rId11" Type="http://schemas.openxmlformats.org/officeDocument/2006/relationships/notesSlide" Target="../notesSlides/notesSlide2.xml"/><Relationship Id="rId10" Type="http://schemas.openxmlformats.org/officeDocument/2006/relationships/slideLayout" Target="../slideLayouts/slideLayout5.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5.xml"/><Relationship Id="rId3" Type="http://schemas.openxmlformats.org/officeDocument/2006/relationships/tags" Target="../tags/tag3.xml"/><Relationship Id="rId2" Type="http://schemas.openxmlformats.org/officeDocument/2006/relationships/image" Target="../media/image5.png"/><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microsoft.com/office/2007/relationships/hdphoto" Target="../media/image16.wdp"/><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5.xml"/><Relationship Id="rId3" Type="http://schemas.openxmlformats.org/officeDocument/2006/relationships/tags" Target="../tags/tag4.xml"/><Relationship Id="rId2" Type="http://schemas.openxmlformats.org/officeDocument/2006/relationships/image" Target="../media/image5.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8.png"/><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0.pn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0" y="0"/>
            <a:ext cx="12192000" cy="6858000"/>
            <a:chOff x="0" y="0"/>
            <a:chExt cx="12192000" cy="6858000"/>
          </a:xfrm>
        </p:grpSpPr>
        <p:grpSp>
          <p:nvGrpSpPr>
            <p:cNvPr id="89" name="组合 88"/>
            <p:cNvGrpSpPr/>
            <p:nvPr/>
          </p:nvGrpSpPr>
          <p:grpSpPr>
            <a:xfrm>
              <a:off x="0" y="0"/>
              <a:ext cx="12192000" cy="6858000"/>
              <a:chOff x="0" y="0"/>
              <a:chExt cx="12192000" cy="6858000"/>
            </a:xfrm>
          </p:grpSpPr>
          <p:sp>
            <p:nvSpPr>
              <p:cNvPr id="68" name="矩形 67"/>
              <p:cNvSpPr/>
              <p:nvPr/>
            </p:nvSpPr>
            <p:spPr>
              <a:xfrm>
                <a:off x="0" y="0"/>
                <a:ext cx="12192000" cy="6858000"/>
              </a:xfrm>
              <a:prstGeom prst="rect">
                <a:avLst/>
              </a:prstGeom>
              <a:solidFill>
                <a:srgbClr val="F3F9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pic>
            <p:nvPicPr>
              <p:cNvPr id="80" name="图片 79"/>
              <p:cNvPicPr>
                <a:picLocks noChangeAspect="1"/>
              </p:cNvPicPr>
              <p:nvPr/>
            </p:nvPicPr>
            <p:blipFill rotWithShape="1">
              <a:blip r:embed="rId1" cstate="email"/>
              <a:srcRect/>
              <a:stretch>
                <a:fillRect/>
              </a:stretch>
            </p:blipFill>
            <p:spPr>
              <a:xfrm>
                <a:off x="0" y="416559"/>
                <a:ext cx="7203440" cy="6258552"/>
              </a:xfrm>
              <a:custGeom>
                <a:avLst/>
                <a:gdLst>
                  <a:gd name="connsiteX0" fmla="*/ 0 w 6893560"/>
                  <a:gd name="connsiteY0" fmla="*/ 0 h 5989320"/>
                  <a:gd name="connsiteX1" fmla="*/ 6893560 w 6893560"/>
                  <a:gd name="connsiteY1" fmla="*/ 0 h 5989320"/>
                  <a:gd name="connsiteX2" fmla="*/ 6893560 w 6893560"/>
                  <a:gd name="connsiteY2" fmla="*/ 5989320 h 5989320"/>
                  <a:gd name="connsiteX3" fmla="*/ 0 w 6893560"/>
                  <a:gd name="connsiteY3" fmla="*/ 5989320 h 5989320"/>
                </a:gdLst>
                <a:ahLst/>
                <a:cxnLst>
                  <a:cxn ang="0">
                    <a:pos x="connsiteX0" y="connsiteY0"/>
                  </a:cxn>
                  <a:cxn ang="0">
                    <a:pos x="connsiteX1" y="connsiteY1"/>
                  </a:cxn>
                  <a:cxn ang="0">
                    <a:pos x="connsiteX2" y="connsiteY2"/>
                  </a:cxn>
                  <a:cxn ang="0">
                    <a:pos x="connsiteX3" y="connsiteY3"/>
                  </a:cxn>
                </a:cxnLst>
                <a:rect l="l" t="t" r="r" b="b"/>
                <a:pathLst>
                  <a:path w="6893560" h="5989320">
                    <a:moveTo>
                      <a:pt x="0" y="0"/>
                    </a:moveTo>
                    <a:lnTo>
                      <a:pt x="6893560" y="0"/>
                    </a:lnTo>
                    <a:lnTo>
                      <a:pt x="6893560" y="5989320"/>
                    </a:lnTo>
                    <a:lnTo>
                      <a:pt x="0" y="5989320"/>
                    </a:lnTo>
                    <a:close/>
                  </a:path>
                </a:pathLst>
              </a:custGeom>
            </p:spPr>
          </p:pic>
        </p:grpSp>
        <p:sp>
          <p:nvSpPr>
            <p:cNvPr id="91" name="矩形 90"/>
            <p:cNvSpPr/>
            <p:nvPr/>
          </p:nvSpPr>
          <p:spPr>
            <a:xfrm>
              <a:off x="1696720" y="5876808"/>
              <a:ext cx="1920240" cy="910072"/>
            </a:xfrm>
            <a:prstGeom prst="rect">
              <a:avLst/>
            </a:prstGeom>
            <a:solidFill>
              <a:srgbClr val="F3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cxnSp>
        <p:nvCxnSpPr>
          <p:cNvPr id="82" name="直接连接符 81"/>
          <p:cNvCxnSpPr/>
          <p:nvPr/>
        </p:nvCxnSpPr>
        <p:spPr>
          <a:xfrm>
            <a:off x="6088284" y="1066800"/>
            <a:ext cx="3939636" cy="0"/>
          </a:xfrm>
          <a:prstGeom prst="line">
            <a:avLst/>
          </a:prstGeom>
        </p:spPr>
        <p:style>
          <a:lnRef idx="1">
            <a:schemeClr val="accent3"/>
          </a:lnRef>
          <a:fillRef idx="0">
            <a:schemeClr val="accent3"/>
          </a:fillRef>
          <a:effectRef idx="0">
            <a:schemeClr val="accent3"/>
          </a:effectRef>
          <a:fontRef idx="minor">
            <a:schemeClr val="tx1"/>
          </a:fontRef>
        </p:style>
      </p:cxnSp>
      <p:pic>
        <p:nvPicPr>
          <p:cNvPr id="88" name="图片 87"/>
          <p:cNvPicPr>
            <a:picLocks noChangeAspect="1"/>
          </p:cNvPicPr>
          <p:nvPr/>
        </p:nvPicPr>
        <p:blipFill>
          <a:blip r:embed="rId2" cstate="email"/>
          <a:stretch>
            <a:fillRect/>
          </a:stretch>
        </p:blipFill>
        <p:spPr>
          <a:xfrm>
            <a:off x="10200630" y="320034"/>
            <a:ext cx="1851669" cy="1234446"/>
          </a:xfrm>
          <a:prstGeom prst="rect">
            <a:avLst/>
          </a:prstGeom>
        </p:spPr>
      </p:pic>
      <p:sp>
        <p:nvSpPr>
          <p:cNvPr id="90" name="矩形 89"/>
          <p:cNvSpPr/>
          <p:nvPr/>
        </p:nvSpPr>
        <p:spPr>
          <a:xfrm>
            <a:off x="980440" y="512328"/>
            <a:ext cx="370840"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96" name="矩形 95"/>
          <p:cNvSpPr/>
          <p:nvPr/>
        </p:nvSpPr>
        <p:spPr>
          <a:xfrm>
            <a:off x="1363102" y="5946257"/>
            <a:ext cx="1369220" cy="89556"/>
          </a:xfrm>
          <a:prstGeom prst="rect">
            <a:avLst/>
          </a:prstGeom>
          <a:solidFill>
            <a:srgbClr val="767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 name="TextBox 3"/>
          <p:cNvSpPr txBox="1">
            <a:spLocks noChangeArrowheads="1"/>
          </p:cNvSpPr>
          <p:nvPr/>
        </p:nvSpPr>
        <p:spPr bwMode="auto">
          <a:xfrm>
            <a:off x="6070894" y="2046517"/>
            <a:ext cx="6112031" cy="1239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9955" tIns="64977" rIns="432000" bIns="64977">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defTabSz="1299845" eaLnBrk="1" hangingPunct="1">
              <a:defRPr/>
            </a:pPr>
            <a:r>
              <a:rPr lang="zh-CN" altLang="en-US" sz="72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rPr>
              <a:t>“漫画”老师</a:t>
            </a:r>
            <a:endParaRPr lang="zh-CN" altLang="en-US" sz="72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endParaRPr>
          </a:p>
        </p:txBody>
      </p:sp>
      <p:sp>
        <p:nvSpPr>
          <p:cNvPr id="13" name="文本框 12"/>
          <p:cNvSpPr txBox="1"/>
          <p:nvPr/>
        </p:nvSpPr>
        <p:spPr>
          <a:xfrm>
            <a:off x="7108264" y="3858022"/>
            <a:ext cx="4388221" cy="480000"/>
          </a:xfrm>
          <a:prstGeom prst="roundRect">
            <a:avLst>
              <a:gd name="adj" fmla="val 50000"/>
            </a:avLst>
          </a:prstGeom>
          <a:solidFill>
            <a:srgbClr val="D39853"/>
          </a:solidFill>
          <a:ln>
            <a:solidFill>
              <a:schemeClr val="bg1"/>
            </a:solidFill>
          </a:ln>
        </p:spPr>
        <p:txBody>
          <a:bodyPr wrap="square" rtlCol="0">
            <a:noAutofit/>
          </a:bodyPr>
          <a:lstStyle/>
          <a:p>
            <a:pPr algn="dist" defTabSz="914400">
              <a:lnSpc>
                <a:spcPts val="2135"/>
              </a:lnSpc>
              <a:defRPr/>
            </a:pPr>
            <a:r>
              <a:rPr lang="zh-CN" altLang="en-US" dirty="0">
                <a:solidFill>
                  <a:prstClr val="white"/>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部编版语文五年级上册课件  </a:t>
            </a:r>
            <a:endParaRPr lang="zh-CN" altLang="en-US" dirty="0">
              <a:solidFill>
                <a:prstClr val="white"/>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1000" fill="hold"/>
                                        <p:tgtEl>
                                          <p:spTgt spid="82"/>
                                        </p:tgtEl>
                                        <p:attrNameLst>
                                          <p:attrName>ppt_w</p:attrName>
                                        </p:attrNameLst>
                                      </p:cBhvr>
                                      <p:tavLst>
                                        <p:tav tm="0">
                                          <p:val>
                                            <p:fltVal val="0"/>
                                          </p:val>
                                        </p:tav>
                                        <p:tav tm="100000">
                                          <p:val>
                                            <p:strVal val="#ppt_w"/>
                                          </p:val>
                                        </p:tav>
                                      </p:tavLst>
                                    </p:anim>
                                    <p:anim calcmode="lin" valueType="num">
                                      <p:cBhvr>
                                        <p:cTn id="8" dur="1000" fill="hold"/>
                                        <p:tgtEl>
                                          <p:spTgt spid="82"/>
                                        </p:tgtEl>
                                        <p:attrNameLst>
                                          <p:attrName>ppt_h</p:attrName>
                                        </p:attrNameLst>
                                      </p:cBhvr>
                                      <p:tavLst>
                                        <p:tav tm="0">
                                          <p:val>
                                            <p:fltVal val="0"/>
                                          </p:val>
                                        </p:tav>
                                        <p:tav tm="100000">
                                          <p:val>
                                            <p:strVal val="#ppt_h"/>
                                          </p:val>
                                        </p:tav>
                                      </p:tavLst>
                                    </p:anim>
                                    <p:anim calcmode="lin" valueType="num">
                                      <p:cBhvr>
                                        <p:cTn id="9" dur="1000" fill="hold"/>
                                        <p:tgtEl>
                                          <p:spTgt spid="82"/>
                                        </p:tgtEl>
                                        <p:attrNameLst>
                                          <p:attrName>style.rotation</p:attrName>
                                        </p:attrNameLst>
                                      </p:cBhvr>
                                      <p:tavLst>
                                        <p:tav tm="0">
                                          <p:val>
                                            <p:fltVal val="90"/>
                                          </p:val>
                                        </p:tav>
                                        <p:tav tm="100000">
                                          <p:val>
                                            <p:fltVal val="0"/>
                                          </p:val>
                                        </p:tav>
                                      </p:tavLst>
                                    </p:anim>
                                    <p:animEffect transition="in" filter="fade">
                                      <p:cBhvr>
                                        <p:cTn id="10" dur="1000"/>
                                        <p:tgtEl>
                                          <p:spTgt spid="82"/>
                                        </p:tgtEl>
                                      </p:cBhvr>
                                    </p:animEffect>
                                  </p:childTnLst>
                                </p:cTn>
                              </p:par>
                              <p:par>
                                <p:cTn id="11" presetID="31" presetClass="entr" presetSubtype="0" fill="hold" nodeType="with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p:cTn id="13" dur="1000" fill="hold"/>
                                        <p:tgtEl>
                                          <p:spTgt spid="88"/>
                                        </p:tgtEl>
                                        <p:attrNameLst>
                                          <p:attrName>ppt_w</p:attrName>
                                        </p:attrNameLst>
                                      </p:cBhvr>
                                      <p:tavLst>
                                        <p:tav tm="0">
                                          <p:val>
                                            <p:fltVal val="0"/>
                                          </p:val>
                                        </p:tav>
                                        <p:tav tm="100000">
                                          <p:val>
                                            <p:strVal val="#ppt_w"/>
                                          </p:val>
                                        </p:tav>
                                      </p:tavLst>
                                    </p:anim>
                                    <p:anim calcmode="lin" valueType="num">
                                      <p:cBhvr>
                                        <p:cTn id="14" dur="1000" fill="hold"/>
                                        <p:tgtEl>
                                          <p:spTgt spid="88"/>
                                        </p:tgtEl>
                                        <p:attrNameLst>
                                          <p:attrName>ppt_h</p:attrName>
                                        </p:attrNameLst>
                                      </p:cBhvr>
                                      <p:tavLst>
                                        <p:tav tm="0">
                                          <p:val>
                                            <p:fltVal val="0"/>
                                          </p:val>
                                        </p:tav>
                                        <p:tav tm="100000">
                                          <p:val>
                                            <p:strVal val="#ppt_h"/>
                                          </p:val>
                                        </p:tav>
                                      </p:tavLst>
                                    </p:anim>
                                    <p:anim calcmode="lin" valueType="num">
                                      <p:cBhvr>
                                        <p:cTn id="15" dur="1000" fill="hold"/>
                                        <p:tgtEl>
                                          <p:spTgt spid="88"/>
                                        </p:tgtEl>
                                        <p:attrNameLst>
                                          <p:attrName>style.rotation</p:attrName>
                                        </p:attrNameLst>
                                      </p:cBhvr>
                                      <p:tavLst>
                                        <p:tav tm="0">
                                          <p:val>
                                            <p:fltVal val="90"/>
                                          </p:val>
                                        </p:tav>
                                        <p:tav tm="100000">
                                          <p:val>
                                            <p:fltVal val="0"/>
                                          </p:val>
                                        </p:tav>
                                      </p:tavLst>
                                    </p:anim>
                                    <p:animEffect transition="in" filter="fade">
                                      <p:cBhvr>
                                        <p:cTn id="16" dur="1000"/>
                                        <p:tgtEl>
                                          <p:spTgt spid="8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left)">
                                      <p:cBhvr>
                                        <p:cTn id="19" dur="500"/>
                                        <p:tgtEl>
                                          <p:spTgt spid="96"/>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linds(horizontal)">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13" grpId="0" bldLvl="0" animBg="1"/>
      <p:bldP spid="1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0" y="0"/>
            <a:ext cx="12192000" cy="6858000"/>
            <a:chOff x="0" y="0"/>
            <a:chExt cx="12192000" cy="6858000"/>
          </a:xfrm>
        </p:grpSpPr>
        <p:grpSp>
          <p:nvGrpSpPr>
            <p:cNvPr id="89" name="组合 88"/>
            <p:cNvGrpSpPr/>
            <p:nvPr/>
          </p:nvGrpSpPr>
          <p:grpSpPr>
            <a:xfrm>
              <a:off x="0" y="0"/>
              <a:ext cx="12192000" cy="6858000"/>
              <a:chOff x="0" y="0"/>
              <a:chExt cx="12192000" cy="6858000"/>
            </a:xfrm>
          </p:grpSpPr>
          <p:sp>
            <p:nvSpPr>
              <p:cNvPr id="68" name="矩形 67"/>
              <p:cNvSpPr/>
              <p:nvPr/>
            </p:nvSpPr>
            <p:spPr>
              <a:xfrm>
                <a:off x="0" y="0"/>
                <a:ext cx="12192000" cy="6858000"/>
              </a:xfrm>
              <a:prstGeom prst="rect">
                <a:avLst/>
              </a:prstGeom>
              <a:solidFill>
                <a:srgbClr val="F3F9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pic>
            <p:nvPicPr>
              <p:cNvPr id="80" name="图片 79"/>
              <p:cNvPicPr>
                <a:picLocks noChangeAspect="1"/>
              </p:cNvPicPr>
              <p:nvPr/>
            </p:nvPicPr>
            <p:blipFill rotWithShape="1">
              <a:blip r:embed="rId1" cstate="email"/>
              <a:srcRect/>
              <a:stretch>
                <a:fillRect/>
              </a:stretch>
            </p:blipFill>
            <p:spPr>
              <a:xfrm>
                <a:off x="0" y="416559"/>
                <a:ext cx="7203440" cy="6258552"/>
              </a:xfrm>
              <a:custGeom>
                <a:avLst/>
                <a:gdLst>
                  <a:gd name="connsiteX0" fmla="*/ 0 w 6893560"/>
                  <a:gd name="connsiteY0" fmla="*/ 0 h 5989320"/>
                  <a:gd name="connsiteX1" fmla="*/ 6893560 w 6893560"/>
                  <a:gd name="connsiteY1" fmla="*/ 0 h 5989320"/>
                  <a:gd name="connsiteX2" fmla="*/ 6893560 w 6893560"/>
                  <a:gd name="connsiteY2" fmla="*/ 5989320 h 5989320"/>
                  <a:gd name="connsiteX3" fmla="*/ 0 w 6893560"/>
                  <a:gd name="connsiteY3" fmla="*/ 5989320 h 5989320"/>
                </a:gdLst>
                <a:ahLst/>
                <a:cxnLst>
                  <a:cxn ang="0">
                    <a:pos x="connsiteX0" y="connsiteY0"/>
                  </a:cxn>
                  <a:cxn ang="0">
                    <a:pos x="connsiteX1" y="connsiteY1"/>
                  </a:cxn>
                  <a:cxn ang="0">
                    <a:pos x="connsiteX2" y="connsiteY2"/>
                  </a:cxn>
                  <a:cxn ang="0">
                    <a:pos x="connsiteX3" y="connsiteY3"/>
                  </a:cxn>
                </a:cxnLst>
                <a:rect l="l" t="t" r="r" b="b"/>
                <a:pathLst>
                  <a:path w="6893560" h="5989320">
                    <a:moveTo>
                      <a:pt x="0" y="0"/>
                    </a:moveTo>
                    <a:lnTo>
                      <a:pt x="6893560" y="0"/>
                    </a:lnTo>
                    <a:lnTo>
                      <a:pt x="6893560" y="5989320"/>
                    </a:lnTo>
                    <a:lnTo>
                      <a:pt x="0" y="5989320"/>
                    </a:lnTo>
                    <a:close/>
                  </a:path>
                </a:pathLst>
              </a:custGeom>
            </p:spPr>
          </p:pic>
        </p:grpSp>
        <p:sp>
          <p:nvSpPr>
            <p:cNvPr id="91" name="矩形 90"/>
            <p:cNvSpPr/>
            <p:nvPr/>
          </p:nvSpPr>
          <p:spPr>
            <a:xfrm>
              <a:off x="1696720" y="5876808"/>
              <a:ext cx="1920240" cy="910072"/>
            </a:xfrm>
            <a:prstGeom prst="rect">
              <a:avLst/>
            </a:prstGeom>
            <a:solidFill>
              <a:srgbClr val="F3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cxnSp>
        <p:nvCxnSpPr>
          <p:cNvPr id="82" name="直接连接符 81"/>
          <p:cNvCxnSpPr/>
          <p:nvPr/>
        </p:nvCxnSpPr>
        <p:spPr>
          <a:xfrm>
            <a:off x="6088284" y="1066800"/>
            <a:ext cx="3939636" cy="0"/>
          </a:xfrm>
          <a:prstGeom prst="line">
            <a:avLst/>
          </a:prstGeom>
        </p:spPr>
        <p:style>
          <a:lnRef idx="1">
            <a:schemeClr val="accent3"/>
          </a:lnRef>
          <a:fillRef idx="0">
            <a:schemeClr val="accent3"/>
          </a:fillRef>
          <a:effectRef idx="0">
            <a:schemeClr val="accent3"/>
          </a:effectRef>
          <a:fontRef idx="minor">
            <a:schemeClr val="tx1"/>
          </a:fontRef>
        </p:style>
      </p:cxnSp>
      <p:pic>
        <p:nvPicPr>
          <p:cNvPr id="88" name="图片 87"/>
          <p:cNvPicPr>
            <a:picLocks noChangeAspect="1"/>
          </p:cNvPicPr>
          <p:nvPr/>
        </p:nvPicPr>
        <p:blipFill>
          <a:blip r:embed="rId2" cstate="email"/>
          <a:stretch>
            <a:fillRect/>
          </a:stretch>
        </p:blipFill>
        <p:spPr>
          <a:xfrm>
            <a:off x="10200630" y="320034"/>
            <a:ext cx="1851669" cy="1234446"/>
          </a:xfrm>
          <a:prstGeom prst="rect">
            <a:avLst/>
          </a:prstGeom>
        </p:spPr>
      </p:pic>
      <p:sp>
        <p:nvSpPr>
          <p:cNvPr id="90" name="矩形 89"/>
          <p:cNvSpPr/>
          <p:nvPr/>
        </p:nvSpPr>
        <p:spPr>
          <a:xfrm>
            <a:off x="980440" y="512328"/>
            <a:ext cx="370840"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96" name="矩形 95"/>
          <p:cNvSpPr/>
          <p:nvPr/>
        </p:nvSpPr>
        <p:spPr>
          <a:xfrm>
            <a:off x="1363102" y="5946257"/>
            <a:ext cx="1369220" cy="89556"/>
          </a:xfrm>
          <a:prstGeom prst="rect">
            <a:avLst/>
          </a:prstGeom>
          <a:solidFill>
            <a:srgbClr val="767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 name="TextBox 3"/>
          <p:cNvSpPr txBox="1">
            <a:spLocks noChangeArrowheads="1"/>
          </p:cNvSpPr>
          <p:nvPr/>
        </p:nvSpPr>
        <p:spPr bwMode="auto">
          <a:xfrm>
            <a:off x="7010401" y="3588659"/>
            <a:ext cx="4838696" cy="1239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9955" tIns="64977" rIns="432000" bIns="64977">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defTabSz="1299845" eaLnBrk="1" hangingPunct="1">
              <a:defRPr/>
            </a:pPr>
            <a:r>
              <a:rPr lang="zh-CN" altLang="en-US" sz="72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rPr>
              <a:t>技法点拨</a:t>
            </a:r>
            <a:endParaRPr lang="zh-CN" altLang="en-US" sz="72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endParaRPr>
          </a:p>
        </p:txBody>
      </p:sp>
      <p:sp>
        <p:nvSpPr>
          <p:cNvPr id="3" name="椭圆 2"/>
          <p:cNvSpPr/>
          <p:nvPr/>
        </p:nvSpPr>
        <p:spPr>
          <a:xfrm>
            <a:off x="8911771" y="1959429"/>
            <a:ext cx="1288859" cy="1234444"/>
          </a:xfrm>
          <a:prstGeom prst="ellipse">
            <a:avLst/>
          </a:prstGeom>
          <a:solidFill>
            <a:srgbClr val="D3985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TextBox 3"/>
          <p:cNvSpPr txBox="1">
            <a:spLocks noChangeArrowheads="1"/>
          </p:cNvSpPr>
          <p:nvPr/>
        </p:nvSpPr>
        <p:spPr bwMode="auto">
          <a:xfrm>
            <a:off x="8948146" y="2064010"/>
            <a:ext cx="1499148" cy="96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9955" tIns="64977" rIns="432000" bIns="64977">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1299845" eaLnBrk="1" hangingPunct="1">
              <a:defRPr/>
            </a:pPr>
            <a:r>
              <a:rPr lang="en-US" altLang="zh-CN" sz="5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rPr>
              <a:t>03</a:t>
            </a:r>
            <a:endParaRPr lang="zh-CN" altLang="en-US" sz="5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1000" fill="hold"/>
                                        <p:tgtEl>
                                          <p:spTgt spid="82"/>
                                        </p:tgtEl>
                                        <p:attrNameLst>
                                          <p:attrName>ppt_w</p:attrName>
                                        </p:attrNameLst>
                                      </p:cBhvr>
                                      <p:tavLst>
                                        <p:tav tm="0">
                                          <p:val>
                                            <p:fltVal val="0"/>
                                          </p:val>
                                        </p:tav>
                                        <p:tav tm="100000">
                                          <p:val>
                                            <p:strVal val="#ppt_w"/>
                                          </p:val>
                                        </p:tav>
                                      </p:tavLst>
                                    </p:anim>
                                    <p:anim calcmode="lin" valueType="num">
                                      <p:cBhvr>
                                        <p:cTn id="8" dur="1000" fill="hold"/>
                                        <p:tgtEl>
                                          <p:spTgt spid="82"/>
                                        </p:tgtEl>
                                        <p:attrNameLst>
                                          <p:attrName>ppt_h</p:attrName>
                                        </p:attrNameLst>
                                      </p:cBhvr>
                                      <p:tavLst>
                                        <p:tav tm="0">
                                          <p:val>
                                            <p:fltVal val="0"/>
                                          </p:val>
                                        </p:tav>
                                        <p:tav tm="100000">
                                          <p:val>
                                            <p:strVal val="#ppt_h"/>
                                          </p:val>
                                        </p:tav>
                                      </p:tavLst>
                                    </p:anim>
                                    <p:anim calcmode="lin" valueType="num">
                                      <p:cBhvr>
                                        <p:cTn id="9" dur="1000" fill="hold"/>
                                        <p:tgtEl>
                                          <p:spTgt spid="82"/>
                                        </p:tgtEl>
                                        <p:attrNameLst>
                                          <p:attrName>style.rotation</p:attrName>
                                        </p:attrNameLst>
                                      </p:cBhvr>
                                      <p:tavLst>
                                        <p:tav tm="0">
                                          <p:val>
                                            <p:fltVal val="90"/>
                                          </p:val>
                                        </p:tav>
                                        <p:tav tm="100000">
                                          <p:val>
                                            <p:fltVal val="0"/>
                                          </p:val>
                                        </p:tav>
                                      </p:tavLst>
                                    </p:anim>
                                    <p:animEffect transition="in" filter="fade">
                                      <p:cBhvr>
                                        <p:cTn id="10" dur="1000"/>
                                        <p:tgtEl>
                                          <p:spTgt spid="82"/>
                                        </p:tgtEl>
                                      </p:cBhvr>
                                    </p:animEffect>
                                  </p:childTnLst>
                                </p:cTn>
                              </p:par>
                              <p:par>
                                <p:cTn id="11" presetID="31" presetClass="entr" presetSubtype="0" fill="hold" nodeType="with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p:cTn id="13" dur="1000" fill="hold"/>
                                        <p:tgtEl>
                                          <p:spTgt spid="88"/>
                                        </p:tgtEl>
                                        <p:attrNameLst>
                                          <p:attrName>ppt_w</p:attrName>
                                        </p:attrNameLst>
                                      </p:cBhvr>
                                      <p:tavLst>
                                        <p:tav tm="0">
                                          <p:val>
                                            <p:fltVal val="0"/>
                                          </p:val>
                                        </p:tav>
                                        <p:tav tm="100000">
                                          <p:val>
                                            <p:strVal val="#ppt_w"/>
                                          </p:val>
                                        </p:tav>
                                      </p:tavLst>
                                    </p:anim>
                                    <p:anim calcmode="lin" valueType="num">
                                      <p:cBhvr>
                                        <p:cTn id="14" dur="1000" fill="hold"/>
                                        <p:tgtEl>
                                          <p:spTgt spid="88"/>
                                        </p:tgtEl>
                                        <p:attrNameLst>
                                          <p:attrName>ppt_h</p:attrName>
                                        </p:attrNameLst>
                                      </p:cBhvr>
                                      <p:tavLst>
                                        <p:tav tm="0">
                                          <p:val>
                                            <p:fltVal val="0"/>
                                          </p:val>
                                        </p:tav>
                                        <p:tav tm="100000">
                                          <p:val>
                                            <p:strVal val="#ppt_h"/>
                                          </p:val>
                                        </p:tav>
                                      </p:tavLst>
                                    </p:anim>
                                    <p:anim calcmode="lin" valueType="num">
                                      <p:cBhvr>
                                        <p:cTn id="15" dur="1000" fill="hold"/>
                                        <p:tgtEl>
                                          <p:spTgt spid="88"/>
                                        </p:tgtEl>
                                        <p:attrNameLst>
                                          <p:attrName>style.rotation</p:attrName>
                                        </p:attrNameLst>
                                      </p:cBhvr>
                                      <p:tavLst>
                                        <p:tav tm="0">
                                          <p:val>
                                            <p:fltVal val="90"/>
                                          </p:val>
                                        </p:tav>
                                        <p:tav tm="100000">
                                          <p:val>
                                            <p:fltVal val="0"/>
                                          </p:val>
                                        </p:tav>
                                      </p:tavLst>
                                    </p:anim>
                                    <p:animEffect transition="in" filter="fade">
                                      <p:cBhvr>
                                        <p:cTn id="16" dur="1000"/>
                                        <p:tgtEl>
                                          <p:spTgt spid="8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left)">
                                      <p:cBhvr>
                                        <p:cTn id="19"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标注 32"/>
          <p:cNvSpPr/>
          <p:nvPr/>
        </p:nvSpPr>
        <p:spPr>
          <a:xfrm>
            <a:off x="5711958" y="803774"/>
            <a:ext cx="5969127" cy="1564495"/>
          </a:xfrm>
          <a:prstGeom prst="wedgeRectCallout">
            <a:avLst>
              <a:gd name="adj1" fmla="val -62077"/>
              <a:gd name="adj2" fmla="val 40509"/>
            </a:avLst>
          </a:prstGeom>
          <a:solidFill>
            <a:srgbClr val="D39853"/>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将我们的所有老师在脑中一个个像过电影一样过一遍，如外貌、衣着、性格、喜好等，哪一方面你觉得特点最突出的一位就是你写作的对象了。</a:t>
            </a:r>
            <a:endParaRPr lang="zh-CN" altLang="en-US" sz="2400" b="1" dirty="0">
              <a:solidFill>
                <a:prstClr val="white"/>
              </a:solidFill>
              <a:latin typeface="微软雅黑" panose="020B0503020204020204" charset="-122"/>
              <a:ea typeface="微软雅黑" panose="020B0503020204020204" charset="-122"/>
              <a:sym typeface="微软雅黑" panose="020B0503020204020204" charset="-122"/>
            </a:endParaRPr>
          </a:p>
        </p:txBody>
      </p:sp>
      <p:pic>
        <p:nvPicPr>
          <p:cNvPr id="31" name="Picture 12"/>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flipH="1">
            <a:off x="2465196" y="3832697"/>
            <a:ext cx="1269563" cy="145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5" name="矩形 12"/>
          <p:cNvSpPr/>
          <p:nvPr/>
        </p:nvSpPr>
        <p:spPr>
          <a:xfrm>
            <a:off x="261231" y="898605"/>
            <a:ext cx="10382323" cy="852990"/>
          </a:xfrm>
          <a:prstGeom prst="rect">
            <a:avLst/>
          </a:prstGeom>
          <a:noFill/>
          <a:ln w="9525">
            <a:noFill/>
          </a:ln>
        </p:spPr>
        <p:txBody>
          <a:bodyPr wrap="square">
            <a:spAutoFit/>
          </a:bodyPr>
          <a:lstStyle/>
          <a:p>
            <a:pPr defTabSz="1219200" fontAlgn="base">
              <a:lnSpc>
                <a:spcPct val="150000"/>
              </a:lnSpc>
              <a:spcBef>
                <a:spcPct val="0"/>
              </a:spcBef>
              <a:spcAft>
                <a:spcPct val="0"/>
              </a:spcAft>
            </a:pPr>
            <a:r>
              <a:rPr lang="en-US" sz="3735" b="1" dirty="0">
                <a:latin typeface="微软雅黑" panose="020B0503020204020204" charset="-122"/>
                <a:ea typeface="微软雅黑" panose="020B0503020204020204" charset="-122"/>
                <a:sym typeface="微软雅黑" panose="020B0503020204020204" charset="-122"/>
              </a:rPr>
              <a:t> 1.</a:t>
            </a:r>
            <a:r>
              <a:rPr lang="zh-CN" altLang="en-US" sz="3735" b="1" dirty="0">
                <a:latin typeface="微软雅黑" panose="020B0503020204020204" charset="-122"/>
                <a:ea typeface="微软雅黑" panose="020B0503020204020204" charset="-122"/>
                <a:sym typeface="微软雅黑" panose="020B0503020204020204" charset="-122"/>
              </a:rPr>
              <a:t>抓特点，选人物。</a:t>
            </a:r>
            <a:endParaRPr lang="zh-CN" altLang="en-US" sz="3735" b="1" dirty="0">
              <a:latin typeface="微软雅黑" panose="020B0503020204020204" charset="-122"/>
              <a:ea typeface="微软雅黑" panose="020B0503020204020204" charset="-122"/>
              <a:sym typeface="微软雅黑" panose="020B0503020204020204" charset="-122"/>
            </a:endParaRPr>
          </a:p>
        </p:txBody>
      </p:sp>
      <p:sp>
        <p:nvSpPr>
          <p:cNvPr id="2" name="矩形 13"/>
          <p:cNvSpPr txBox="1"/>
          <p:nvPr/>
        </p:nvSpPr>
        <p:spPr>
          <a:xfrm>
            <a:off x="0" y="6745212"/>
            <a:ext cx="480000" cy="112788"/>
          </a:xfrm>
          <a:prstGeom prst="rect">
            <a:avLst/>
          </a:prstGeom>
          <a:noFill/>
        </p:spPr>
        <p:txBody>
          <a:bodyPr wrap="square">
            <a:spAutoFit/>
          </a:bodyPr>
          <a:lstStyle/>
          <a:p>
            <a:pPr defTabSz="1219200" eaLnBrk="0" fontAlgn="base" hangingPunct="0">
              <a:spcBef>
                <a:spcPct val="0"/>
              </a:spcBef>
              <a:spcAft>
                <a:spcPct val="0"/>
              </a:spcAft>
            </a:pPr>
            <a:r>
              <a:rPr lang="en-US" altLang="zh-CN" sz="135" dirty="0">
                <a:noFill/>
                <a:latin typeface="微软雅黑" panose="020B0503020204020204" charset="-122"/>
                <a:ea typeface="微软雅黑" panose="020B0503020204020204" charset="-122"/>
                <a:sym typeface="微软雅黑" panose="020B0503020204020204" charset="-122"/>
              </a:rPr>
              <a:t>docerID:327037375</a:t>
            </a:r>
            <a:endParaRPr lang="zh-CN" altLang="en-US" sz="135" dirty="0">
              <a:noFill/>
              <a:latin typeface="微软雅黑" panose="020B0503020204020204" charset="-122"/>
              <a:ea typeface="微软雅黑" panose="020B0503020204020204" charset="-122"/>
              <a:sym typeface="微软雅黑" panose="020B0503020204020204" charset="-122"/>
            </a:endParaRPr>
          </a:p>
        </p:txBody>
      </p:sp>
      <p:sp>
        <p:nvSpPr>
          <p:cNvPr id="28" name="圆角矩形标注 27"/>
          <p:cNvSpPr/>
          <p:nvPr/>
        </p:nvSpPr>
        <p:spPr>
          <a:xfrm>
            <a:off x="335362" y="2678080"/>
            <a:ext cx="1824201" cy="806600"/>
          </a:xfrm>
          <a:prstGeom prst="wedgeRoundRectCallout">
            <a:avLst>
              <a:gd name="adj1" fmla="val 66272"/>
              <a:gd name="adj2" fmla="val 58631"/>
              <a:gd name="adj3" fmla="val 16667"/>
            </a:avLst>
          </a:prstGeom>
          <a:solidFill>
            <a:srgbClr val="E7F5FF"/>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schemeClr val="tx1"/>
                </a:solidFill>
                <a:latin typeface="微软雅黑" panose="020B0503020204020204" charset="-122"/>
                <a:ea typeface="微软雅黑" panose="020B0503020204020204" charset="-122"/>
                <a:sym typeface="微软雅黑" panose="020B0503020204020204" charset="-122"/>
              </a:rPr>
              <a:t>如何选取人物呢？</a:t>
            </a:r>
            <a:endParaRPr lang="zh-CN" altLang="en-US" sz="2400" b="1"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29" name="矩形标注 28"/>
          <p:cNvSpPr/>
          <p:nvPr/>
        </p:nvSpPr>
        <p:spPr>
          <a:xfrm>
            <a:off x="5711958" y="2484626"/>
            <a:ext cx="5952660" cy="1015037"/>
          </a:xfrm>
          <a:prstGeom prst="wedgeRectCallout">
            <a:avLst>
              <a:gd name="adj1" fmla="val -71956"/>
              <a:gd name="adj2" fmla="val 57130"/>
            </a:avLst>
          </a:prstGeom>
          <a:solidFill>
            <a:srgbClr val="D39853"/>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独特与夸张是“漫画”的突出特点！要用文字“画”漫画老师，选择有突出特点的人物很关键！</a:t>
            </a:r>
            <a:endParaRPr lang="zh-CN" altLang="en-US" sz="2400" b="1" dirty="0">
              <a:solidFill>
                <a:prstClr val="white"/>
              </a:solidFill>
              <a:latin typeface="微软雅黑" panose="020B0503020204020204" charset="-122"/>
              <a:ea typeface="微软雅黑" panose="020B0503020204020204" charset="-122"/>
              <a:sym typeface="微软雅黑" panose="020B0503020204020204" charset="-122"/>
            </a:endParaRPr>
          </a:p>
        </p:txBody>
      </p:sp>
      <p:pic>
        <p:nvPicPr>
          <p:cNvPr id="32" name="Picture 13" descr="C:\Users\Administrator\Desktop\17e1884f61f242d2a7c5ee365a480b19.png"/>
          <p:cNvPicPr>
            <a:picLocks noChangeAspect="1" noChangeArrowheads="1"/>
          </p:cNvPicPr>
          <p:nvPr/>
        </p:nvPicPr>
        <p:blipFill>
          <a:blip r:embed="rId2" cstate="email"/>
          <a:srcRect/>
          <a:stretch>
            <a:fillRect/>
          </a:stretch>
        </p:blipFill>
        <p:spPr bwMode="auto">
          <a:xfrm flipH="1">
            <a:off x="3312543" y="3321496"/>
            <a:ext cx="2032480" cy="2003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圆角矩形标注 9"/>
          <p:cNvSpPr/>
          <p:nvPr/>
        </p:nvSpPr>
        <p:spPr>
          <a:xfrm>
            <a:off x="288544" y="4103683"/>
            <a:ext cx="2063040" cy="1180943"/>
          </a:xfrm>
          <a:prstGeom prst="wedgeRoundRectCallout">
            <a:avLst>
              <a:gd name="adj1" fmla="val 60234"/>
              <a:gd name="adj2" fmla="val -44946"/>
              <a:gd name="adj3" fmla="val 16667"/>
            </a:avLst>
          </a:prstGeom>
          <a:solidFill>
            <a:srgbClr val="E7F5FF"/>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schemeClr val="tx1"/>
                </a:solidFill>
                <a:latin typeface="微软雅黑" panose="020B0503020204020204" charset="-122"/>
                <a:ea typeface="微软雅黑" panose="020B0503020204020204" charset="-122"/>
                <a:sym typeface="微软雅黑" panose="020B0503020204020204" charset="-122"/>
              </a:rPr>
              <a:t>选取人物后，我们接着怎样写？</a:t>
            </a:r>
            <a:endParaRPr lang="zh-CN" altLang="en-US" sz="2400" b="1"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11" name="矩形标注 10"/>
          <p:cNvSpPr/>
          <p:nvPr/>
        </p:nvSpPr>
        <p:spPr>
          <a:xfrm>
            <a:off x="5711958" y="3621022"/>
            <a:ext cx="5969127" cy="2960599"/>
          </a:xfrm>
          <a:prstGeom prst="wedgeRectCallout">
            <a:avLst>
              <a:gd name="adj1" fmla="val -59067"/>
              <a:gd name="adj2" fmla="val -43382"/>
            </a:avLst>
          </a:prstGeom>
          <a:solidFill>
            <a:srgbClr val="D39853"/>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写作时要抓住最有特点的一个方面写，比如外貌描写，每个人的外貌都有与众不同的特点，描写人物的外貌是为了突出中心，表现人物特点，所以描写人物外貌不可面面俱到，只需抓住这个人与其他人不同的地方，进行重点、具体描写。通过外貌描写，表现人物的精神面貌和内心活动，千万不能面面俱到。</a:t>
            </a:r>
            <a:endParaRPr lang="zh-CN" altLang="en-US" sz="2400" b="1" dirty="0">
              <a:solidFill>
                <a:prstClr val="white"/>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485"/>
                                        </p:tgtEl>
                                        <p:attrNameLst>
                                          <p:attrName>style.visibility</p:attrName>
                                        </p:attrNameLst>
                                      </p:cBhvr>
                                      <p:to>
                                        <p:strVal val="visible"/>
                                      </p:to>
                                    </p:set>
                                    <p:animEffect transition="in" filter="wipe(left)">
                                      <p:cBhvr>
                                        <p:cTn id="7" dur="500"/>
                                        <p:tgtEl>
                                          <p:spTgt spid="2048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anim calcmode="lin" valueType="num">
                                      <p:cBhvr>
                                        <p:cTn id="12" dur="500" fill="hold"/>
                                        <p:tgtEl>
                                          <p:spTgt spid="31"/>
                                        </p:tgtEl>
                                        <p:attrNameLst>
                                          <p:attrName>ppt_x</p:attrName>
                                        </p:attrNameLst>
                                      </p:cBhvr>
                                      <p:tavLst>
                                        <p:tav tm="0">
                                          <p:val>
                                            <p:strVal val="#ppt_x"/>
                                          </p:val>
                                        </p:tav>
                                        <p:tav tm="100000">
                                          <p:val>
                                            <p:strVal val="#ppt_x"/>
                                          </p:val>
                                        </p:tav>
                                      </p:tavLst>
                                    </p:anim>
                                    <p:anim calcmode="lin" valueType="num">
                                      <p:cBhvr>
                                        <p:cTn id="13" dur="5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anim calcmode="lin" valueType="num">
                                      <p:cBhvr>
                                        <p:cTn id="18" dur="500" fill="hold"/>
                                        <p:tgtEl>
                                          <p:spTgt spid="32"/>
                                        </p:tgtEl>
                                        <p:attrNameLst>
                                          <p:attrName>ppt_x</p:attrName>
                                        </p:attrNameLst>
                                      </p:cBhvr>
                                      <p:tavLst>
                                        <p:tav tm="0">
                                          <p:val>
                                            <p:strVal val="#ppt_x"/>
                                          </p:val>
                                        </p:tav>
                                        <p:tav tm="100000">
                                          <p:val>
                                            <p:strVal val="#ppt_x"/>
                                          </p:val>
                                        </p:tav>
                                      </p:tavLst>
                                    </p:anim>
                                    <p:anim calcmode="lin" valueType="num">
                                      <p:cBhvr>
                                        <p:cTn id="19" dur="5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barn(inVertical)">
                                      <p:cBhvr>
                                        <p:cTn id="24" dur="500"/>
                                        <p:tgtEl>
                                          <p:spTgt spid="28"/>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inVertical)">
                                      <p:cBhvr>
                                        <p:cTn id="29"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barn(inVertical)">
                                      <p:cBhvr>
                                        <p:cTn id="34"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inVertical)">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arn(inVertical)">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0485" grpId="0"/>
      <p:bldP spid="28" grpId="0" animBg="1"/>
      <p:bldP spid="2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2"/>
          <p:cNvSpPr/>
          <p:nvPr/>
        </p:nvSpPr>
        <p:spPr>
          <a:xfrm>
            <a:off x="610221" y="932723"/>
            <a:ext cx="10382323" cy="852990"/>
          </a:xfrm>
          <a:prstGeom prst="rect">
            <a:avLst/>
          </a:prstGeom>
          <a:noFill/>
          <a:ln w="9525">
            <a:noFill/>
          </a:ln>
        </p:spPr>
        <p:txBody>
          <a:bodyPr wrap="square">
            <a:spAutoFit/>
          </a:bodyPr>
          <a:lstStyle/>
          <a:p>
            <a:pPr defTabSz="1219200" fontAlgn="base">
              <a:lnSpc>
                <a:spcPct val="150000"/>
              </a:lnSpc>
              <a:spcBef>
                <a:spcPct val="0"/>
              </a:spcBef>
              <a:spcAft>
                <a:spcPct val="0"/>
              </a:spcAft>
            </a:pPr>
            <a:r>
              <a:rPr lang="en-US" sz="3735" b="1" dirty="0">
                <a:latin typeface="微软雅黑" panose="020B0503020204020204" charset="-122"/>
                <a:ea typeface="微软雅黑" panose="020B0503020204020204" charset="-122"/>
                <a:sym typeface="微软雅黑" panose="020B0503020204020204" charset="-122"/>
              </a:rPr>
              <a:t>2.</a:t>
            </a:r>
            <a:r>
              <a:rPr lang="zh-CN" altLang="en-US" sz="3735" b="1" dirty="0">
                <a:latin typeface="微软雅黑" panose="020B0503020204020204" charset="-122"/>
                <a:ea typeface="微软雅黑" panose="020B0503020204020204" charset="-122"/>
                <a:sym typeface="微软雅黑" panose="020B0503020204020204" charset="-122"/>
              </a:rPr>
              <a:t>定事情，显特色。</a:t>
            </a:r>
            <a:endParaRPr lang="zh-CN" altLang="en-US" sz="3735" b="1" dirty="0">
              <a:latin typeface="微软雅黑" panose="020B0503020204020204" charset="-122"/>
              <a:ea typeface="微软雅黑" panose="020B0503020204020204" charset="-122"/>
              <a:sym typeface="微软雅黑" panose="020B0503020204020204" charset="-122"/>
            </a:endParaRPr>
          </a:p>
        </p:txBody>
      </p:sp>
      <p:pic>
        <p:nvPicPr>
          <p:cNvPr id="22" name="Picture 12"/>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flipH="1">
            <a:off x="3983765" y="3947168"/>
            <a:ext cx="1536171" cy="1756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13" descr="C:\Users\Administrator\Desktop\17e1884f61f242d2a7c5ee365a480b19.png"/>
          <p:cNvPicPr>
            <a:picLocks noChangeAspect="1" noChangeArrowheads="1"/>
          </p:cNvPicPr>
          <p:nvPr/>
        </p:nvPicPr>
        <p:blipFill>
          <a:blip r:embed="rId2" cstate="email"/>
          <a:srcRect/>
          <a:stretch>
            <a:fillRect/>
          </a:stretch>
        </p:blipFill>
        <p:spPr bwMode="auto">
          <a:xfrm flipH="1">
            <a:off x="5039883" y="2948947"/>
            <a:ext cx="2804253" cy="276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圆角矩形标注 23"/>
          <p:cNvSpPr/>
          <p:nvPr/>
        </p:nvSpPr>
        <p:spPr>
          <a:xfrm>
            <a:off x="719403" y="2469986"/>
            <a:ext cx="3139645" cy="1245956"/>
          </a:xfrm>
          <a:prstGeom prst="wedgeRoundRectCallout">
            <a:avLst>
              <a:gd name="adj1" fmla="val 58307"/>
              <a:gd name="adj2" fmla="val 44399"/>
              <a:gd name="adj3" fmla="val 16667"/>
            </a:avLst>
          </a:prstGeom>
          <a:solidFill>
            <a:srgbClr val="E7F5FF"/>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schemeClr val="tx1"/>
                </a:solidFill>
                <a:latin typeface="微软雅黑" panose="020B0503020204020204" charset="-122"/>
                <a:ea typeface="微软雅黑" panose="020B0503020204020204" charset="-122"/>
                <a:sym typeface="微软雅黑" panose="020B0503020204020204" charset="-122"/>
              </a:rPr>
              <a:t>表现人物特点，首先要考虑什么？</a:t>
            </a:r>
            <a:endParaRPr lang="zh-CN" altLang="en-US" sz="2400" b="1"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25" name="圆角矩形标注 24"/>
          <p:cNvSpPr/>
          <p:nvPr/>
        </p:nvSpPr>
        <p:spPr>
          <a:xfrm>
            <a:off x="7676496" y="1802680"/>
            <a:ext cx="4180144" cy="2202384"/>
          </a:xfrm>
          <a:prstGeom prst="wedgeRoundRectCallout">
            <a:avLst>
              <a:gd name="adj1" fmla="val -61574"/>
              <a:gd name="adj2" fmla="val 37564"/>
              <a:gd name="adj3" fmla="val 16667"/>
            </a:avLst>
          </a:prstGeom>
          <a:solidFill>
            <a:srgbClr val="D39853"/>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人物的特点要通过具体的事情来体现，所以选择一两件典型的能够突出老师特点的事情就是我们选定人物后首先要考虑的。</a:t>
            </a:r>
            <a:endParaRPr lang="zh-CN" altLang="en-US" sz="2400" b="1" dirty="0">
              <a:solidFill>
                <a:prstClr val="white"/>
              </a:solidFill>
              <a:latin typeface="微软雅黑" panose="020B0503020204020204" charset="-122"/>
              <a:ea typeface="微软雅黑" panose="020B0503020204020204" charset="-122"/>
              <a:sym typeface="微软雅黑" panose="020B0503020204020204" charset="-122"/>
            </a:endParaRPr>
          </a:p>
        </p:txBody>
      </p:sp>
      <p:sp>
        <p:nvSpPr>
          <p:cNvPr id="26" name="圆角矩形标注 25"/>
          <p:cNvSpPr/>
          <p:nvPr/>
        </p:nvSpPr>
        <p:spPr>
          <a:xfrm>
            <a:off x="761963" y="4667259"/>
            <a:ext cx="3018995" cy="1245956"/>
          </a:xfrm>
          <a:prstGeom prst="wedgeRoundRectCallout">
            <a:avLst>
              <a:gd name="adj1" fmla="val 59098"/>
              <a:gd name="adj2" fmla="val -48603"/>
              <a:gd name="adj3" fmla="val 16667"/>
            </a:avLst>
          </a:prstGeom>
          <a:solidFill>
            <a:srgbClr val="E7F5FF"/>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schemeClr val="tx1"/>
                </a:solidFill>
                <a:latin typeface="微软雅黑" panose="020B0503020204020204" charset="-122"/>
                <a:ea typeface="微软雅黑" panose="020B0503020204020204" charset="-122"/>
                <a:sym typeface="微软雅黑" panose="020B0503020204020204" charset="-122"/>
              </a:rPr>
              <a:t>接着还要注意些什么呢？</a:t>
            </a:r>
            <a:endParaRPr lang="zh-CN" altLang="en-US" sz="2400" b="1"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27" name="圆角矩形标注 26"/>
          <p:cNvSpPr/>
          <p:nvPr/>
        </p:nvSpPr>
        <p:spPr>
          <a:xfrm>
            <a:off x="7824192" y="4437210"/>
            <a:ext cx="4032448" cy="2064132"/>
          </a:xfrm>
          <a:prstGeom prst="wedgeRoundRectCallout">
            <a:avLst>
              <a:gd name="adj1" fmla="val -63728"/>
              <a:gd name="adj2" fmla="val -48666"/>
              <a:gd name="adj3" fmla="val 16667"/>
            </a:avLst>
          </a:prstGeom>
          <a:solidFill>
            <a:srgbClr val="D39853"/>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事情的选择一定是与人物的特点一致的，比如上面觉得喜好独特，此处事情选择也要突出喜好独特这个特点，不能前后不一。</a:t>
            </a:r>
            <a:endParaRPr lang="zh-CN" altLang="en-US" sz="2400" b="1" dirty="0">
              <a:solidFill>
                <a:prstClr val="white"/>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42"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1000"/>
                                        <p:tgtEl>
                                          <p:spTgt spid="22"/>
                                        </p:tgtEl>
                                      </p:cBhvr>
                                    </p:animEffect>
                                    <p:anim calcmode="lin" valueType="num">
                                      <p:cBhvr>
                                        <p:cTn id="11" dur="1000" fill="hold"/>
                                        <p:tgtEl>
                                          <p:spTgt spid="22"/>
                                        </p:tgtEl>
                                        <p:attrNameLst>
                                          <p:attrName>ppt_x</p:attrName>
                                        </p:attrNameLst>
                                      </p:cBhvr>
                                      <p:tavLst>
                                        <p:tav tm="0">
                                          <p:val>
                                            <p:strVal val="#ppt_x"/>
                                          </p:val>
                                        </p:tav>
                                        <p:tav tm="100000">
                                          <p:val>
                                            <p:strVal val="#ppt_x"/>
                                          </p:val>
                                        </p:tav>
                                      </p:tavLst>
                                    </p:anim>
                                    <p:anim calcmode="lin" valueType="num">
                                      <p:cBhvr>
                                        <p:cTn id="12" dur="1000" fill="hold"/>
                                        <p:tgtEl>
                                          <p:spTgt spid="2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arn(inVertical)">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arn(inVertic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barn(inVertical)">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barn(inVertical)">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4" grpId="0" animBg="1"/>
      <p:bldP spid="25" grpId="0" animBg="1"/>
      <p:bldP spid="26"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13" descr="C:\Users\Administrator\Desktop\17e1884f61f242d2a7c5ee365a480b19.png"/>
          <p:cNvPicPr>
            <a:picLocks noChangeAspect="1" noChangeArrowheads="1"/>
          </p:cNvPicPr>
          <p:nvPr/>
        </p:nvPicPr>
        <p:blipFill>
          <a:blip r:embed="rId1" cstate="email"/>
          <a:srcRect/>
          <a:stretch>
            <a:fillRect/>
          </a:stretch>
        </p:blipFill>
        <p:spPr bwMode="auto">
          <a:xfrm flipH="1">
            <a:off x="241971" y="3043280"/>
            <a:ext cx="1821581" cy="1886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1967541" y="1892830"/>
            <a:ext cx="9313035" cy="422446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241300" indent="-241300" defTabSz="609600" fontAlgn="base">
              <a:lnSpc>
                <a:spcPct val="130000"/>
              </a:lnSpc>
              <a:spcBef>
                <a:spcPct val="0"/>
              </a:spcBef>
              <a:spcAft>
                <a:spcPct val="0"/>
              </a:spcAft>
            </a:pPr>
            <a:r>
              <a:rPr lang="en-US" altLang="zh-CN"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1.</a:t>
            </a:r>
            <a:r>
              <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选典型事例。反映一个人精神面貌的事例很多，通过一两件事写人就要选取最有代表性的生动事例来写。</a:t>
            </a:r>
            <a:endPar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a:p>
            <a:pPr marL="241300" indent="-241300" defTabSz="609600" fontAlgn="base">
              <a:lnSpc>
                <a:spcPct val="130000"/>
              </a:lnSpc>
              <a:spcBef>
                <a:spcPct val="0"/>
              </a:spcBef>
              <a:spcAft>
                <a:spcPct val="0"/>
              </a:spcAft>
            </a:pPr>
            <a:r>
              <a:rPr lang="en-US" altLang="zh-CN"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2.</a:t>
            </a:r>
            <a:r>
              <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叙述事情过程。要写出事情的发展过程，使人物的形象逐步完整。</a:t>
            </a:r>
            <a:endPar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a:p>
            <a:pPr marL="241300" indent="-241300" defTabSz="609600" fontAlgn="base">
              <a:lnSpc>
                <a:spcPct val="130000"/>
              </a:lnSpc>
              <a:spcBef>
                <a:spcPct val="0"/>
              </a:spcBef>
              <a:spcAft>
                <a:spcPct val="0"/>
              </a:spcAft>
            </a:pPr>
            <a:r>
              <a:rPr lang="en-US" altLang="zh-CN"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3.</a:t>
            </a:r>
            <a:r>
              <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要把事情写具体。用一两个典型事例记叙一个人，应该把这事例通过人物的动作、语言、神态、心理等写具体，这样人物形象才能丰满。</a:t>
            </a:r>
            <a:endPar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a:p>
            <a:pPr marL="241300" indent="-241300" defTabSz="609600" fontAlgn="base">
              <a:lnSpc>
                <a:spcPct val="130000"/>
              </a:lnSpc>
              <a:spcBef>
                <a:spcPct val="0"/>
              </a:spcBef>
              <a:spcAft>
                <a:spcPct val="0"/>
              </a:spcAft>
            </a:pPr>
            <a:r>
              <a:rPr lang="en-US" altLang="zh-CN"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4.</a:t>
            </a:r>
            <a:r>
              <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为了使读者对人物印象更深刻，使重点记叙的事情有充分的依据和坚实的思想基础，使人物的形象更加丰富，文章的开头可以对人物的突出。</a:t>
            </a:r>
            <a:endPar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
        <p:nvSpPr>
          <p:cNvPr id="10" name="圆角矩形标注 9"/>
          <p:cNvSpPr/>
          <p:nvPr/>
        </p:nvSpPr>
        <p:spPr>
          <a:xfrm>
            <a:off x="2116877" y="1003334"/>
            <a:ext cx="7051464" cy="658047"/>
          </a:xfrm>
          <a:prstGeom prst="wedgeRoundRectCallout">
            <a:avLst>
              <a:gd name="adj1" fmla="val -55600"/>
              <a:gd name="adj2" fmla="val 50076"/>
              <a:gd name="adj3" fmla="val 16667"/>
            </a:avLst>
          </a:prstGeom>
          <a:solidFill>
            <a:srgbClr val="E7F5FF"/>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665" b="1" dirty="0">
                <a:solidFill>
                  <a:schemeClr val="tx1"/>
                </a:solidFill>
                <a:latin typeface="微软雅黑" panose="020B0503020204020204" charset="-122"/>
                <a:ea typeface="微软雅黑" panose="020B0503020204020204" charset="-122"/>
                <a:sym typeface="微软雅黑" panose="020B0503020204020204" charset="-122"/>
              </a:rPr>
              <a:t> 凸显人物特点，如何写典型事例呢？</a:t>
            </a:r>
            <a:endParaRPr lang="zh-CN" altLang="en-US" sz="2665" b="1" dirty="0">
              <a:solidFill>
                <a:schemeClr val="tx1"/>
              </a:solidFill>
              <a:latin typeface="微软雅黑" panose="020B0503020204020204" charset="-122"/>
              <a:ea typeface="微软雅黑" panose="020B0503020204020204" charset="-122"/>
              <a:sym typeface="微软雅黑" panose="020B0503020204020204" charset="-122"/>
            </a:endParaRPr>
          </a:p>
        </p:txBody>
      </p:sp>
      <p:pic>
        <p:nvPicPr>
          <p:cNvPr id="11"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23393" y="1124744"/>
            <a:ext cx="1081420" cy="1236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wipe(left)">
                                      <p:cBhvr>
                                        <p:cTn id="19" dur="500"/>
                                        <p:tgtEl>
                                          <p:spTgt spid="8">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8">
                                            <p:txEl>
                                              <p:pRg st="1" end="1"/>
                                            </p:txEl>
                                          </p:spTgt>
                                        </p:tgtEl>
                                        <p:attrNameLst>
                                          <p:attrName>style.visibility</p:attrName>
                                        </p:attrNameLst>
                                      </p:cBhvr>
                                      <p:to>
                                        <p:strVal val="visible"/>
                                      </p:to>
                                    </p:set>
                                    <p:animEffect transition="in" filter="wipe(left)">
                                      <p:cBhvr>
                                        <p:cTn id="24" dur="500"/>
                                        <p:tgtEl>
                                          <p:spTgt spid="8">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Effect transition="in" filter="wipe(left)">
                                      <p:cBhvr>
                                        <p:cTn id="29" dur="500"/>
                                        <p:tgtEl>
                                          <p:spTgt spid="8">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8">
                                            <p:txEl>
                                              <p:pRg st="3" end="3"/>
                                            </p:txEl>
                                          </p:spTgt>
                                        </p:tgtEl>
                                        <p:attrNameLst>
                                          <p:attrName>style.visibility</p:attrName>
                                        </p:attrNameLst>
                                      </p:cBhvr>
                                      <p:to>
                                        <p:strVal val="visible"/>
                                      </p:to>
                                    </p:set>
                                    <p:animEffect transition="in" filter="wipe(left)">
                                      <p:cBhvr>
                                        <p:cTn id="34"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矩形 12"/>
          <p:cNvSpPr/>
          <p:nvPr/>
        </p:nvSpPr>
        <p:spPr>
          <a:xfrm>
            <a:off x="939701" y="917782"/>
            <a:ext cx="10465163" cy="960840"/>
          </a:xfrm>
          <a:prstGeom prst="rect">
            <a:avLst/>
          </a:prstGeom>
          <a:noFill/>
          <a:ln w="9525">
            <a:noFill/>
          </a:ln>
        </p:spPr>
        <p:txBody>
          <a:bodyPr wrap="square">
            <a:spAutoFit/>
          </a:bodyPr>
          <a:lstStyle/>
          <a:p>
            <a:pPr defTabSz="1219200" fontAlgn="base">
              <a:lnSpc>
                <a:spcPct val="150000"/>
              </a:lnSpc>
              <a:spcBef>
                <a:spcPct val="0"/>
              </a:spcBef>
              <a:spcAft>
                <a:spcPct val="0"/>
              </a:spcAft>
            </a:pPr>
            <a:r>
              <a:rPr lang="en-US" altLang="zh-CN" sz="4265" b="1" dirty="0">
                <a:latin typeface="微软雅黑" panose="020B0503020204020204" charset="-122"/>
                <a:ea typeface="微软雅黑" panose="020B0503020204020204" charset="-122"/>
                <a:sym typeface="微软雅黑" panose="020B0503020204020204" charset="-122"/>
              </a:rPr>
              <a:t>3.</a:t>
            </a:r>
            <a:r>
              <a:rPr lang="zh-CN" altLang="en-US" sz="4265" b="1" dirty="0">
                <a:latin typeface="微软雅黑" panose="020B0503020204020204" charset="-122"/>
                <a:ea typeface="微软雅黑" panose="020B0503020204020204" charset="-122"/>
                <a:sym typeface="微软雅黑" panose="020B0503020204020204" charset="-122"/>
              </a:rPr>
              <a:t>重描写，表情感。</a:t>
            </a:r>
            <a:endParaRPr lang="zh-CN" altLang="en-US" sz="4265" b="1" dirty="0">
              <a:latin typeface="微软雅黑" panose="020B0503020204020204" charset="-122"/>
              <a:ea typeface="微软雅黑" panose="020B0503020204020204" charset="-122"/>
              <a:sym typeface="微软雅黑" panose="020B0503020204020204" charset="-122"/>
            </a:endParaRPr>
          </a:p>
        </p:txBody>
      </p:sp>
      <p:pic>
        <p:nvPicPr>
          <p:cNvPr id="14" name="Picture 12"/>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flipH="1">
            <a:off x="2997988" y="3950766"/>
            <a:ext cx="1536171" cy="1756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3" descr="C:\Users\Administrator\Desktop\17e1884f61f242d2a7c5ee365a480b19.png"/>
          <p:cNvPicPr>
            <a:picLocks noChangeAspect="1" noChangeArrowheads="1"/>
          </p:cNvPicPr>
          <p:nvPr/>
        </p:nvPicPr>
        <p:blipFill>
          <a:blip r:embed="rId2" cstate="email"/>
          <a:srcRect/>
          <a:stretch>
            <a:fillRect/>
          </a:stretch>
        </p:blipFill>
        <p:spPr bwMode="auto">
          <a:xfrm flipH="1">
            <a:off x="4034162" y="2894649"/>
            <a:ext cx="2804253" cy="276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圆角矩形标注 15"/>
          <p:cNvSpPr/>
          <p:nvPr/>
        </p:nvSpPr>
        <p:spPr>
          <a:xfrm>
            <a:off x="476212" y="2468894"/>
            <a:ext cx="2547448" cy="1047757"/>
          </a:xfrm>
          <a:prstGeom prst="wedgeRoundRectCallout">
            <a:avLst>
              <a:gd name="adj1" fmla="val 39569"/>
              <a:gd name="adj2" fmla="val 74702"/>
              <a:gd name="adj3" fmla="val 16667"/>
            </a:avLst>
          </a:prstGeom>
          <a:solidFill>
            <a:srgbClr val="E7F5FF"/>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schemeClr val="tx1"/>
                </a:solidFill>
                <a:latin typeface="微软雅黑" panose="020B0503020204020204" charset="-122"/>
                <a:ea typeface="微软雅黑" panose="020B0503020204020204" charset="-122"/>
                <a:sym typeface="微软雅黑" panose="020B0503020204020204" charset="-122"/>
              </a:rPr>
              <a:t>如何对事情进行细致的描写？</a:t>
            </a:r>
            <a:endParaRPr lang="zh-CN" altLang="en-US" sz="2400" b="1"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17" name="圆角矩形标注 16"/>
          <p:cNvSpPr/>
          <p:nvPr/>
        </p:nvSpPr>
        <p:spPr>
          <a:xfrm>
            <a:off x="7067822" y="1636190"/>
            <a:ext cx="4800533" cy="2085345"/>
          </a:xfrm>
          <a:prstGeom prst="wedgeRoundRectCallout">
            <a:avLst>
              <a:gd name="adj1" fmla="val -60447"/>
              <a:gd name="adj2" fmla="val 37343"/>
              <a:gd name="adj3" fmla="val 16667"/>
            </a:avLst>
          </a:prstGeom>
          <a:solidFill>
            <a:srgbClr val="D39853"/>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通过人物在事件中表现，如动作、语言、神态、心理活动等使它构成整个情节的最典型的部分，突显人物的特点，使文章显得生动真实，从而达到写作的目的。</a:t>
            </a:r>
            <a:endParaRPr lang="zh-CN" altLang="en-US" sz="2400" b="1" dirty="0">
              <a:solidFill>
                <a:prstClr val="white"/>
              </a:solidFill>
              <a:latin typeface="微软雅黑" panose="020B0503020204020204" charset="-122"/>
              <a:ea typeface="微软雅黑" panose="020B0503020204020204" charset="-122"/>
              <a:sym typeface="微软雅黑" panose="020B0503020204020204" charset="-122"/>
            </a:endParaRPr>
          </a:p>
        </p:txBody>
      </p:sp>
      <p:sp>
        <p:nvSpPr>
          <p:cNvPr id="8" name="圆角矩形标注 7"/>
          <p:cNvSpPr/>
          <p:nvPr/>
        </p:nvSpPr>
        <p:spPr>
          <a:xfrm>
            <a:off x="7043947" y="4389107"/>
            <a:ext cx="4716683" cy="1895768"/>
          </a:xfrm>
          <a:prstGeom prst="wedgeRoundRectCallout">
            <a:avLst>
              <a:gd name="adj1" fmla="val -56185"/>
              <a:gd name="adj2" fmla="val -35130"/>
              <a:gd name="adj3" fmla="val 16667"/>
            </a:avLst>
          </a:prstGeom>
          <a:solidFill>
            <a:srgbClr val="D39853"/>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比如动作描写要准确运用动词，语言描写要符合人物的身份</a:t>
            </a:r>
            <a:r>
              <a:rPr lang="en-US" altLang="zh-CN" sz="2400" b="1" dirty="0">
                <a:solidFill>
                  <a:prstClr val="white"/>
                </a:solidFill>
                <a:latin typeface="微软雅黑" panose="020B0503020204020204" charset="-122"/>
                <a:ea typeface="微软雅黑" panose="020B0503020204020204" charset="-122"/>
                <a:sym typeface="微软雅黑" panose="020B0503020204020204" charset="-122"/>
              </a:rPr>
              <a:t>……</a:t>
            </a: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能突出人物的特点，表达老师可爱又有趣的一面。</a:t>
            </a:r>
            <a:endParaRPr lang="zh-CN" altLang="en-US" sz="2400" b="1" dirty="0">
              <a:solidFill>
                <a:prstClr val="white"/>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inVertical)">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barn(inVertical)">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0" y="0"/>
            <a:ext cx="12192000" cy="6858000"/>
            <a:chOff x="0" y="0"/>
            <a:chExt cx="12192000" cy="6858000"/>
          </a:xfrm>
        </p:grpSpPr>
        <p:grpSp>
          <p:nvGrpSpPr>
            <p:cNvPr id="89" name="组合 88"/>
            <p:cNvGrpSpPr/>
            <p:nvPr/>
          </p:nvGrpSpPr>
          <p:grpSpPr>
            <a:xfrm>
              <a:off x="0" y="0"/>
              <a:ext cx="12192000" cy="6858000"/>
              <a:chOff x="0" y="0"/>
              <a:chExt cx="12192000" cy="6858000"/>
            </a:xfrm>
          </p:grpSpPr>
          <p:sp>
            <p:nvSpPr>
              <p:cNvPr id="68" name="矩形 67"/>
              <p:cNvSpPr/>
              <p:nvPr/>
            </p:nvSpPr>
            <p:spPr>
              <a:xfrm>
                <a:off x="0" y="0"/>
                <a:ext cx="12192000" cy="6858000"/>
              </a:xfrm>
              <a:prstGeom prst="rect">
                <a:avLst/>
              </a:prstGeom>
              <a:solidFill>
                <a:srgbClr val="F3F9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pic>
            <p:nvPicPr>
              <p:cNvPr id="80" name="图片 79"/>
              <p:cNvPicPr>
                <a:picLocks noChangeAspect="1"/>
              </p:cNvPicPr>
              <p:nvPr/>
            </p:nvPicPr>
            <p:blipFill rotWithShape="1">
              <a:blip r:embed="rId1" cstate="email"/>
              <a:srcRect/>
              <a:stretch>
                <a:fillRect/>
              </a:stretch>
            </p:blipFill>
            <p:spPr>
              <a:xfrm>
                <a:off x="0" y="416559"/>
                <a:ext cx="7203440" cy="6258552"/>
              </a:xfrm>
              <a:custGeom>
                <a:avLst/>
                <a:gdLst>
                  <a:gd name="connsiteX0" fmla="*/ 0 w 6893560"/>
                  <a:gd name="connsiteY0" fmla="*/ 0 h 5989320"/>
                  <a:gd name="connsiteX1" fmla="*/ 6893560 w 6893560"/>
                  <a:gd name="connsiteY1" fmla="*/ 0 h 5989320"/>
                  <a:gd name="connsiteX2" fmla="*/ 6893560 w 6893560"/>
                  <a:gd name="connsiteY2" fmla="*/ 5989320 h 5989320"/>
                  <a:gd name="connsiteX3" fmla="*/ 0 w 6893560"/>
                  <a:gd name="connsiteY3" fmla="*/ 5989320 h 5989320"/>
                </a:gdLst>
                <a:ahLst/>
                <a:cxnLst>
                  <a:cxn ang="0">
                    <a:pos x="connsiteX0" y="connsiteY0"/>
                  </a:cxn>
                  <a:cxn ang="0">
                    <a:pos x="connsiteX1" y="connsiteY1"/>
                  </a:cxn>
                  <a:cxn ang="0">
                    <a:pos x="connsiteX2" y="connsiteY2"/>
                  </a:cxn>
                  <a:cxn ang="0">
                    <a:pos x="connsiteX3" y="connsiteY3"/>
                  </a:cxn>
                </a:cxnLst>
                <a:rect l="l" t="t" r="r" b="b"/>
                <a:pathLst>
                  <a:path w="6893560" h="5989320">
                    <a:moveTo>
                      <a:pt x="0" y="0"/>
                    </a:moveTo>
                    <a:lnTo>
                      <a:pt x="6893560" y="0"/>
                    </a:lnTo>
                    <a:lnTo>
                      <a:pt x="6893560" y="5989320"/>
                    </a:lnTo>
                    <a:lnTo>
                      <a:pt x="0" y="5989320"/>
                    </a:lnTo>
                    <a:close/>
                  </a:path>
                </a:pathLst>
              </a:custGeom>
            </p:spPr>
          </p:pic>
        </p:grpSp>
        <p:sp>
          <p:nvSpPr>
            <p:cNvPr id="91" name="矩形 90"/>
            <p:cNvSpPr/>
            <p:nvPr/>
          </p:nvSpPr>
          <p:spPr>
            <a:xfrm>
              <a:off x="1696720" y="5876808"/>
              <a:ext cx="1920240" cy="910072"/>
            </a:xfrm>
            <a:prstGeom prst="rect">
              <a:avLst/>
            </a:prstGeom>
            <a:solidFill>
              <a:srgbClr val="F3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cxnSp>
        <p:nvCxnSpPr>
          <p:cNvPr id="82" name="直接连接符 81"/>
          <p:cNvCxnSpPr/>
          <p:nvPr/>
        </p:nvCxnSpPr>
        <p:spPr>
          <a:xfrm>
            <a:off x="6088284" y="1066800"/>
            <a:ext cx="3939636" cy="0"/>
          </a:xfrm>
          <a:prstGeom prst="line">
            <a:avLst/>
          </a:prstGeom>
        </p:spPr>
        <p:style>
          <a:lnRef idx="1">
            <a:schemeClr val="accent3"/>
          </a:lnRef>
          <a:fillRef idx="0">
            <a:schemeClr val="accent3"/>
          </a:fillRef>
          <a:effectRef idx="0">
            <a:schemeClr val="accent3"/>
          </a:effectRef>
          <a:fontRef idx="minor">
            <a:schemeClr val="tx1"/>
          </a:fontRef>
        </p:style>
      </p:cxnSp>
      <p:pic>
        <p:nvPicPr>
          <p:cNvPr id="88" name="图片 87"/>
          <p:cNvPicPr>
            <a:picLocks noChangeAspect="1"/>
          </p:cNvPicPr>
          <p:nvPr/>
        </p:nvPicPr>
        <p:blipFill>
          <a:blip r:embed="rId2" cstate="email"/>
          <a:stretch>
            <a:fillRect/>
          </a:stretch>
        </p:blipFill>
        <p:spPr>
          <a:xfrm>
            <a:off x="10200630" y="320034"/>
            <a:ext cx="1851669" cy="1234446"/>
          </a:xfrm>
          <a:prstGeom prst="rect">
            <a:avLst/>
          </a:prstGeom>
        </p:spPr>
      </p:pic>
      <p:sp>
        <p:nvSpPr>
          <p:cNvPr id="90" name="矩形 89"/>
          <p:cNvSpPr/>
          <p:nvPr/>
        </p:nvSpPr>
        <p:spPr>
          <a:xfrm>
            <a:off x="980440" y="512328"/>
            <a:ext cx="370840"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96" name="矩形 95"/>
          <p:cNvSpPr/>
          <p:nvPr/>
        </p:nvSpPr>
        <p:spPr>
          <a:xfrm>
            <a:off x="1363102" y="5946257"/>
            <a:ext cx="1369220" cy="89556"/>
          </a:xfrm>
          <a:prstGeom prst="rect">
            <a:avLst/>
          </a:prstGeom>
          <a:solidFill>
            <a:srgbClr val="767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 name="TextBox 3"/>
          <p:cNvSpPr txBox="1">
            <a:spLocks noChangeArrowheads="1"/>
          </p:cNvSpPr>
          <p:nvPr/>
        </p:nvSpPr>
        <p:spPr bwMode="auto">
          <a:xfrm>
            <a:off x="7010401" y="3588659"/>
            <a:ext cx="4838696" cy="1239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9955" tIns="64977" rIns="432000" bIns="64977">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defTabSz="1299845" eaLnBrk="1" hangingPunct="1">
              <a:defRPr/>
            </a:pPr>
            <a:r>
              <a:rPr lang="zh-CN" altLang="en-US" sz="72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rPr>
              <a:t>延伸拓展</a:t>
            </a:r>
            <a:endParaRPr lang="zh-CN" altLang="en-US" sz="72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endParaRPr>
          </a:p>
        </p:txBody>
      </p:sp>
      <p:sp>
        <p:nvSpPr>
          <p:cNvPr id="3" name="椭圆 2"/>
          <p:cNvSpPr/>
          <p:nvPr/>
        </p:nvSpPr>
        <p:spPr>
          <a:xfrm>
            <a:off x="8911771" y="1959429"/>
            <a:ext cx="1288859" cy="1234444"/>
          </a:xfrm>
          <a:prstGeom prst="ellipse">
            <a:avLst/>
          </a:prstGeom>
          <a:solidFill>
            <a:srgbClr val="D3985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TextBox 3"/>
          <p:cNvSpPr txBox="1">
            <a:spLocks noChangeArrowheads="1"/>
          </p:cNvSpPr>
          <p:nvPr/>
        </p:nvSpPr>
        <p:spPr bwMode="auto">
          <a:xfrm>
            <a:off x="8948146" y="2064010"/>
            <a:ext cx="1499148" cy="96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9955" tIns="64977" rIns="432000" bIns="64977">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1299845" eaLnBrk="1" hangingPunct="1">
              <a:defRPr/>
            </a:pPr>
            <a:r>
              <a:rPr lang="en-US" altLang="zh-CN" sz="5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rPr>
              <a:t>04</a:t>
            </a:r>
            <a:endParaRPr lang="zh-CN" altLang="en-US" sz="5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1000" fill="hold"/>
                                        <p:tgtEl>
                                          <p:spTgt spid="82"/>
                                        </p:tgtEl>
                                        <p:attrNameLst>
                                          <p:attrName>ppt_w</p:attrName>
                                        </p:attrNameLst>
                                      </p:cBhvr>
                                      <p:tavLst>
                                        <p:tav tm="0">
                                          <p:val>
                                            <p:fltVal val="0"/>
                                          </p:val>
                                        </p:tav>
                                        <p:tav tm="100000">
                                          <p:val>
                                            <p:strVal val="#ppt_w"/>
                                          </p:val>
                                        </p:tav>
                                      </p:tavLst>
                                    </p:anim>
                                    <p:anim calcmode="lin" valueType="num">
                                      <p:cBhvr>
                                        <p:cTn id="8" dur="1000" fill="hold"/>
                                        <p:tgtEl>
                                          <p:spTgt spid="82"/>
                                        </p:tgtEl>
                                        <p:attrNameLst>
                                          <p:attrName>ppt_h</p:attrName>
                                        </p:attrNameLst>
                                      </p:cBhvr>
                                      <p:tavLst>
                                        <p:tav tm="0">
                                          <p:val>
                                            <p:fltVal val="0"/>
                                          </p:val>
                                        </p:tav>
                                        <p:tav tm="100000">
                                          <p:val>
                                            <p:strVal val="#ppt_h"/>
                                          </p:val>
                                        </p:tav>
                                      </p:tavLst>
                                    </p:anim>
                                    <p:anim calcmode="lin" valueType="num">
                                      <p:cBhvr>
                                        <p:cTn id="9" dur="1000" fill="hold"/>
                                        <p:tgtEl>
                                          <p:spTgt spid="82"/>
                                        </p:tgtEl>
                                        <p:attrNameLst>
                                          <p:attrName>style.rotation</p:attrName>
                                        </p:attrNameLst>
                                      </p:cBhvr>
                                      <p:tavLst>
                                        <p:tav tm="0">
                                          <p:val>
                                            <p:fltVal val="90"/>
                                          </p:val>
                                        </p:tav>
                                        <p:tav tm="100000">
                                          <p:val>
                                            <p:fltVal val="0"/>
                                          </p:val>
                                        </p:tav>
                                      </p:tavLst>
                                    </p:anim>
                                    <p:animEffect transition="in" filter="fade">
                                      <p:cBhvr>
                                        <p:cTn id="10" dur="1000"/>
                                        <p:tgtEl>
                                          <p:spTgt spid="82"/>
                                        </p:tgtEl>
                                      </p:cBhvr>
                                    </p:animEffect>
                                  </p:childTnLst>
                                </p:cTn>
                              </p:par>
                              <p:par>
                                <p:cTn id="11" presetID="31" presetClass="entr" presetSubtype="0" fill="hold" nodeType="with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p:cTn id="13" dur="1000" fill="hold"/>
                                        <p:tgtEl>
                                          <p:spTgt spid="88"/>
                                        </p:tgtEl>
                                        <p:attrNameLst>
                                          <p:attrName>ppt_w</p:attrName>
                                        </p:attrNameLst>
                                      </p:cBhvr>
                                      <p:tavLst>
                                        <p:tav tm="0">
                                          <p:val>
                                            <p:fltVal val="0"/>
                                          </p:val>
                                        </p:tav>
                                        <p:tav tm="100000">
                                          <p:val>
                                            <p:strVal val="#ppt_w"/>
                                          </p:val>
                                        </p:tav>
                                      </p:tavLst>
                                    </p:anim>
                                    <p:anim calcmode="lin" valueType="num">
                                      <p:cBhvr>
                                        <p:cTn id="14" dur="1000" fill="hold"/>
                                        <p:tgtEl>
                                          <p:spTgt spid="88"/>
                                        </p:tgtEl>
                                        <p:attrNameLst>
                                          <p:attrName>ppt_h</p:attrName>
                                        </p:attrNameLst>
                                      </p:cBhvr>
                                      <p:tavLst>
                                        <p:tav tm="0">
                                          <p:val>
                                            <p:fltVal val="0"/>
                                          </p:val>
                                        </p:tav>
                                        <p:tav tm="100000">
                                          <p:val>
                                            <p:strVal val="#ppt_h"/>
                                          </p:val>
                                        </p:tav>
                                      </p:tavLst>
                                    </p:anim>
                                    <p:anim calcmode="lin" valueType="num">
                                      <p:cBhvr>
                                        <p:cTn id="15" dur="1000" fill="hold"/>
                                        <p:tgtEl>
                                          <p:spTgt spid="88"/>
                                        </p:tgtEl>
                                        <p:attrNameLst>
                                          <p:attrName>style.rotation</p:attrName>
                                        </p:attrNameLst>
                                      </p:cBhvr>
                                      <p:tavLst>
                                        <p:tav tm="0">
                                          <p:val>
                                            <p:fltVal val="90"/>
                                          </p:val>
                                        </p:tav>
                                        <p:tav tm="100000">
                                          <p:val>
                                            <p:fltVal val="0"/>
                                          </p:val>
                                        </p:tav>
                                      </p:tavLst>
                                    </p:anim>
                                    <p:animEffect transition="in" filter="fade">
                                      <p:cBhvr>
                                        <p:cTn id="16" dur="1000"/>
                                        <p:tgtEl>
                                          <p:spTgt spid="8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left)">
                                      <p:cBhvr>
                                        <p:cTn id="19"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3392" y="932723"/>
            <a:ext cx="2413437" cy="743986"/>
          </a:xfrm>
          <a:prstGeom prst="rect">
            <a:avLst/>
          </a:prstGeom>
          <a:noFill/>
          <a:ln w="9525">
            <a:noFill/>
          </a:ln>
        </p:spPr>
        <p:txBody>
          <a:bodyPr wrap="square">
            <a:spAutoFit/>
          </a:bodyPr>
          <a:lstStyle/>
          <a:p>
            <a:pPr defTabSz="1219200" fontAlgn="base">
              <a:lnSpc>
                <a:spcPct val="150000"/>
              </a:lnSpc>
              <a:spcBef>
                <a:spcPct val="0"/>
              </a:spcBef>
              <a:spcAft>
                <a:spcPct val="0"/>
              </a:spcAft>
            </a:pPr>
            <a:r>
              <a:rPr lang="zh-CN" altLang="en-US" sz="3200" b="1" dirty="0">
                <a:solidFill>
                  <a:srgbClr val="54B4FC"/>
                </a:solidFill>
                <a:latin typeface="微软雅黑" panose="020B0503020204020204" charset="-122"/>
                <a:ea typeface="微软雅黑" panose="020B0503020204020204" charset="-122"/>
                <a:sym typeface="微软雅黑" panose="020B0503020204020204" charset="-122"/>
              </a:rPr>
              <a:t>佳作在线：</a:t>
            </a:r>
            <a:endParaRPr lang="zh-CN" altLang="en-US" sz="3200" b="1" dirty="0">
              <a:solidFill>
                <a:srgbClr val="54B4FC"/>
              </a:solidFill>
              <a:latin typeface="微软雅黑" panose="020B0503020204020204" charset="-122"/>
              <a:ea typeface="微软雅黑" panose="020B0503020204020204" charset="-122"/>
              <a:sym typeface="微软雅黑" panose="020B0503020204020204" charset="-122"/>
            </a:endParaRPr>
          </a:p>
        </p:txBody>
      </p:sp>
      <p:sp>
        <p:nvSpPr>
          <p:cNvPr id="3" name="矩形 2"/>
          <p:cNvSpPr/>
          <p:nvPr/>
        </p:nvSpPr>
        <p:spPr>
          <a:xfrm>
            <a:off x="3407701" y="1622467"/>
            <a:ext cx="2242922" cy="502766"/>
          </a:xfrm>
          <a:prstGeom prst="rect">
            <a:avLst/>
          </a:prstGeom>
        </p:spPr>
        <p:txBody>
          <a:bodyPr wrap="none">
            <a:spAutoFit/>
          </a:bodyPr>
          <a:lstStyle/>
          <a:p>
            <a:pPr defTabSz="1219200" fontAlgn="base">
              <a:spcBef>
                <a:spcPct val="0"/>
              </a:spcBef>
              <a:spcAft>
                <a:spcPct val="0"/>
              </a:spcAft>
            </a:pP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我的幽默老师</a:t>
            </a:r>
            <a:endParaRPr lang="zh-CN" altLang="en-US" sz="2665" b="1" dirty="0">
              <a:solidFill>
                <a:prstClr val="black"/>
              </a:solidFill>
              <a:latin typeface="微软雅黑" panose="020B0503020204020204" charset="-122"/>
              <a:ea typeface="微软雅黑" panose="020B0503020204020204" charset="-122"/>
              <a:sym typeface="微软雅黑" panose="020B0503020204020204" charset="-122"/>
            </a:endParaRPr>
          </a:p>
        </p:txBody>
      </p:sp>
      <p:sp>
        <p:nvSpPr>
          <p:cNvPr id="4" name="矩形 3"/>
          <p:cNvSpPr/>
          <p:nvPr/>
        </p:nvSpPr>
        <p:spPr>
          <a:xfrm>
            <a:off x="623392" y="2114129"/>
            <a:ext cx="7680853" cy="4357603"/>
          </a:xfrm>
          <a:prstGeom prst="rect">
            <a:avLst/>
          </a:prstGeom>
        </p:spPr>
        <p:txBody>
          <a:bodyPr wrap="square">
            <a:spAutoFit/>
          </a:bodyPr>
          <a:lstStyle/>
          <a:p>
            <a:pPr indent="598805" defTabSz="1219200" fontAlgn="base">
              <a:lnSpc>
                <a:spcPct val="130000"/>
              </a:lnSpc>
              <a:spcBef>
                <a:spcPct val="0"/>
              </a:spcBef>
              <a:spcAft>
                <a:spcPct val="0"/>
              </a:spcAft>
            </a:pP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我的幽默老师姓林，全名叫做林小勤，是我们班的数学老师。</a:t>
            </a:r>
            <a:r>
              <a:rPr lang="zh-CN" altLang="en-US" sz="2665" b="1" baseline="30000" dirty="0">
                <a:solidFill>
                  <a:srgbClr val="54B4FC"/>
                </a:solidFill>
                <a:latin typeface="微软雅黑" panose="020B0503020204020204" charset="-122"/>
                <a:ea typeface="微软雅黑" panose="020B0503020204020204" charset="-122"/>
                <a:sym typeface="微软雅黑" panose="020B0503020204020204" charset="-122"/>
              </a:rPr>
              <a:t>❶</a:t>
            </a: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他高高瘦瘦的，偏偏戴着一副超大的黑边眼镜，与他时常穿的灰色西装很不搭调，但是与他的幽默性格却保持了高度一致。</a:t>
            </a:r>
            <a:r>
              <a:rPr lang="zh-CN" altLang="en-US" sz="2665" b="1" baseline="30000" dirty="0">
                <a:solidFill>
                  <a:srgbClr val="54B4FC"/>
                </a:solidFill>
                <a:latin typeface="微软雅黑" panose="020B0503020204020204" charset="-122"/>
                <a:ea typeface="微软雅黑" panose="020B0503020204020204" charset="-122"/>
                <a:sym typeface="微软雅黑" panose="020B0503020204020204" charset="-122"/>
              </a:rPr>
              <a:t>❷</a:t>
            </a: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他总喜欢做一些搞笑的事来逗同学们开心，每次上课都把同学们逗得开怀大笑。就连让同学们打起精神来上课的方法也很搞笑呢！每当这时他总是用手扶一扶他的黑边眼镜。</a:t>
            </a:r>
            <a:r>
              <a:rPr lang="zh-CN" altLang="en-US" sz="2665" b="1" baseline="30000" dirty="0">
                <a:solidFill>
                  <a:srgbClr val="54B4FC"/>
                </a:solidFill>
                <a:latin typeface="微软雅黑" panose="020B0503020204020204" charset="-122"/>
                <a:ea typeface="微软雅黑" panose="020B0503020204020204" charset="-122"/>
                <a:sym typeface="微软雅黑" panose="020B0503020204020204" charset="-122"/>
              </a:rPr>
              <a:t>❸</a:t>
            </a:r>
            <a:endParaRPr lang="zh-CN" altLang="en-US" sz="2665" b="1" baseline="30000" dirty="0">
              <a:solidFill>
                <a:srgbClr val="54B4FC"/>
              </a:solidFill>
              <a:latin typeface="微软雅黑" panose="020B0503020204020204" charset="-122"/>
              <a:ea typeface="微软雅黑" panose="020B0503020204020204" charset="-122"/>
              <a:sym typeface="微软雅黑" panose="020B0503020204020204" charset="-122"/>
            </a:endParaRPr>
          </a:p>
        </p:txBody>
      </p:sp>
      <p:cxnSp>
        <p:nvCxnSpPr>
          <p:cNvPr id="5" name="直接连接符 4"/>
          <p:cNvCxnSpPr/>
          <p:nvPr/>
        </p:nvCxnSpPr>
        <p:spPr>
          <a:xfrm flipH="1">
            <a:off x="8282645" y="856064"/>
            <a:ext cx="0" cy="5576299"/>
          </a:xfrm>
          <a:prstGeom prst="line">
            <a:avLst/>
          </a:prstGeom>
          <a:ln w="12700">
            <a:solidFill>
              <a:schemeClr val="accent3">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6" name="矩形 5"/>
          <p:cNvSpPr/>
          <p:nvPr/>
        </p:nvSpPr>
        <p:spPr>
          <a:xfrm>
            <a:off x="8282646" y="2180862"/>
            <a:ext cx="3381973" cy="4154984"/>
          </a:xfrm>
          <a:prstGeom prst="rect">
            <a:avLst/>
          </a:prstGeom>
        </p:spPr>
        <p:txBody>
          <a:bodyPr wrap="square">
            <a:spAutoFit/>
          </a:bodyPr>
          <a:lstStyle/>
          <a:p>
            <a:pPr defTabSz="1219200" fontAlgn="base">
              <a:spcBef>
                <a:spcPct val="0"/>
              </a:spcBef>
              <a:spcAft>
                <a:spcPct val="0"/>
              </a:spcAft>
            </a:pPr>
            <a:r>
              <a:rPr lang="en-US" altLang="zh-CN" sz="2400" b="1" dirty="0">
                <a:solidFill>
                  <a:srgbClr val="54B4FC"/>
                </a:solidFill>
                <a:latin typeface="微软雅黑" panose="020B0503020204020204" charset="-122"/>
                <a:ea typeface="微软雅黑" panose="020B0503020204020204" charset="-122"/>
                <a:sym typeface="微软雅黑" panose="020B0503020204020204" charset="-122"/>
              </a:rPr>
              <a:t>❶</a:t>
            </a:r>
            <a:r>
              <a:rPr lang="zh-CN" altLang="en-US" sz="2400" b="1" dirty="0">
                <a:solidFill>
                  <a:prstClr val="black"/>
                </a:solidFill>
                <a:latin typeface="微软雅黑" panose="020B0503020204020204" charset="-122"/>
                <a:ea typeface="微软雅黑" panose="020B0503020204020204" charset="-122"/>
                <a:sym typeface="微软雅黑" panose="020B0503020204020204" charset="-122"/>
              </a:rPr>
              <a:t>开篇交代老师姓名，点出老师的特点是幽默。</a:t>
            </a:r>
            <a:endParaRPr lang="zh-CN" altLang="en-US" sz="2400" b="1" dirty="0">
              <a:solidFill>
                <a:prstClr val="black"/>
              </a:solidFill>
              <a:latin typeface="微软雅黑" panose="020B0503020204020204" charset="-122"/>
              <a:ea typeface="微软雅黑" panose="020B0503020204020204" charset="-122"/>
              <a:sym typeface="微软雅黑" panose="020B0503020204020204" charset="-122"/>
            </a:endParaRPr>
          </a:p>
          <a:p>
            <a:pPr defTabSz="1219200" fontAlgn="base">
              <a:spcBef>
                <a:spcPct val="0"/>
              </a:spcBef>
              <a:spcAft>
                <a:spcPct val="0"/>
              </a:spcAft>
            </a:pPr>
            <a:endParaRPr lang="en-US" altLang="zh-CN" sz="2400" b="1" dirty="0">
              <a:solidFill>
                <a:srgbClr val="FF0000"/>
              </a:solidFill>
              <a:latin typeface="微软雅黑" panose="020B0503020204020204" charset="-122"/>
              <a:ea typeface="微软雅黑" panose="020B0503020204020204" charset="-122"/>
              <a:sym typeface="微软雅黑" panose="020B0503020204020204" charset="-122"/>
            </a:endParaRPr>
          </a:p>
          <a:p>
            <a:pPr defTabSz="1219200" fontAlgn="base">
              <a:spcBef>
                <a:spcPct val="0"/>
              </a:spcBef>
              <a:spcAft>
                <a:spcPct val="0"/>
              </a:spcAft>
            </a:pPr>
            <a:endParaRPr lang="en-US" altLang="zh-CN" sz="2400" b="1" dirty="0">
              <a:solidFill>
                <a:srgbClr val="FF0000"/>
              </a:solidFill>
              <a:latin typeface="微软雅黑" panose="020B0503020204020204" charset="-122"/>
              <a:ea typeface="微软雅黑" panose="020B0503020204020204" charset="-122"/>
              <a:sym typeface="微软雅黑" panose="020B0503020204020204" charset="-122"/>
            </a:endParaRPr>
          </a:p>
          <a:p>
            <a:pPr defTabSz="1219200" fontAlgn="base">
              <a:spcBef>
                <a:spcPct val="0"/>
              </a:spcBef>
              <a:spcAft>
                <a:spcPct val="0"/>
              </a:spcAft>
            </a:pPr>
            <a:r>
              <a:rPr lang="en-US" altLang="zh-CN" sz="2400" b="1" dirty="0">
                <a:solidFill>
                  <a:srgbClr val="54B4FC"/>
                </a:solidFill>
                <a:latin typeface="微软雅黑" panose="020B0503020204020204" charset="-122"/>
                <a:ea typeface="微软雅黑" panose="020B0503020204020204" charset="-122"/>
                <a:sym typeface="微软雅黑" panose="020B0503020204020204" charset="-122"/>
              </a:rPr>
              <a:t>❷</a:t>
            </a:r>
            <a:r>
              <a:rPr lang="zh-CN" altLang="en-US" sz="2400" b="1" dirty="0">
                <a:solidFill>
                  <a:prstClr val="black"/>
                </a:solidFill>
                <a:latin typeface="微软雅黑" panose="020B0503020204020204" charset="-122"/>
                <a:ea typeface="微软雅黑" panose="020B0503020204020204" charset="-122"/>
                <a:sym typeface="微软雅黑" panose="020B0503020204020204" charset="-122"/>
              </a:rPr>
              <a:t>写老师的外貌衣着觉得很有个性，与后面幽默的特点一致。</a:t>
            </a:r>
            <a:endParaRPr lang="en-US" altLang="zh-CN" sz="2400" b="1" dirty="0">
              <a:solidFill>
                <a:prstClr val="black"/>
              </a:solidFill>
              <a:latin typeface="微软雅黑" panose="020B0503020204020204" charset="-122"/>
              <a:ea typeface="微软雅黑" panose="020B0503020204020204" charset="-122"/>
              <a:sym typeface="微软雅黑" panose="020B0503020204020204" charset="-122"/>
            </a:endParaRPr>
          </a:p>
          <a:p>
            <a:pPr defTabSz="1219200" fontAlgn="base">
              <a:spcBef>
                <a:spcPct val="0"/>
              </a:spcBef>
              <a:spcAft>
                <a:spcPct val="0"/>
              </a:spcAft>
            </a:pPr>
            <a:endParaRPr lang="en-US" altLang="zh-CN" sz="2400" b="1" dirty="0">
              <a:solidFill>
                <a:prstClr val="black"/>
              </a:solidFill>
              <a:latin typeface="微软雅黑" panose="020B0503020204020204" charset="-122"/>
              <a:ea typeface="微软雅黑" panose="020B0503020204020204" charset="-122"/>
              <a:sym typeface="微软雅黑" panose="020B0503020204020204" charset="-122"/>
            </a:endParaRPr>
          </a:p>
          <a:p>
            <a:pPr defTabSz="1219200" fontAlgn="base">
              <a:spcBef>
                <a:spcPct val="0"/>
              </a:spcBef>
              <a:spcAft>
                <a:spcPct val="0"/>
              </a:spcAft>
            </a:pPr>
            <a:r>
              <a:rPr lang="zh-CN" altLang="en-US" sz="2400" b="1" dirty="0">
                <a:solidFill>
                  <a:srgbClr val="54B4FC"/>
                </a:solidFill>
                <a:latin typeface="微软雅黑" panose="020B0503020204020204" charset="-122"/>
                <a:ea typeface="微软雅黑" panose="020B0503020204020204" charset="-122"/>
                <a:sym typeface="微软雅黑" panose="020B0503020204020204" charset="-122"/>
              </a:rPr>
              <a:t>❸</a:t>
            </a:r>
            <a:r>
              <a:rPr lang="zh-CN" altLang="en-US" sz="2400" b="1" dirty="0">
                <a:solidFill>
                  <a:prstClr val="black"/>
                </a:solidFill>
                <a:latin typeface="微软雅黑" panose="020B0503020204020204" charset="-122"/>
                <a:ea typeface="微软雅黑" panose="020B0503020204020204" charset="-122"/>
                <a:sym typeface="微软雅黑" panose="020B0503020204020204" charset="-122"/>
              </a:rPr>
              <a:t>概括描写人物的幽默性格，对人物的突出特点作简要的介绍。</a:t>
            </a:r>
            <a:endParaRPr lang="zh-CN" altLang="en-US" sz="2400" b="1" dirty="0">
              <a:solidFill>
                <a:prstClr val="black"/>
              </a:solidFill>
              <a:latin typeface="微软雅黑" panose="020B0503020204020204" charset="-122"/>
              <a:ea typeface="微软雅黑" panose="020B0503020204020204" charset="-122"/>
              <a:sym typeface="微软雅黑" panose="020B0503020204020204" charset="-122"/>
            </a:endParaRPr>
          </a:p>
        </p:txBody>
      </p:sp>
      <p:sp>
        <p:nvSpPr>
          <p:cNvPr id="7" name="矩形 6"/>
          <p:cNvSpPr/>
          <p:nvPr/>
        </p:nvSpPr>
        <p:spPr>
          <a:xfrm>
            <a:off x="9148989" y="932723"/>
            <a:ext cx="1887696" cy="743986"/>
          </a:xfrm>
          <a:prstGeom prst="rect">
            <a:avLst/>
          </a:prstGeom>
          <a:noFill/>
          <a:ln w="9525">
            <a:noFill/>
          </a:ln>
        </p:spPr>
        <p:txBody>
          <a:bodyPr wrap="square">
            <a:spAutoFit/>
          </a:bodyPr>
          <a:lstStyle/>
          <a:p>
            <a:pPr defTabSz="1219200" fontAlgn="base">
              <a:lnSpc>
                <a:spcPct val="150000"/>
              </a:lnSpc>
              <a:spcBef>
                <a:spcPct val="0"/>
              </a:spcBef>
              <a:spcAft>
                <a:spcPct val="0"/>
              </a:spcAft>
            </a:pPr>
            <a:r>
              <a:rPr lang="zh-CN" altLang="en-US" sz="3200" b="1" dirty="0">
                <a:solidFill>
                  <a:srgbClr val="54B4FC"/>
                </a:solidFill>
                <a:latin typeface="微软雅黑" panose="020B0503020204020204" charset="-122"/>
                <a:ea typeface="微软雅黑" panose="020B0503020204020204" charset="-122"/>
                <a:sym typeface="微软雅黑" panose="020B0503020204020204" charset="-122"/>
              </a:rPr>
              <a:t>写法品析</a:t>
            </a:r>
            <a:endParaRPr lang="zh-CN" altLang="en-US" sz="3200" b="1" dirty="0">
              <a:solidFill>
                <a:srgbClr val="54B4FC"/>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wipe(left)">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wipe(left)">
                                      <p:cBhvr>
                                        <p:cTn id="1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431371" y="932723"/>
            <a:ext cx="7872875" cy="5454827"/>
          </a:xfrm>
          <a:prstGeom prst="rect">
            <a:avLst/>
          </a:prstGeom>
        </p:spPr>
        <p:txBody>
          <a:bodyPr wrap="square">
            <a:spAutoFit/>
          </a:bodyPr>
          <a:lstStyle/>
          <a:p>
            <a:pPr indent="598805" defTabSz="1219200" fontAlgn="base">
              <a:lnSpc>
                <a:spcPct val="110000"/>
              </a:lnSpc>
              <a:spcBef>
                <a:spcPct val="0"/>
              </a:spcBef>
              <a:spcAft>
                <a:spcPct val="0"/>
              </a:spcAft>
            </a:pP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记得有一次，林老师上课时，看见陆俊正在望着窗外发呆，便笑着问陆俊：“陆俊哥啊，你是不是该改名叫做‘呆哥’啊？”听了这话，全班同学顿时哈哈大笑起来。”呆哥”也从同学们爽朗的笑声中惊醒过来，也在下面害羞地笑。林老师用手扶了扶黑边眼镜继续上课，后半堂课同学们都听得很专心。还有一次，在数学课上天才般的我，因一时疏忽而写错了最简单的一道题，林老师看见了，便问：“黄若龙啊，你到底是天才还是懒人啊？”这下，同学们更是笑得合不上嘴了，看到林老师伸出手扶眼镜，我也不由自主地笑了。这就是林老师的逗人方法之一</a:t>
            </a:r>
            <a:r>
              <a:rPr lang="en-US" altLang="zh-CN" sz="2665" b="1" dirty="0">
                <a:solidFill>
                  <a:prstClr val="black"/>
                </a:solidFill>
                <a:latin typeface="微软雅黑" panose="020B0503020204020204" charset="-122"/>
                <a:ea typeface="微软雅黑" panose="020B0503020204020204" charset="-122"/>
                <a:sym typeface="微软雅黑" panose="020B0503020204020204" charset="-122"/>
              </a:rPr>
              <a:t>——</a:t>
            </a: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取外号。</a:t>
            </a:r>
            <a:r>
              <a:rPr lang="zh-CN" altLang="en-US" sz="2665" b="1" baseline="30000" dirty="0">
                <a:solidFill>
                  <a:srgbClr val="54B4FC"/>
                </a:solidFill>
                <a:latin typeface="微软雅黑" panose="020B0503020204020204" charset="-122"/>
                <a:ea typeface="微软雅黑" panose="020B0503020204020204" charset="-122"/>
                <a:sym typeface="微软雅黑" panose="020B0503020204020204" charset="-122"/>
              </a:rPr>
              <a:t>❹</a:t>
            </a:r>
            <a:endParaRPr lang="en-US" altLang="zh-CN" sz="2665" b="1" baseline="30000" dirty="0">
              <a:solidFill>
                <a:srgbClr val="54B4FC"/>
              </a:solidFill>
              <a:latin typeface="微软雅黑" panose="020B0503020204020204" charset="-122"/>
              <a:ea typeface="微软雅黑" panose="020B0503020204020204" charset="-122"/>
              <a:sym typeface="微软雅黑" panose="020B0503020204020204" charset="-122"/>
            </a:endParaRPr>
          </a:p>
        </p:txBody>
      </p:sp>
      <p:cxnSp>
        <p:nvCxnSpPr>
          <p:cNvPr id="17" name="直接连接符 16"/>
          <p:cNvCxnSpPr/>
          <p:nvPr/>
        </p:nvCxnSpPr>
        <p:spPr>
          <a:xfrm flipH="1">
            <a:off x="8282645" y="856064"/>
            <a:ext cx="0" cy="5576299"/>
          </a:xfrm>
          <a:prstGeom prst="line">
            <a:avLst/>
          </a:prstGeom>
          <a:ln w="12700">
            <a:solidFill>
              <a:schemeClr val="accent3">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18" name="矩形 17"/>
          <p:cNvSpPr/>
          <p:nvPr/>
        </p:nvSpPr>
        <p:spPr>
          <a:xfrm>
            <a:off x="8282645" y="2615228"/>
            <a:ext cx="3477984" cy="3375796"/>
          </a:xfrm>
          <a:prstGeom prst="rect">
            <a:avLst/>
          </a:prstGeom>
        </p:spPr>
        <p:txBody>
          <a:bodyPr wrap="square">
            <a:spAutoFit/>
          </a:bodyPr>
          <a:lstStyle/>
          <a:p>
            <a:pPr defTabSz="1219200" fontAlgn="base">
              <a:spcBef>
                <a:spcPct val="0"/>
              </a:spcBef>
              <a:spcAft>
                <a:spcPct val="0"/>
              </a:spcAft>
            </a:pPr>
            <a:r>
              <a:rPr lang="zh-CN" altLang="en-US" sz="2665" b="1" dirty="0">
                <a:solidFill>
                  <a:srgbClr val="54B4FC"/>
                </a:solidFill>
                <a:latin typeface="微软雅黑" panose="020B0503020204020204" charset="-122"/>
                <a:ea typeface="微软雅黑" panose="020B0503020204020204" charset="-122"/>
                <a:sym typeface="微软雅黑" panose="020B0503020204020204" charset="-122"/>
              </a:rPr>
              <a:t>❹</a:t>
            </a: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两件具体的事情体现林老师上课做一些搞笑的事情逗同学们开心。主要从老师语言、神态描写，特别是扶眼镜框的动作，突出了人物的幽默性格特征。</a:t>
            </a:r>
            <a:endParaRPr lang="zh-CN" altLang="en-US" sz="2665" b="1" dirty="0">
              <a:solidFill>
                <a:prstClr val="black"/>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left)">
                                      <p:cBhvr>
                                        <p:cTn id="7"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31371" y="932724"/>
            <a:ext cx="7872875" cy="5628849"/>
          </a:xfrm>
          <a:prstGeom prst="rect">
            <a:avLst/>
          </a:prstGeom>
        </p:spPr>
        <p:txBody>
          <a:bodyPr wrap="square">
            <a:spAutoFit/>
          </a:bodyPr>
          <a:lstStyle/>
          <a:p>
            <a:pPr indent="598805" defTabSz="1219200" fontAlgn="base">
              <a:lnSpc>
                <a:spcPct val="150000"/>
              </a:lnSpc>
              <a:spcBef>
                <a:spcPct val="0"/>
              </a:spcBef>
              <a:spcAft>
                <a:spcPct val="0"/>
              </a:spcAft>
            </a:pP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除了取外号，林老师还有一种方法既能让同学们打起精神来上课，又能让同学们开心呢！记得那是一个星期五的下午，同学们因为没有午睡，所以都无精打采的。林老师扶了扶眼镜框，一脸严肃，看着我们问：“你们是不是没兴趣听我这个‘痴婆’的课啊？用不用找个乌鸦嘴上来帮我讲啊？”听了这话，同学们都忍不住哈哈大笑，笑完后，个个精神头十足，林老师开始继续上课了。</a:t>
            </a:r>
            <a:r>
              <a:rPr lang="zh-CN" altLang="en-US" sz="2665" b="1" baseline="30000" dirty="0">
                <a:solidFill>
                  <a:srgbClr val="54B4FC"/>
                </a:solidFill>
                <a:latin typeface="微软雅黑" panose="020B0503020204020204" charset="-122"/>
                <a:ea typeface="微软雅黑" panose="020B0503020204020204" charset="-122"/>
                <a:sym typeface="微软雅黑" panose="020B0503020204020204" charset="-122"/>
              </a:rPr>
              <a:t>❺</a:t>
            </a:r>
            <a:endParaRPr lang="zh-CN" altLang="en-US" sz="2665" b="1" baseline="30000" dirty="0">
              <a:solidFill>
                <a:srgbClr val="54B4FC"/>
              </a:solidFill>
              <a:latin typeface="微软雅黑" panose="020B0503020204020204" charset="-122"/>
              <a:ea typeface="微软雅黑" panose="020B0503020204020204" charset="-122"/>
              <a:sym typeface="微软雅黑" panose="020B0503020204020204" charset="-122"/>
            </a:endParaRPr>
          </a:p>
          <a:p>
            <a:pPr indent="598805" defTabSz="1219200" fontAlgn="base">
              <a:lnSpc>
                <a:spcPct val="150000"/>
              </a:lnSpc>
              <a:spcBef>
                <a:spcPct val="0"/>
              </a:spcBef>
              <a:spcAft>
                <a:spcPct val="0"/>
              </a:spcAft>
            </a:pP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怎么样，你觉得我的林老师够不够幽默？</a:t>
            </a:r>
            <a:r>
              <a:rPr lang="zh-CN" altLang="en-US" sz="2665" b="1" baseline="30000" dirty="0">
                <a:solidFill>
                  <a:srgbClr val="54B4FC"/>
                </a:solidFill>
                <a:latin typeface="微软雅黑" panose="020B0503020204020204" charset="-122"/>
                <a:ea typeface="微软雅黑" panose="020B0503020204020204" charset="-122"/>
                <a:sym typeface="微软雅黑" panose="020B0503020204020204" charset="-122"/>
              </a:rPr>
              <a:t>❻</a:t>
            </a:r>
            <a:endParaRPr lang="zh-CN" altLang="en-US" sz="2665" b="1" baseline="30000" dirty="0">
              <a:solidFill>
                <a:srgbClr val="54B4FC"/>
              </a:solidFill>
              <a:latin typeface="微软雅黑" panose="020B0503020204020204" charset="-122"/>
              <a:ea typeface="微软雅黑" panose="020B0503020204020204" charset="-122"/>
              <a:sym typeface="微软雅黑" panose="020B0503020204020204" charset="-122"/>
            </a:endParaRPr>
          </a:p>
        </p:txBody>
      </p:sp>
      <p:cxnSp>
        <p:nvCxnSpPr>
          <p:cNvPr id="3" name="直接连接符 2"/>
          <p:cNvCxnSpPr/>
          <p:nvPr/>
        </p:nvCxnSpPr>
        <p:spPr>
          <a:xfrm flipH="1">
            <a:off x="8282645" y="856064"/>
            <a:ext cx="0" cy="5576299"/>
          </a:xfrm>
          <a:prstGeom prst="line">
            <a:avLst/>
          </a:prstGeom>
          <a:ln w="12700">
            <a:solidFill>
              <a:schemeClr val="accent3">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4" name="矩形 3"/>
          <p:cNvSpPr/>
          <p:nvPr/>
        </p:nvSpPr>
        <p:spPr>
          <a:xfrm>
            <a:off x="8282645" y="2615229"/>
            <a:ext cx="3477984" cy="3786229"/>
          </a:xfrm>
          <a:prstGeom prst="rect">
            <a:avLst/>
          </a:prstGeom>
        </p:spPr>
        <p:txBody>
          <a:bodyPr wrap="square">
            <a:spAutoFit/>
          </a:bodyPr>
          <a:lstStyle/>
          <a:p>
            <a:pPr defTabSz="1219200" fontAlgn="base">
              <a:spcBef>
                <a:spcPct val="0"/>
              </a:spcBef>
              <a:spcAft>
                <a:spcPct val="0"/>
              </a:spcAft>
            </a:pPr>
            <a:r>
              <a:rPr lang="zh-CN" altLang="en-US" sz="2665" b="1" dirty="0">
                <a:solidFill>
                  <a:srgbClr val="54B4FC"/>
                </a:solidFill>
                <a:latin typeface="微软雅黑" panose="020B0503020204020204" charset="-122"/>
                <a:ea typeface="微软雅黑" panose="020B0503020204020204" charset="-122"/>
                <a:sym typeface="微软雅黑" panose="020B0503020204020204" charset="-122"/>
              </a:rPr>
              <a:t>❺</a:t>
            </a: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通过老师的语言描写写出老师的幽默特点，表现了老师的可爱又有趣。</a:t>
            </a:r>
            <a:endParaRPr lang="en-US" altLang="zh-CN" sz="2665" b="1" dirty="0">
              <a:solidFill>
                <a:prstClr val="black"/>
              </a:solidFill>
              <a:latin typeface="微软雅黑" panose="020B0503020204020204" charset="-122"/>
              <a:ea typeface="微软雅黑" panose="020B0503020204020204" charset="-122"/>
              <a:sym typeface="微软雅黑" panose="020B0503020204020204" charset="-122"/>
            </a:endParaRPr>
          </a:p>
          <a:p>
            <a:pPr defTabSz="1219200" fontAlgn="base">
              <a:spcBef>
                <a:spcPct val="0"/>
              </a:spcBef>
              <a:spcAft>
                <a:spcPct val="0"/>
              </a:spcAft>
            </a:pPr>
            <a:endParaRPr lang="en-US" altLang="zh-CN" sz="2665" b="1" dirty="0">
              <a:solidFill>
                <a:prstClr val="black"/>
              </a:solidFill>
              <a:latin typeface="微软雅黑" panose="020B0503020204020204" charset="-122"/>
              <a:ea typeface="微软雅黑" panose="020B0503020204020204" charset="-122"/>
              <a:sym typeface="微软雅黑" panose="020B0503020204020204" charset="-122"/>
            </a:endParaRPr>
          </a:p>
          <a:p>
            <a:pPr defTabSz="1219200" fontAlgn="base">
              <a:spcBef>
                <a:spcPct val="0"/>
              </a:spcBef>
              <a:spcAft>
                <a:spcPct val="0"/>
              </a:spcAft>
            </a:pPr>
            <a:r>
              <a:rPr lang="zh-CN" altLang="en-US" sz="2665" b="1" dirty="0">
                <a:solidFill>
                  <a:srgbClr val="54B4FC"/>
                </a:solidFill>
                <a:latin typeface="微软雅黑" panose="020B0503020204020204" charset="-122"/>
                <a:ea typeface="微软雅黑" panose="020B0503020204020204" charset="-122"/>
                <a:sym typeface="微软雅黑" panose="020B0503020204020204" charset="-122"/>
              </a:rPr>
              <a:t>❻</a:t>
            </a: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总结全文，通过反问句与短文开头呼应，点出老师的特点</a:t>
            </a:r>
            <a:r>
              <a:rPr lang="en-US" altLang="zh-CN" sz="2665" b="1" dirty="0">
                <a:solidFill>
                  <a:prstClr val="black"/>
                </a:solidFill>
                <a:latin typeface="微软雅黑" panose="020B0503020204020204" charset="-122"/>
                <a:ea typeface="微软雅黑" panose="020B0503020204020204" charset="-122"/>
                <a:sym typeface="微软雅黑" panose="020B0503020204020204" charset="-122"/>
              </a:rPr>
              <a:t>——</a:t>
            </a:r>
            <a:r>
              <a:rPr lang="zh-CN" altLang="en-US" sz="2665" b="1" dirty="0">
                <a:solidFill>
                  <a:prstClr val="black"/>
                </a:solidFill>
                <a:latin typeface="微软雅黑" panose="020B0503020204020204" charset="-122"/>
                <a:ea typeface="微软雅黑" panose="020B0503020204020204" charset="-122"/>
                <a:sym typeface="微软雅黑" panose="020B0503020204020204" charset="-122"/>
              </a:rPr>
              <a:t>幽默！</a:t>
            </a:r>
            <a:endParaRPr lang="zh-CN" altLang="en-US" sz="2665" b="1" dirty="0">
              <a:solidFill>
                <a:prstClr val="black"/>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wipe(left)">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7744" y="2221362"/>
            <a:ext cx="10615384" cy="3479799"/>
          </a:xfrm>
          <a:prstGeom prst="rect">
            <a:avLst/>
          </a:prstGeom>
          <a:noFill/>
          <a:ln w="28575">
            <a:noFill/>
          </a:ln>
          <a:effectLst>
            <a:outerShdw blurRad="63500" sx="102000" sy="102000" algn="ctr" rotWithShape="0">
              <a:prstClr val="black">
                <a:alpha val="40000"/>
              </a:prstClr>
            </a:outerShdw>
          </a:effectLst>
        </p:spPr>
        <p:txBody>
          <a:bodyPr wrap="square" anchor="ctr">
            <a:spAutoFit/>
          </a:bodyPr>
          <a:lstStyle/>
          <a:p>
            <a:pPr indent="815975" defTabSz="1219200" fontAlgn="base">
              <a:lnSpc>
                <a:spcPct val="150000"/>
              </a:lnSpc>
              <a:spcBef>
                <a:spcPct val="0"/>
              </a:spcBef>
              <a:spcAft>
                <a:spcPct val="0"/>
              </a:spcAft>
              <a:defRPr/>
            </a:pPr>
            <a:r>
              <a:rPr lang="zh-CN" altLang="en-US" sz="2935" b="1" dirty="0">
                <a:solidFill>
                  <a:prstClr val="black"/>
                </a:solidFill>
                <a:latin typeface="微软雅黑" panose="020B0503020204020204" charset="-122"/>
                <a:ea typeface="微软雅黑" panose="020B0503020204020204" charset="-122"/>
                <a:sym typeface="微软雅黑" panose="020B0503020204020204" charset="-122"/>
              </a:rPr>
              <a:t>本文作者选取了三件事，从老师给学生“起外号”逗人开心和让学生打起精神上课方法两个角度，写出了林老师的幽默特点。小作者通过对人物的衣着、动作、语言、神态的描写令林老师的形象更加丰满。特别是“扶眼镜框”的动作，与性格特点如影随形，读后，又可爱又有趣的林老师令人难忘。</a:t>
            </a:r>
            <a:endParaRPr lang="zh-CN" altLang="en-US" sz="2935" b="1" dirty="0">
              <a:solidFill>
                <a:prstClr val="black"/>
              </a:solidFill>
              <a:latin typeface="微软雅黑" panose="020B0503020204020204" charset="-122"/>
              <a:ea typeface="微软雅黑" panose="020B0503020204020204" charset="-122"/>
              <a:sym typeface="微软雅黑" panose="020B0503020204020204" charset="-122"/>
            </a:endParaRPr>
          </a:p>
        </p:txBody>
      </p:sp>
      <p:pic>
        <p:nvPicPr>
          <p:cNvPr id="10" name="Picture 8" descr="https://ss0.bdstatic.com/70cFvHSh_Q1YnxGkpoWK1HF6hhy/it/u=2420330119,3946864923&amp;fm=23&amp;gp=0.jpg"/>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a:off x="527382" y="919765"/>
            <a:ext cx="1560068" cy="1261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2093129" y="1220993"/>
            <a:ext cx="1859933" cy="748988"/>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defTabSz="1219200" fontAlgn="base">
              <a:spcBef>
                <a:spcPct val="0"/>
              </a:spcBef>
              <a:spcAft>
                <a:spcPct val="0"/>
              </a:spcAft>
              <a:defRPr/>
            </a:pPr>
            <a:r>
              <a:rPr lang="zh-CN" altLang="en-US" sz="4265" b="1" spc="67" dirty="0">
                <a:ln w="11430"/>
                <a:solidFill>
                  <a:srgbClr val="54B4FC"/>
                </a:solidFill>
                <a:effectLst>
                  <a:outerShdw blurRad="76200" dist="50800" dir="5400000" algn="tl" rotWithShape="0">
                    <a:srgbClr val="000000">
                      <a:alpha val="65000"/>
                    </a:srgbClr>
                  </a:outerShdw>
                </a:effectLst>
                <a:latin typeface="微软雅黑" panose="020B0503020204020204" charset="-122"/>
                <a:ea typeface="微软雅黑" panose="020B0503020204020204" charset="-122"/>
                <a:sym typeface="微软雅黑" panose="020B0503020204020204" charset="-122"/>
              </a:rPr>
              <a:t>总评：</a:t>
            </a:r>
            <a:endParaRPr lang="zh-CN" altLang="en-US" sz="3735" b="1" spc="67" dirty="0">
              <a:ln w="11430"/>
              <a:solidFill>
                <a:srgbClr val="54B4FC"/>
              </a:solidFill>
              <a:effectLst>
                <a:outerShdw blurRad="76200" dist="50800" dir="5400000" algn="tl" rotWithShape="0">
                  <a:srgbClr val="000000">
                    <a:alpha val="65000"/>
                  </a:srgbClr>
                </a:outerShdw>
              </a:effectLst>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0" y="0"/>
            <a:ext cx="12192000" cy="6858000"/>
            <a:chOff x="0" y="0"/>
            <a:chExt cx="12192000" cy="6858000"/>
          </a:xfrm>
        </p:grpSpPr>
        <p:grpSp>
          <p:nvGrpSpPr>
            <p:cNvPr id="89" name="组合 88"/>
            <p:cNvGrpSpPr/>
            <p:nvPr/>
          </p:nvGrpSpPr>
          <p:grpSpPr>
            <a:xfrm>
              <a:off x="0" y="0"/>
              <a:ext cx="12192000" cy="6858000"/>
              <a:chOff x="0" y="0"/>
              <a:chExt cx="12192000" cy="6858000"/>
            </a:xfrm>
          </p:grpSpPr>
          <p:sp>
            <p:nvSpPr>
              <p:cNvPr id="68" name="矩形 67"/>
              <p:cNvSpPr/>
              <p:nvPr/>
            </p:nvSpPr>
            <p:spPr>
              <a:xfrm>
                <a:off x="0" y="0"/>
                <a:ext cx="12192000" cy="6858000"/>
              </a:xfrm>
              <a:prstGeom prst="rect">
                <a:avLst/>
              </a:prstGeom>
              <a:solidFill>
                <a:srgbClr val="F3F9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pic>
            <p:nvPicPr>
              <p:cNvPr id="80" name="图片 79"/>
              <p:cNvPicPr>
                <a:picLocks noChangeAspect="1"/>
              </p:cNvPicPr>
              <p:nvPr/>
            </p:nvPicPr>
            <p:blipFill rotWithShape="1">
              <a:blip r:embed="rId1" cstate="email"/>
              <a:srcRect/>
              <a:stretch>
                <a:fillRect/>
              </a:stretch>
            </p:blipFill>
            <p:spPr>
              <a:xfrm>
                <a:off x="219919" y="734670"/>
                <a:ext cx="4236720" cy="642381"/>
              </a:xfrm>
              <a:custGeom>
                <a:avLst/>
                <a:gdLst>
                  <a:gd name="connsiteX0" fmla="*/ 0 w 6893560"/>
                  <a:gd name="connsiteY0" fmla="*/ 0 h 5989320"/>
                  <a:gd name="connsiteX1" fmla="*/ 6893560 w 6893560"/>
                  <a:gd name="connsiteY1" fmla="*/ 0 h 5989320"/>
                  <a:gd name="connsiteX2" fmla="*/ 6893560 w 6893560"/>
                  <a:gd name="connsiteY2" fmla="*/ 5989320 h 5989320"/>
                  <a:gd name="connsiteX3" fmla="*/ 0 w 6893560"/>
                  <a:gd name="connsiteY3" fmla="*/ 5989320 h 5989320"/>
                </a:gdLst>
                <a:ahLst/>
                <a:cxnLst>
                  <a:cxn ang="0">
                    <a:pos x="connsiteX0" y="connsiteY0"/>
                  </a:cxn>
                  <a:cxn ang="0">
                    <a:pos x="connsiteX1" y="connsiteY1"/>
                  </a:cxn>
                  <a:cxn ang="0">
                    <a:pos x="connsiteX2" y="connsiteY2"/>
                  </a:cxn>
                  <a:cxn ang="0">
                    <a:pos x="connsiteX3" y="connsiteY3"/>
                  </a:cxn>
                </a:cxnLst>
                <a:rect l="l" t="t" r="r" b="b"/>
                <a:pathLst>
                  <a:path w="6893560" h="5989320">
                    <a:moveTo>
                      <a:pt x="0" y="0"/>
                    </a:moveTo>
                    <a:lnTo>
                      <a:pt x="6893560" y="0"/>
                    </a:lnTo>
                    <a:lnTo>
                      <a:pt x="6893560" y="5989320"/>
                    </a:lnTo>
                    <a:lnTo>
                      <a:pt x="0" y="5989320"/>
                    </a:lnTo>
                    <a:close/>
                  </a:path>
                </a:pathLst>
              </a:custGeom>
            </p:spPr>
          </p:pic>
        </p:grpSp>
        <p:sp>
          <p:nvSpPr>
            <p:cNvPr id="91" name="矩形 90"/>
            <p:cNvSpPr/>
            <p:nvPr/>
          </p:nvSpPr>
          <p:spPr>
            <a:xfrm>
              <a:off x="1696720" y="5876808"/>
              <a:ext cx="1920240" cy="910072"/>
            </a:xfrm>
            <a:prstGeom prst="rect">
              <a:avLst/>
            </a:prstGeom>
            <a:solidFill>
              <a:srgbClr val="F3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pic>
        <p:nvPicPr>
          <p:cNvPr id="88" name="图片 87"/>
          <p:cNvPicPr>
            <a:picLocks noChangeAspect="1"/>
          </p:cNvPicPr>
          <p:nvPr/>
        </p:nvPicPr>
        <p:blipFill>
          <a:blip r:embed="rId2" cstate="email"/>
          <a:stretch>
            <a:fillRect/>
          </a:stretch>
        </p:blipFill>
        <p:spPr>
          <a:xfrm>
            <a:off x="4311641" y="173908"/>
            <a:ext cx="3721120" cy="2480746"/>
          </a:xfrm>
          <a:prstGeom prst="rect">
            <a:avLst/>
          </a:prstGeom>
        </p:spPr>
      </p:pic>
      <p:sp>
        <p:nvSpPr>
          <p:cNvPr id="9" name="椭圆 8"/>
          <p:cNvSpPr/>
          <p:nvPr/>
        </p:nvSpPr>
        <p:spPr>
          <a:xfrm>
            <a:off x="5994400" y="871574"/>
            <a:ext cx="264160" cy="264160"/>
          </a:xfrm>
          <a:prstGeom prst="ellipse">
            <a:avLst/>
          </a:prstGeom>
          <a:solidFill>
            <a:schemeClr val="bg1"/>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6" name="文本框 35"/>
          <p:cNvSpPr txBox="1"/>
          <p:nvPr/>
        </p:nvSpPr>
        <p:spPr>
          <a:xfrm>
            <a:off x="4653293" y="1149933"/>
            <a:ext cx="2962994" cy="830997"/>
          </a:xfrm>
          <a:prstGeom prst="rect">
            <a:avLst/>
          </a:prstGeom>
          <a:noFill/>
        </p:spPr>
        <p:txBody>
          <a:bodyPr wrap="square" rtlCol="0">
            <a:spAutoFit/>
          </a:bodyPr>
          <a:lstStyle/>
          <a:p>
            <a:pPr algn="ctr"/>
            <a:r>
              <a:rPr lang="zh-CN" altLang="en-US" sz="4800" spc="300" dirty="0">
                <a:latin typeface="微软雅黑" panose="020B0503020204020204" charset="-122"/>
                <a:ea typeface="微软雅黑" panose="020B0503020204020204" charset="-122"/>
                <a:sym typeface="微软雅黑" panose="020B0503020204020204" charset="-122"/>
              </a:rPr>
              <a:t>目录</a:t>
            </a:r>
            <a:endParaRPr lang="en-US" altLang="zh-CN" sz="4800" spc="300" dirty="0">
              <a:latin typeface="微软雅黑" panose="020B0503020204020204" charset="-122"/>
              <a:ea typeface="微软雅黑" panose="020B0503020204020204" charset="-122"/>
              <a:sym typeface="微软雅黑" panose="020B0503020204020204" charset="-122"/>
            </a:endParaRPr>
          </a:p>
        </p:txBody>
      </p:sp>
      <p:grpSp>
        <p:nvGrpSpPr>
          <p:cNvPr id="10" name="组合 9"/>
          <p:cNvGrpSpPr/>
          <p:nvPr/>
        </p:nvGrpSpPr>
        <p:grpSpPr>
          <a:xfrm>
            <a:off x="1794471" y="2670614"/>
            <a:ext cx="3819302" cy="995590"/>
            <a:chOff x="1458034" y="2346009"/>
            <a:chExt cx="3819302" cy="995590"/>
          </a:xfrm>
        </p:grpSpPr>
        <p:pic>
          <p:nvPicPr>
            <p:cNvPr id="76" name="图片 75"/>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contrast="40000"/>
                      </a14:imgEffect>
                    </a14:imgLayer>
                  </a14:imgProps>
                </a:ext>
              </a:extLst>
            </a:blip>
            <a:srcRect/>
            <a:stretch>
              <a:fillRect/>
            </a:stretch>
          </p:blipFill>
          <p:spPr>
            <a:xfrm>
              <a:off x="1458034" y="2346009"/>
              <a:ext cx="3819302" cy="995590"/>
            </a:xfrm>
            <a:prstGeom prst="rect">
              <a:avLst/>
            </a:prstGeom>
          </p:spPr>
        </p:pic>
        <p:sp>
          <p:nvSpPr>
            <p:cNvPr id="30" name="文本框 29"/>
            <p:cNvSpPr txBox="1"/>
            <p:nvPr/>
          </p:nvSpPr>
          <p:spPr>
            <a:xfrm>
              <a:off x="1591420" y="2442439"/>
              <a:ext cx="3640980" cy="707886"/>
            </a:xfrm>
            <a:prstGeom prst="rect">
              <a:avLst/>
            </a:prstGeom>
            <a:noFill/>
          </p:spPr>
          <p:txBody>
            <a:bodyPr wrap="square" rtlCol="0">
              <a:spAutoFit/>
            </a:bodyPr>
            <a:lstStyle/>
            <a:p>
              <a:pPr algn="ctr"/>
              <a:r>
                <a:rPr lang="en-US" altLang="zh-CN" sz="4000" spc="300" dirty="0">
                  <a:latin typeface="微软雅黑" panose="020B0503020204020204" charset="-122"/>
                  <a:ea typeface="微软雅黑" panose="020B0503020204020204" charset="-122"/>
                  <a:sym typeface="微软雅黑" panose="020B0503020204020204" charset="-122"/>
                </a:rPr>
                <a:t>01.</a:t>
              </a:r>
              <a:r>
                <a:rPr lang="zh-CN" altLang="en-US" sz="4000" spc="300" dirty="0">
                  <a:latin typeface="微软雅黑" panose="020B0503020204020204" charset="-122"/>
                  <a:ea typeface="微软雅黑" panose="020B0503020204020204" charset="-122"/>
                  <a:sym typeface="微软雅黑" panose="020B0503020204020204" charset="-122"/>
                </a:rPr>
                <a:t>学习目标</a:t>
              </a:r>
              <a:endParaRPr lang="en-US" altLang="zh-CN" sz="4000" spc="300" dirty="0">
                <a:latin typeface="微软雅黑" panose="020B0503020204020204" charset="-122"/>
                <a:ea typeface="微软雅黑" panose="020B0503020204020204" charset="-122"/>
                <a:sym typeface="微软雅黑" panose="020B0503020204020204" charset="-122"/>
              </a:endParaRPr>
            </a:p>
          </p:txBody>
        </p:sp>
      </p:grpSp>
      <p:grpSp>
        <p:nvGrpSpPr>
          <p:cNvPr id="32" name="组合 31"/>
          <p:cNvGrpSpPr/>
          <p:nvPr/>
        </p:nvGrpSpPr>
        <p:grpSpPr>
          <a:xfrm>
            <a:off x="6488391" y="2670614"/>
            <a:ext cx="3819302" cy="995590"/>
            <a:chOff x="1458034" y="2346009"/>
            <a:chExt cx="3819302" cy="995590"/>
          </a:xfrm>
        </p:grpSpPr>
        <p:pic>
          <p:nvPicPr>
            <p:cNvPr id="33" name="图片 32"/>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contrast="40000"/>
                      </a14:imgEffect>
                    </a14:imgLayer>
                  </a14:imgProps>
                </a:ext>
              </a:extLst>
            </a:blip>
            <a:srcRect/>
            <a:stretch>
              <a:fillRect/>
            </a:stretch>
          </p:blipFill>
          <p:spPr>
            <a:xfrm>
              <a:off x="1458034" y="2346009"/>
              <a:ext cx="3819302" cy="995590"/>
            </a:xfrm>
            <a:prstGeom prst="rect">
              <a:avLst/>
            </a:prstGeom>
          </p:spPr>
        </p:pic>
        <p:sp>
          <p:nvSpPr>
            <p:cNvPr id="34" name="文本框 33"/>
            <p:cNvSpPr txBox="1"/>
            <p:nvPr/>
          </p:nvSpPr>
          <p:spPr>
            <a:xfrm>
              <a:off x="1591420" y="2442439"/>
              <a:ext cx="3640980" cy="707886"/>
            </a:xfrm>
            <a:prstGeom prst="rect">
              <a:avLst/>
            </a:prstGeom>
            <a:noFill/>
          </p:spPr>
          <p:txBody>
            <a:bodyPr wrap="square" rtlCol="0">
              <a:spAutoFit/>
            </a:bodyPr>
            <a:lstStyle/>
            <a:p>
              <a:pPr algn="ctr"/>
              <a:r>
                <a:rPr lang="en-US" altLang="zh-CN" sz="4000" spc="300" dirty="0">
                  <a:latin typeface="微软雅黑" panose="020B0503020204020204" charset="-122"/>
                  <a:ea typeface="微软雅黑" panose="020B0503020204020204" charset="-122"/>
                  <a:sym typeface="微软雅黑" panose="020B0503020204020204" charset="-122"/>
                </a:rPr>
                <a:t>02.</a:t>
              </a:r>
              <a:r>
                <a:rPr lang="zh-CN" altLang="en-US" sz="4000" spc="300" dirty="0">
                  <a:latin typeface="微软雅黑" panose="020B0503020204020204" charset="-122"/>
                  <a:ea typeface="微软雅黑" panose="020B0503020204020204" charset="-122"/>
                  <a:sym typeface="微软雅黑" panose="020B0503020204020204" charset="-122"/>
                </a:rPr>
                <a:t>字词学习</a:t>
              </a:r>
              <a:endParaRPr lang="en-US" altLang="zh-CN" sz="4000" spc="300" dirty="0">
                <a:latin typeface="微软雅黑" panose="020B0503020204020204" charset="-122"/>
                <a:ea typeface="微软雅黑" panose="020B0503020204020204" charset="-122"/>
                <a:sym typeface="微软雅黑" panose="020B0503020204020204" charset="-122"/>
              </a:endParaRPr>
            </a:p>
          </p:txBody>
        </p:sp>
      </p:grpSp>
      <p:grpSp>
        <p:nvGrpSpPr>
          <p:cNvPr id="35" name="组合 34"/>
          <p:cNvGrpSpPr/>
          <p:nvPr/>
        </p:nvGrpSpPr>
        <p:grpSpPr>
          <a:xfrm>
            <a:off x="1794471" y="3869494"/>
            <a:ext cx="3819302" cy="995590"/>
            <a:chOff x="1458034" y="2346009"/>
            <a:chExt cx="3819302" cy="995590"/>
          </a:xfrm>
        </p:grpSpPr>
        <p:pic>
          <p:nvPicPr>
            <p:cNvPr id="38" name="图片 37"/>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contrast="40000"/>
                      </a14:imgEffect>
                    </a14:imgLayer>
                  </a14:imgProps>
                </a:ext>
              </a:extLst>
            </a:blip>
            <a:srcRect/>
            <a:stretch>
              <a:fillRect/>
            </a:stretch>
          </p:blipFill>
          <p:spPr>
            <a:xfrm>
              <a:off x="1458034" y="2346009"/>
              <a:ext cx="3819302" cy="995590"/>
            </a:xfrm>
            <a:prstGeom prst="rect">
              <a:avLst/>
            </a:prstGeom>
          </p:spPr>
        </p:pic>
        <p:sp>
          <p:nvSpPr>
            <p:cNvPr id="39" name="文本框 38"/>
            <p:cNvSpPr txBox="1"/>
            <p:nvPr/>
          </p:nvSpPr>
          <p:spPr>
            <a:xfrm>
              <a:off x="1591420" y="2442439"/>
              <a:ext cx="3640980" cy="707886"/>
            </a:xfrm>
            <a:prstGeom prst="rect">
              <a:avLst/>
            </a:prstGeom>
            <a:noFill/>
          </p:spPr>
          <p:txBody>
            <a:bodyPr wrap="square" rtlCol="0">
              <a:spAutoFit/>
            </a:bodyPr>
            <a:lstStyle/>
            <a:p>
              <a:pPr algn="ctr"/>
              <a:r>
                <a:rPr lang="en-US" altLang="zh-CN" sz="4000" spc="300" dirty="0">
                  <a:latin typeface="微软雅黑" panose="020B0503020204020204" charset="-122"/>
                  <a:ea typeface="微软雅黑" panose="020B0503020204020204" charset="-122"/>
                  <a:sym typeface="微软雅黑" panose="020B0503020204020204" charset="-122"/>
                </a:rPr>
                <a:t>03.</a:t>
              </a:r>
              <a:r>
                <a:rPr lang="zh-CN" altLang="en-US" sz="4000" spc="300" dirty="0">
                  <a:latin typeface="微软雅黑" panose="020B0503020204020204" charset="-122"/>
                  <a:ea typeface="微软雅黑" panose="020B0503020204020204" charset="-122"/>
                  <a:sym typeface="微软雅黑" panose="020B0503020204020204" charset="-122"/>
                </a:rPr>
                <a:t>课文解读</a:t>
              </a:r>
              <a:endParaRPr lang="en-US" altLang="zh-CN" sz="4000" spc="300" dirty="0">
                <a:latin typeface="微软雅黑" panose="020B0503020204020204" charset="-122"/>
                <a:ea typeface="微软雅黑" panose="020B0503020204020204" charset="-122"/>
                <a:sym typeface="微软雅黑" panose="020B0503020204020204" charset="-122"/>
              </a:endParaRPr>
            </a:p>
          </p:txBody>
        </p:sp>
      </p:grpSp>
      <p:grpSp>
        <p:nvGrpSpPr>
          <p:cNvPr id="40" name="组合 39"/>
          <p:cNvGrpSpPr/>
          <p:nvPr/>
        </p:nvGrpSpPr>
        <p:grpSpPr>
          <a:xfrm>
            <a:off x="6488391" y="3869494"/>
            <a:ext cx="3819302" cy="995590"/>
            <a:chOff x="1458034" y="2346009"/>
            <a:chExt cx="3819302" cy="995590"/>
          </a:xfrm>
        </p:grpSpPr>
        <p:pic>
          <p:nvPicPr>
            <p:cNvPr id="42" name="图片 41"/>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contrast="40000"/>
                      </a14:imgEffect>
                    </a14:imgLayer>
                  </a14:imgProps>
                </a:ext>
              </a:extLst>
            </a:blip>
            <a:srcRect/>
            <a:stretch>
              <a:fillRect/>
            </a:stretch>
          </p:blipFill>
          <p:spPr>
            <a:xfrm>
              <a:off x="1458034" y="2346009"/>
              <a:ext cx="3819302" cy="995590"/>
            </a:xfrm>
            <a:prstGeom prst="rect">
              <a:avLst/>
            </a:prstGeom>
          </p:spPr>
        </p:pic>
        <p:sp>
          <p:nvSpPr>
            <p:cNvPr id="43" name="文本框 42"/>
            <p:cNvSpPr txBox="1"/>
            <p:nvPr/>
          </p:nvSpPr>
          <p:spPr>
            <a:xfrm>
              <a:off x="1591420" y="2442439"/>
              <a:ext cx="3640980" cy="707886"/>
            </a:xfrm>
            <a:prstGeom prst="rect">
              <a:avLst/>
            </a:prstGeom>
            <a:noFill/>
          </p:spPr>
          <p:txBody>
            <a:bodyPr wrap="square" rtlCol="0">
              <a:spAutoFit/>
            </a:bodyPr>
            <a:lstStyle/>
            <a:p>
              <a:pPr algn="ctr"/>
              <a:r>
                <a:rPr lang="en-US" altLang="zh-CN" sz="4000" spc="300" dirty="0">
                  <a:latin typeface="微软雅黑" panose="020B0503020204020204" charset="-122"/>
                  <a:ea typeface="微软雅黑" panose="020B0503020204020204" charset="-122"/>
                  <a:sym typeface="微软雅黑" panose="020B0503020204020204" charset="-122"/>
                </a:rPr>
                <a:t>04.</a:t>
              </a:r>
              <a:r>
                <a:rPr lang="zh-CN" altLang="en-US" sz="4000" spc="300" dirty="0">
                  <a:latin typeface="微软雅黑" panose="020B0503020204020204" charset="-122"/>
                  <a:ea typeface="微软雅黑" panose="020B0503020204020204" charset="-122"/>
                  <a:sym typeface="微软雅黑" panose="020B0503020204020204" charset="-122"/>
                </a:rPr>
                <a:t>延伸拓展</a:t>
              </a:r>
              <a:endParaRPr lang="en-US" altLang="zh-CN" sz="4000" spc="300" dirty="0">
                <a:latin typeface="微软雅黑" panose="020B0503020204020204" charset="-122"/>
                <a:ea typeface="微软雅黑" panose="020B0503020204020204" charset="-122"/>
                <a:sym typeface="微软雅黑" panose="020B0503020204020204" charset="-122"/>
              </a:endParaRPr>
            </a:p>
          </p:txBody>
        </p:sp>
      </p:grpSp>
      <p:pic>
        <p:nvPicPr>
          <p:cNvPr id="46" name="图片 45"/>
          <p:cNvPicPr>
            <a:picLocks noChangeAspect="1"/>
          </p:cNvPicPr>
          <p:nvPr/>
        </p:nvPicPr>
        <p:blipFill rotWithShape="1">
          <a:blip r:embed="rId5" cstate="email"/>
          <a:srcRect/>
          <a:stretch>
            <a:fillRect/>
          </a:stretch>
        </p:blipFill>
        <p:spPr>
          <a:xfrm flipH="1">
            <a:off x="10000528" y="734670"/>
            <a:ext cx="1635889" cy="642381"/>
          </a:xfrm>
          <a:custGeom>
            <a:avLst/>
            <a:gdLst>
              <a:gd name="connsiteX0" fmla="*/ 1635889 w 1635889"/>
              <a:gd name="connsiteY0" fmla="*/ 0 h 642381"/>
              <a:gd name="connsiteX1" fmla="*/ 0 w 1635889"/>
              <a:gd name="connsiteY1" fmla="*/ 0 h 642381"/>
              <a:gd name="connsiteX2" fmla="*/ 0 w 1635889"/>
              <a:gd name="connsiteY2" fmla="*/ 642381 h 642381"/>
              <a:gd name="connsiteX3" fmla="*/ 1635889 w 1635889"/>
              <a:gd name="connsiteY3" fmla="*/ 642381 h 642381"/>
            </a:gdLst>
            <a:ahLst/>
            <a:cxnLst>
              <a:cxn ang="0">
                <a:pos x="connsiteX0" y="connsiteY0"/>
              </a:cxn>
              <a:cxn ang="0">
                <a:pos x="connsiteX1" y="connsiteY1"/>
              </a:cxn>
              <a:cxn ang="0">
                <a:pos x="connsiteX2" y="connsiteY2"/>
              </a:cxn>
              <a:cxn ang="0">
                <a:pos x="connsiteX3" y="connsiteY3"/>
              </a:cxn>
            </a:cxnLst>
            <a:rect l="l" t="t" r="r" b="b"/>
            <a:pathLst>
              <a:path w="1635889" h="642381">
                <a:moveTo>
                  <a:pt x="1635889" y="0"/>
                </a:moveTo>
                <a:lnTo>
                  <a:pt x="0" y="0"/>
                </a:lnTo>
                <a:lnTo>
                  <a:pt x="0" y="642381"/>
                </a:lnTo>
                <a:lnTo>
                  <a:pt x="1635889" y="642381"/>
                </a:lnTo>
                <a:close/>
              </a:path>
            </a:pathLst>
          </a:custGeom>
        </p:spPr>
      </p:pic>
      <p:pic>
        <p:nvPicPr>
          <p:cNvPr id="53" name="图片 52"/>
          <p:cNvPicPr>
            <a:picLocks noChangeAspect="1"/>
          </p:cNvPicPr>
          <p:nvPr/>
        </p:nvPicPr>
        <p:blipFill>
          <a:blip r:embed="rId6" cstate="email">
            <a:extLst>
              <a:ext uri="{BEBA8EAE-BF5A-486C-A8C5-ECC9F3942E4B}">
                <a14:imgProps xmlns:a14="http://schemas.microsoft.com/office/drawing/2010/main">
                  <a14:imgLayer r:embed="rId7">
                    <a14:imgEffect>
                      <a14:brightnessContrast contrast="20000"/>
                    </a14:imgEffect>
                  </a14:imgLayer>
                </a14:imgProps>
              </a:ext>
            </a:extLst>
          </a:blip>
          <a:srcRect/>
          <a:stretch>
            <a:fillRect/>
          </a:stretch>
        </p:blipFill>
        <p:spPr>
          <a:xfrm>
            <a:off x="1" y="4754519"/>
            <a:ext cx="4016414" cy="2103481"/>
          </a:xfrm>
          <a:custGeom>
            <a:avLst/>
            <a:gdLst>
              <a:gd name="connsiteX0" fmla="*/ 0 w 3472405"/>
              <a:gd name="connsiteY0" fmla="*/ 0 h 1818572"/>
              <a:gd name="connsiteX1" fmla="*/ 3472405 w 3472405"/>
              <a:gd name="connsiteY1" fmla="*/ 0 h 1818572"/>
              <a:gd name="connsiteX2" fmla="*/ 3472405 w 3472405"/>
              <a:gd name="connsiteY2" fmla="*/ 1818572 h 1818572"/>
              <a:gd name="connsiteX3" fmla="*/ 0 w 3472405"/>
              <a:gd name="connsiteY3" fmla="*/ 1818572 h 1818572"/>
            </a:gdLst>
            <a:ahLst/>
            <a:cxnLst>
              <a:cxn ang="0">
                <a:pos x="connsiteX0" y="connsiteY0"/>
              </a:cxn>
              <a:cxn ang="0">
                <a:pos x="connsiteX1" y="connsiteY1"/>
              </a:cxn>
              <a:cxn ang="0">
                <a:pos x="connsiteX2" y="connsiteY2"/>
              </a:cxn>
              <a:cxn ang="0">
                <a:pos x="connsiteX3" y="connsiteY3"/>
              </a:cxn>
            </a:cxnLst>
            <a:rect l="l" t="t" r="r" b="b"/>
            <a:pathLst>
              <a:path w="3472405" h="1818572">
                <a:moveTo>
                  <a:pt x="0" y="0"/>
                </a:moveTo>
                <a:lnTo>
                  <a:pt x="3472405" y="0"/>
                </a:lnTo>
                <a:lnTo>
                  <a:pt x="3472405" y="1818572"/>
                </a:lnTo>
                <a:lnTo>
                  <a:pt x="0" y="1818572"/>
                </a:lnTo>
                <a:close/>
              </a:path>
            </a:pathLst>
          </a:custGeom>
        </p:spPr>
      </p:pic>
      <p:pic>
        <p:nvPicPr>
          <p:cNvPr id="16" name="图片 15"/>
          <p:cNvPicPr>
            <a:picLocks noChangeAspect="1"/>
          </p:cNvPicPr>
          <p:nvPr/>
        </p:nvPicPr>
        <p:blipFill>
          <a:blip r:embed="rId8" cstate="email"/>
          <a:stretch>
            <a:fillRect/>
          </a:stretch>
        </p:blipFill>
        <p:spPr>
          <a:xfrm flipH="1">
            <a:off x="10594689" y="1769956"/>
            <a:ext cx="1165188" cy="1165192"/>
          </a:xfrm>
          <a:prstGeom prst="rect">
            <a:avLst/>
          </a:prstGeom>
        </p:spPr>
      </p:pic>
    </p:spTree>
    <p:custDataLst>
      <p:tags r:id="rId9"/>
    </p:custData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ppt_x"/>
                                          </p:val>
                                        </p:tav>
                                        <p:tav tm="100000">
                                          <p:val>
                                            <p:strVal val="#ppt_x"/>
                                          </p:val>
                                        </p:tav>
                                      </p:tavLst>
                                    </p:anim>
                                    <p:anim calcmode="lin" valueType="num">
                                      <p:cBhvr additive="base">
                                        <p:cTn id="8" dur="500" fill="hold"/>
                                        <p:tgtEl>
                                          <p:spTgt spid="8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1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ppt_y</p:attrName>
                                        </p:attrNameLst>
                                      </p:cBhvr>
                                      <p:tavLst>
                                        <p:tav tm="0">
                                          <p:val>
                                            <p:strVal val="#ppt_y+#ppt_h*1.125000"/>
                                          </p:val>
                                        </p:tav>
                                        <p:tav tm="100000">
                                          <p:val>
                                            <p:strVal val="#ppt_y"/>
                                          </p:val>
                                        </p:tav>
                                      </p:tavLst>
                                    </p:anim>
                                    <p:animEffect transition="in" filter="wipe(up)">
                                      <p:cBhvr>
                                        <p:cTn id="21" dur="500"/>
                                        <p:tgtEl>
                                          <p:spTgt spid="10"/>
                                        </p:tgtEl>
                                      </p:cBhvr>
                                    </p:animEffect>
                                  </p:childTnLst>
                                </p:cTn>
                              </p:par>
                            </p:childTnLst>
                          </p:cTn>
                        </p:par>
                        <p:par>
                          <p:cTn id="22" fill="hold">
                            <p:stCondLst>
                              <p:cond delay="1000"/>
                            </p:stCondLst>
                            <p:childTnLst>
                              <p:par>
                                <p:cTn id="23" presetID="12" presetClass="entr" presetSubtype="4"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p:tgtEl>
                                          <p:spTgt spid="32"/>
                                        </p:tgtEl>
                                        <p:attrNameLst>
                                          <p:attrName>ppt_y</p:attrName>
                                        </p:attrNameLst>
                                      </p:cBhvr>
                                      <p:tavLst>
                                        <p:tav tm="0">
                                          <p:val>
                                            <p:strVal val="#ppt_y+#ppt_h*1.125000"/>
                                          </p:val>
                                        </p:tav>
                                        <p:tav tm="100000">
                                          <p:val>
                                            <p:strVal val="#ppt_y"/>
                                          </p:val>
                                        </p:tav>
                                      </p:tavLst>
                                    </p:anim>
                                    <p:animEffect transition="in" filter="wipe(up)">
                                      <p:cBhvr>
                                        <p:cTn id="26" dur="500"/>
                                        <p:tgtEl>
                                          <p:spTgt spid="32"/>
                                        </p:tgtEl>
                                      </p:cBhvr>
                                    </p:animEffect>
                                  </p:childTnLst>
                                </p:cTn>
                              </p:par>
                            </p:childTnLst>
                          </p:cTn>
                        </p:par>
                        <p:par>
                          <p:cTn id="27" fill="hold">
                            <p:stCondLst>
                              <p:cond delay="1500"/>
                            </p:stCondLst>
                            <p:childTnLst>
                              <p:par>
                                <p:cTn id="28" presetID="12" presetClass="entr" presetSubtype="4"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p:tgtEl>
                                          <p:spTgt spid="35"/>
                                        </p:tgtEl>
                                        <p:attrNameLst>
                                          <p:attrName>ppt_y</p:attrName>
                                        </p:attrNameLst>
                                      </p:cBhvr>
                                      <p:tavLst>
                                        <p:tav tm="0">
                                          <p:val>
                                            <p:strVal val="#ppt_y+#ppt_h*1.125000"/>
                                          </p:val>
                                        </p:tav>
                                        <p:tav tm="100000">
                                          <p:val>
                                            <p:strVal val="#ppt_y"/>
                                          </p:val>
                                        </p:tav>
                                      </p:tavLst>
                                    </p:anim>
                                    <p:animEffect transition="in" filter="wipe(up)">
                                      <p:cBhvr>
                                        <p:cTn id="31" dur="500"/>
                                        <p:tgtEl>
                                          <p:spTgt spid="35"/>
                                        </p:tgtEl>
                                      </p:cBhvr>
                                    </p:animEffect>
                                  </p:childTnLst>
                                </p:cTn>
                              </p:par>
                            </p:childTnLst>
                          </p:cTn>
                        </p:par>
                        <p:par>
                          <p:cTn id="32" fill="hold">
                            <p:stCondLst>
                              <p:cond delay="2000"/>
                            </p:stCondLst>
                            <p:childTnLst>
                              <p:par>
                                <p:cTn id="33" presetID="12" presetClass="entr" presetSubtype="4"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p:tgtEl>
                                          <p:spTgt spid="40"/>
                                        </p:tgtEl>
                                        <p:attrNameLst>
                                          <p:attrName>ppt_y</p:attrName>
                                        </p:attrNameLst>
                                      </p:cBhvr>
                                      <p:tavLst>
                                        <p:tav tm="0">
                                          <p:val>
                                            <p:strVal val="#ppt_y+#ppt_h*1.125000"/>
                                          </p:val>
                                        </p:tav>
                                        <p:tav tm="100000">
                                          <p:val>
                                            <p:strVal val="#ppt_y"/>
                                          </p:val>
                                        </p:tav>
                                      </p:tavLst>
                                    </p:anim>
                                    <p:animEffect transition="in" filter="wipe(up)">
                                      <p:cBhvr>
                                        <p:cTn id="36" dur="500"/>
                                        <p:tgtEl>
                                          <p:spTgt spid="40"/>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1000" fill="hold"/>
                                        <p:tgtEl>
                                          <p:spTgt spid="16"/>
                                        </p:tgtEl>
                                        <p:attrNameLst>
                                          <p:attrName>ppt_w</p:attrName>
                                        </p:attrNameLst>
                                      </p:cBhvr>
                                      <p:tavLst>
                                        <p:tav tm="0">
                                          <p:val>
                                            <p:fltVal val="0"/>
                                          </p:val>
                                        </p:tav>
                                        <p:tav tm="100000">
                                          <p:val>
                                            <p:strVal val="#ppt_w"/>
                                          </p:val>
                                        </p:tav>
                                      </p:tavLst>
                                    </p:anim>
                                    <p:anim calcmode="lin" valueType="num">
                                      <p:cBhvr>
                                        <p:cTn id="42" dur="1000" fill="hold"/>
                                        <p:tgtEl>
                                          <p:spTgt spid="16"/>
                                        </p:tgtEl>
                                        <p:attrNameLst>
                                          <p:attrName>ppt_h</p:attrName>
                                        </p:attrNameLst>
                                      </p:cBhvr>
                                      <p:tavLst>
                                        <p:tav tm="0">
                                          <p:val>
                                            <p:fltVal val="0"/>
                                          </p:val>
                                        </p:tav>
                                        <p:tav tm="100000">
                                          <p:val>
                                            <p:strVal val="#ppt_h"/>
                                          </p:val>
                                        </p:tav>
                                      </p:tavLst>
                                    </p:anim>
                                    <p:anim calcmode="lin" valueType="num">
                                      <p:cBhvr>
                                        <p:cTn id="43" dur="1000" fill="hold"/>
                                        <p:tgtEl>
                                          <p:spTgt spid="16"/>
                                        </p:tgtEl>
                                        <p:attrNameLst>
                                          <p:attrName>style.rotation</p:attrName>
                                        </p:attrNameLst>
                                      </p:cBhvr>
                                      <p:tavLst>
                                        <p:tav tm="0">
                                          <p:val>
                                            <p:fltVal val="90"/>
                                          </p:val>
                                        </p:tav>
                                        <p:tav tm="100000">
                                          <p:val>
                                            <p:fltVal val="0"/>
                                          </p:val>
                                        </p:tav>
                                      </p:tavLst>
                                    </p:anim>
                                    <p:animEffect transition="in" filter="fade">
                                      <p:cBhvr>
                                        <p:cTn id="44" dur="1000"/>
                                        <p:tgtEl>
                                          <p:spTgt spid="16"/>
                                        </p:tgtEl>
                                      </p:cBhvr>
                                    </p:animEffect>
                                  </p:childTnLst>
                                </p:cTn>
                              </p:par>
                              <p:par>
                                <p:cTn id="45" presetID="31" presetClass="entr" presetSubtype="0"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1000" fill="hold"/>
                                        <p:tgtEl>
                                          <p:spTgt spid="53"/>
                                        </p:tgtEl>
                                        <p:attrNameLst>
                                          <p:attrName>ppt_w</p:attrName>
                                        </p:attrNameLst>
                                      </p:cBhvr>
                                      <p:tavLst>
                                        <p:tav tm="0">
                                          <p:val>
                                            <p:fltVal val="0"/>
                                          </p:val>
                                        </p:tav>
                                        <p:tav tm="100000">
                                          <p:val>
                                            <p:strVal val="#ppt_w"/>
                                          </p:val>
                                        </p:tav>
                                      </p:tavLst>
                                    </p:anim>
                                    <p:anim calcmode="lin" valueType="num">
                                      <p:cBhvr>
                                        <p:cTn id="48" dur="1000" fill="hold"/>
                                        <p:tgtEl>
                                          <p:spTgt spid="53"/>
                                        </p:tgtEl>
                                        <p:attrNameLst>
                                          <p:attrName>ppt_h</p:attrName>
                                        </p:attrNameLst>
                                      </p:cBhvr>
                                      <p:tavLst>
                                        <p:tav tm="0">
                                          <p:val>
                                            <p:fltVal val="0"/>
                                          </p:val>
                                        </p:tav>
                                        <p:tav tm="100000">
                                          <p:val>
                                            <p:strVal val="#ppt_h"/>
                                          </p:val>
                                        </p:tav>
                                      </p:tavLst>
                                    </p:anim>
                                    <p:anim calcmode="lin" valueType="num">
                                      <p:cBhvr>
                                        <p:cTn id="49" dur="1000" fill="hold"/>
                                        <p:tgtEl>
                                          <p:spTgt spid="53"/>
                                        </p:tgtEl>
                                        <p:attrNameLst>
                                          <p:attrName>style.rotation</p:attrName>
                                        </p:attrNameLst>
                                      </p:cBhvr>
                                      <p:tavLst>
                                        <p:tav tm="0">
                                          <p:val>
                                            <p:fltVal val="90"/>
                                          </p:val>
                                        </p:tav>
                                        <p:tav tm="100000">
                                          <p:val>
                                            <p:fltVal val="0"/>
                                          </p:val>
                                        </p:tav>
                                      </p:tavLst>
                                    </p:anim>
                                    <p:animEffect transition="in" filter="fade">
                                      <p:cBhvr>
                                        <p:cTn id="50"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0" y="0"/>
            <a:ext cx="12192000" cy="6858000"/>
            <a:chOff x="0" y="0"/>
            <a:chExt cx="12192000" cy="6858000"/>
          </a:xfrm>
        </p:grpSpPr>
        <p:grpSp>
          <p:nvGrpSpPr>
            <p:cNvPr id="89" name="组合 88"/>
            <p:cNvGrpSpPr/>
            <p:nvPr/>
          </p:nvGrpSpPr>
          <p:grpSpPr>
            <a:xfrm>
              <a:off x="0" y="0"/>
              <a:ext cx="12192000" cy="6858000"/>
              <a:chOff x="0" y="0"/>
              <a:chExt cx="12192000" cy="6858000"/>
            </a:xfrm>
          </p:grpSpPr>
          <p:sp>
            <p:nvSpPr>
              <p:cNvPr id="68" name="矩形 67"/>
              <p:cNvSpPr/>
              <p:nvPr/>
            </p:nvSpPr>
            <p:spPr>
              <a:xfrm>
                <a:off x="0" y="0"/>
                <a:ext cx="12192000" cy="6858000"/>
              </a:xfrm>
              <a:prstGeom prst="rect">
                <a:avLst/>
              </a:prstGeom>
              <a:solidFill>
                <a:srgbClr val="F3F9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pic>
            <p:nvPicPr>
              <p:cNvPr id="80" name="图片 79"/>
              <p:cNvPicPr>
                <a:picLocks noChangeAspect="1"/>
              </p:cNvPicPr>
              <p:nvPr/>
            </p:nvPicPr>
            <p:blipFill rotWithShape="1">
              <a:blip r:embed="rId1" cstate="email"/>
              <a:srcRect/>
              <a:stretch>
                <a:fillRect/>
              </a:stretch>
            </p:blipFill>
            <p:spPr>
              <a:xfrm>
                <a:off x="0" y="416559"/>
                <a:ext cx="7203440" cy="6258552"/>
              </a:xfrm>
              <a:custGeom>
                <a:avLst/>
                <a:gdLst>
                  <a:gd name="connsiteX0" fmla="*/ 0 w 6893560"/>
                  <a:gd name="connsiteY0" fmla="*/ 0 h 5989320"/>
                  <a:gd name="connsiteX1" fmla="*/ 6893560 w 6893560"/>
                  <a:gd name="connsiteY1" fmla="*/ 0 h 5989320"/>
                  <a:gd name="connsiteX2" fmla="*/ 6893560 w 6893560"/>
                  <a:gd name="connsiteY2" fmla="*/ 5989320 h 5989320"/>
                  <a:gd name="connsiteX3" fmla="*/ 0 w 6893560"/>
                  <a:gd name="connsiteY3" fmla="*/ 5989320 h 5989320"/>
                </a:gdLst>
                <a:ahLst/>
                <a:cxnLst>
                  <a:cxn ang="0">
                    <a:pos x="connsiteX0" y="connsiteY0"/>
                  </a:cxn>
                  <a:cxn ang="0">
                    <a:pos x="connsiteX1" y="connsiteY1"/>
                  </a:cxn>
                  <a:cxn ang="0">
                    <a:pos x="connsiteX2" y="connsiteY2"/>
                  </a:cxn>
                  <a:cxn ang="0">
                    <a:pos x="connsiteX3" y="connsiteY3"/>
                  </a:cxn>
                </a:cxnLst>
                <a:rect l="l" t="t" r="r" b="b"/>
                <a:pathLst>
                  <a:path w="6893560" h="5989320">
                    <a:moveTo>
                      <a:pt x="0" y="0"/>
                    </a:moveTo>
                    <a:lnTo>
                      <a:pt x="6893560" y="0"/>
                    </a:lnTo>
                    <a:lnTo>
                      <a:pt x="6893560" y="5989320"/>
                    </a:lnTo>
                    <a:lnTo>
                      <a:pt x="0" y="5989320"/>
                    </a:lnTo>
                    <a:close/>
                  </a:path>
                </a:pathLst>
              </a:custGeom>
            </p:spPr>
          </p:pic>
        </p:grpSp>
        <p:sp>
          <p:nvSpPr>
            <p:cNvPr id="91" name="矩形 90"/>
            <p:cNvSpPr/>
            <p:nvPr/>
          </p:nvSpPr>
          <p:spPr>
            <a:xfrm>
              <a:off x="1696720" y="5876808"/>
              <a:ext cx="1920240" cy="910072"/>
            </a:xfrm>
            <a:prstGeom prst="rect">
              <a:avLst/>
            </a:prstGeom>
            <a:solidFill>
              <a:srgbClr val="F3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cxnSp>
        <p:nvCxnSpPr>
          <p:cNvPr id="82" name="直接连接符 81"/>
          <p:cNvCxnSpPr/>
          <p:nvPr/>
        </p:nvCxnSpPr>
        <p:spPr>
          <a:xfrm>
            <a:off x="6088284" y="1066800"/>
            <a:ext cx="3939636" cy="0"/>
          </a:xfrm>
          <a:prstGeom prst="line">
            <a:avLst/>
          </a:prstGeom>
        </p:spPr>
        <p:style>
          <a:lnRef idx="1">
            <a:schemeClr val="accent3"/>
          </a:lnRef>
          <a:fillRef idx="0">
            <a:schemeClr val="accent3"/>
          </a:fillRef>
          <a:effectRef idx="0">
            <a:schemeClr val="accent3"/>
          </a:effectRef>
          <a:fontRef idx="minor">
            <a:schemeClr val="tx1"/>
          </a:fontRef>
        </p:style>
      </p:cxnSp>
      <p:pic>
        <p:nvPicPr>
          <p:cNvPr id="88" name="图片 87"/>
          <p:cNvPicPr>
            <a:picLocks noChangeAspect="1"/>
          </p:cNvPicPr>
          <p:nvPr/>
        </p:nvPicPr>
        <p:blipFill>
          <a:blip r:embed="rId2" cstate="email"/>
          <a:stretch>
            <a:fillRect/>
          </a:stretch>
        </p:blipFill>
        <p:spPr>
          <a:xfrm>
            <a:off x="10200630" y="320034"/>
            <a:ext cx="1851669" cy="1234446"/>
          </a:xfrm>
          <a:prstGeom prst="rect">
            <a:avLst/>
          </a:prstGeom>
        </p:spPr>
      </p:pic>
      <p:sp>
        <p:nvSpPr>
          <p:cNvPr id="90" name="矩形 89"/>
          <p:cNvSpPr/>
          <p:nvPr/>
        </p:nvSpPr>
        <p:spPr>
          <a:xfrm>
            <a:off x="980440" y="512328"/>
            <a:ext cx="370840"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96" name="矩形 95"/>
          <p:cNvSpPr/>
          <p:nvPr/>
        </p:nvSpPr>
        <p:spPr>
          <a:xfrm>
            <a:off x="1363102" y="5946257"/>
            <a:ext cx="1369220" cy="89556"/>
          </a:xfrm>
          <a:prstGeom prst="rect">
            <a:avLst/>
          </a:prstGeom>
          <a:solidFill>
            <a:srgbClr val="767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 name="TextBox 3"/>
          <p:cNvSpPr txBox="1">
            <a:spLocks noChangeArrowheads="1"/>
          </p:cNvSpPr>
          <p:nvPr/>
        </p:nvSpPr>
        <p:spPr bwMode="auto">
          <a:xfrm>
            <a:off x="7010401" y="3588659"/>
            <a:ext cx="4838696" cy="1239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9955" tIns="64977" rIns="432000" bIns="64977">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defTabSz="1299845" eaLnBrk="1" hangingPunct="1">
              <a:defRPr/>
            </a:pPr>
            <a:r>
              <a:rPr lang="zh-CN" altLang="en-US" sz="72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rPr>
              <a:t>学习目标</a:t>
            </a:r>
            <a:endParaRPr lang="zh-CN" altLang="en-US" sz="72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endParaRPr>
          </a:p>
        </p:txBody>
      </p:sp>
      <p:sp>
        <p:nvSpPr>
          <p:cNvPr id="3" name="椭圆 2"/>
          <p:cNvSpPr/>
          <p:nvPr/>
        </p:nvSpPr>
        <p:spPr>
          <a:xfrm>
            <a:off x="8911771" y="1959429"/>
            <a:ext cx="1288859" cy="1234444"/>
          </a:xfrm>
          <a:prstGeom prst="ellipse">
            <a:avLst/>
          </a:prstGeom>
          <a:solidFill>
            <a:srgbClr val="D3985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TextBox 3"/>
          <p:cNvSpPr txBox="1">
            <a:spLocks noChangeArrowheads="1"/>
          </p:cNvSpPr>
          <p:nvPr/>
        </p:nvSpPr>
        <p:spPr bwMode="auto">
          <a:xfrm>
            <a:off x="8948146" y="2064010"/>
            <a:ext cx="1499148" cy="96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9955" tIns="64977" rIns="432000" bIns="64977">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1299845" eaLnBrk="1" hangingPunct="1">
              <a:defRPr/>
            </a:pPr>
            <a:r>
              <a:rPr lang="en-US" altLang="zh-CN" sz="5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rPr>
              <a:t>01</a:t>
            </a:r>
            <a:endParaRPr lang="zh-CN" altLang="en-US" sz="5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1000" fill="hold"/>
                                        <p:tgtEl>
                                          <p:spTgt spid="82"/>
                                        </p:tgtEl>
                                        <p:attrNameLst>
                                          <p:attrName>ppt_w</p:attrName>
                                        </p:attrNameLst>
                                      </p:cBhvr>
                                      <p:tavLst>
                                        <p:tav tm="0">
                                          <p:val>
                                            <p:fltVal val="0"/>
                                          </p:val>
                                        </p:tav>
                                        <p:tav tm="100000">
                                          <p:val>
                                            <p:strVal val="#ppt_w"/>
                                          </p:val>
                                        </p:tav>
                                      </p:tavLst>
                                    </p:anim>
                                    <p:anim calcmode="lin" valueType="num">
                                      <p:cBhvr>
                                        <p:cTn id="8" dur="1000" fill="hold"/>
                                        <p:tgtEl>
                                          <p:spTgt spid="82"/>
                                        </p:tgtEl>
                                        <p:attrNameLst>
                                          <p:attrName>ppt_h</p:attrName>
                                        </p:attrNameLst>
                                      </p:cBhvr>
                                      <p:tavLst>
                                        <p:tav tm="0">
                                          <p:val>
                                            <p:fltVal val="0"/>
                                          </p:val>
                                        </p:tav>
                                        <p:tav tm="100000">
                                          <p:val>
                                            <p:strVal val="#ppt_h"/>
                                          </p:val>
                                        </p:tav>
                                      </p:tavLst>
                                    </p:anim>
                                    <p:anim calcmode="lin" valueType="num">
                                      <p:cBhvr>
                                        <p:cTn id="9" dur="1000" fill="hold"/>
                                        <p:tgtEl>
                                          <p:spTgt spid="82"/>
                                        </p:tgtEl>
                                        <p:attrNameLst>
                                          <p:attrName>style.rotation</p:attrName>
                                        </p:attrNameLst>
                                      </p:cBhvr>
                                      <p:tavLst>
                                        <p:tav tm="0">
                                          <p:val>
                                            <p:fltVal val="90"/>
                                          </p:val>
                                        </p:tav>
                                        <p:tav tm="100000">
                                          <p:val>
                                            <p:fltVal val="0"/>
                                          </p:val>
                                        </p:tav>
                                      </p:tavLst>
                                    </p:anim>
                                    <p:animEffect transition="in" filter="fade">
                                      <p:cBhvr>
                                        <p:cTn id="10" dur="1000"/>
                                        <p:tgtEl>
                                          <p:spTgt spid="82"/>
                                        </p:tgtEl>
                                      </p:cBhvr>
                                    </p:animEffect>
                                  </p:childTnLst>
                                </p:cTn>
                              </p:par>
                              <p:par>
                                <p:cTn id="11" presetID="31" presetClass="entr" presetSubtype="0" fill="hold" nodeType="with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p:cTn id="13" dur="1000" fill="hold"/>
                                        <p:tgtEl>
                                          <p:spTgt spid="88"/>
                                        </p:tgtEl>
                                        <p:attrNameLst>
                                          <p:attrName>ppt_w</p:attrName>
                                        </p:attrNameLst>
                                      </p:cBhvr>
                                      <p:tavLst>
                                        <p:tav tm="0">
                                          <p:val>
                                            <p:fltVal val="0"/>
                                          </p:val>
                                        </p:tav>
                                        <p:tav tm="100000">
                                          <p:val>
                                            <p:strVal val="#ppt_w"/>
                                          </p:val>
                                        </p:tav>
                                      </p:tavLst>
                                    </p:anim>
                                    <p:anim calcmode="lin" valueType="num">
                                      <p:cBhvr>
                                        <p:cTn id="14" dur="1000" fill="hold"/>
                                        <p:tgtEl>
                                          <p:spTgt spid="88"/>
                                        </p:tgtEl>
                                        <p:attrNameLst>
                                          <p:attrName>ppt_h</p:attrName>
                                        </p:attrNameLst>
                                      </p:cBhvr>
                                      <p:tavLst>
                                        <p:tav tm="0">
                                          <p:val>
                                            <p:fltVal val="0"/>
                                          </p:val>
                                        </p:tav>
                                        <p:tav tm="100000">
                                          <p:val>
                                            <p:strVal val="#ppt_h"/>
                                          </p:val>
                                        </p:tav>
                                      </p:tavLst>
                                    </p:anim>
                                    <p:anim calcmode="lin" valueType="num">
                                      <p:cBhvr>
                                        <p:cTn id="15" dur="1000" fill="hold"/>
                                        <p:tgtEl>
                                          <p:spTgt spid="88"/>
                                        </p:tgtEl>
                                        <p:attrNameLst>
                                          <p:attrName>style.rotation</p:attrName>
                                        </p:attrNameLst>
                                      </p:cBhvr>
                                      <p:tavLst>
                                        <p:tav tm="0">
                                          <p:val>
                                            <p:fltVal val="90"/>
                                          </p:val>
                                        </p:tav>
                                        <p:tav tm="100000">
                                          <p:val>
                                            <p:fltVal val="0"/>
                                          </p:val>
                                        </p:tav>
                                      </p:tavLst>
                                    </p:anim>
                                    <p:animEffect transition="in" filter="fade">
                                      <p:cBhvr>
                                        <p:cTn id="16" dur="1000"/>
                                        <p:tgtEl>
                                          <p:spTgt spid="8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left)">
                                      <p:cBhvr>
                                        <p:cTn id="19"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p:cNvSpPr>
            <a:spLocks noChangeArrowheads="1"/>
          </p:cNvSpPr>
          <p:nvPr/>
        </p:nvSpPr>
        <p:spPr bwMode="auto">
          <a:xfrm>
            <a:off x="527381" y="792239"/>
            <a:ext cx="2381267" cy="1100622"/>
          </a:xfrm>
          <a:prstGeom prst="rect">
            <a:avLst/>
          </a:prstGeom>
          <a:noFill/>
          <a:ln w="9525">
            <a:noFill/>
            <a:miter lim="800000"/>
          </a:ln>
          <a:effectLst/>
        </p:spPr>
        <p:txBody>
          <a:bodyPr vert="horz" wrap="square" lIns="121920" tIns="60960" rIns="121920" bIns="60960" numCol="1" anchor="ctr" anchorCtr="0" compatLnSpc="1">
            <a:spAutoFit/>
          </a:bodyPr>
          <a:lstStyle/>
          <a:p>
            <a:pPr defTabSz="1219200" fontAlgn="base">
              <a:lnSpc>
                <a:spcPct val="150000"/>
              </a:lnSpc>
              <a:spcBef>
                <a:spcPct val="0"/>
              </a:spcBef>
              <a:spcAft>
                <a:spcPct val="0"/>
              </a:spcAft>
            </a:pPr>
            <a:r>
              <a:rPr lang="zh-CN" altLang="en-US" sz="4800" b="1" dirty="0">
                <a:latin typeface="微软雅黑" panose="020B0503020204020204" charset="-122"/>
                <a:ea typeface="微软雅黑" panose="020B0503020204020204" charset="-122"/>
                <a:cs typeface="宋体" panose="02010600030101010101" pitchFamily="2" charset="-122"/>
                <a:sym typeface="微软雅黑" panose="020B0503020204020204" charset="-122"/>
              </a:rPr>
              <a:t>猜一猜：</a:t>
            </a:r>
            <a:endParaRPr lang="zh-CN" altLang="en-US" sz="4800" b="1" dirty="0">
              <a:latin typeface="微软雅黑" panose="020B0503020204020204" charset="-122"/>
              <a:ea typeface="微软雅黑" panose="020B0503020204020204" charset="-122"/>
              <a:cs typeface="宋体" panose="02010600030101010101" pitchFamily="2" charset="-122"/>
              <a:sym typeface="微软雅黑" panose="020B0503020204020204" charset="-122"/>
            </a:endParaRPr>
          </a:p>
        </p:txBody>
      </p:sp>
      <p:pic>
        <p:nvPicPr>
          <p:cNvPr id="1026" name="Picture 2" descr="C:\Users\Administrator\Downloads\75b58PIC58PICc58PICDaW73f83uN_PIC2018.png"/>
          <p:cNvPicPr>
            <a:picLocks noChangeAspect="1" noChangeArrowheads="1"/>
          </p:cNvPicPr>
          <p:nvPr/>
        </p:nvPicPr>
        <p:blipFill>
          <a:blip r:embed="rId1" cstate="email"/>
          <a:srcRect/>
          <a:stretch>
            <a:fillRect/>
          </a:stretch>
        </p:blipFill>
        <p:spPr bwMode="auto">
          <a:xfrm>
            <a:off x="3061943" y="36741"/>
            <a:ext cx="6080559" cy="6080559"/>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3983766" y="5351535"/>
            <a:ext cx="5114405" cy="830997"/>
          </a:xfrm>
          <a:prstGeom prst="rect">
            <a:avLst/>
          </a:prstGeom>
        </p:spPr>
        <p:txBody>
          <a:bodyPr wrap="square">
            <a:spAutoFit/>
          </a:bodyPr>
          <a:lstStyle/>
          <a:p>
            <a:pPr defTabSz="1219200" fontAlgn="base">
              <a:spcBef>
                <a:spcPct val="0"/>
              </a:spcBef>
              <a:spcAft>
                <a:spcPct val="0"/>
              </a:spcAft>
            </a:pPr>
            <a:r>
              <a:rPr lang="zh-CN" altLang="en-US" sz="4800" b="1" dirty="0">
                <a:solidFill>
                  <a:prstClr val="black"/>
                </a:solidFill>
                <a:latin typeface="微软雅黑" panose="020B0503020204020204" charset="-122"/>
                <a:ea typeface="微软雅黑" panose="020B0503020204020204" charset="-122"/>
                <a:sym typeface="微软雅黑" panose="020B0503020204020204" charset="-122"/>
              </a:rPr>
              <a:t>这是什么老师？</a:t>
            </a:r>
            <a:endParaRPr lang="zh-CN" altLang="en-US" sz="4800" b="1" dirty="0">
              <a:solidFill>
                <a:prstClr val="black"/>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矩形 12"/>
          <p:cNvSpPr>
            <a:spLocks noChangeArrowheads="1"/>
          </p:cNvSpPr>
          <p:nvPr/>
        </p:nvSpPr>
        <p:spPr bwMode="auto">
          <a:xfrm>
            <a:off x="5999989" y="1209162"/>
            <a:ext cx="5427008" cy="4524315"/>
          </a:xfrm>
          <a:prstGeom prst="rect">
            <a:avLst/>
          </a:prstGeom>
          <a:noFill/>
          <a:ln w="9525">
            <a:noFill/>
            <a:miter lim="800000"/>
          </a:ln>
        </p:spPr>
        <p:txBody>
          <a:bodyPr wrap="square">
            <a:spAutoFit/>
          </a:bodyPr>
          <a:lstStyle/>
          <a:p>
            <a:pPr indent="715645" defTabSz="1219200" fontAlgn="base">
              <a:lnSpc>
                <a:spcPct val="150000"/>
              </a:lnSpc>
              <a:spcBef>
                <a:spcPct val="0"/>
              </a:spcBef>
              <a:spcAft>
                <a:spcPct val="0"/>
              </a:spcAft>
            </a:pPr>
            <a:r>
              <a:rPr lang="zh-CN" altLang="en-US" sz="3200" b="1" dirty="0">
                <a:solidFill>
                  <a:prstClr val="black"/>
                </a:solidFill>
                <a:latin typeface="微软雅黑" panose="020B0503020204020204" charset="-122"/>
                <a:ea typeface="微软雅黑" panose="020B0503020204020204" charset="-122"/>
                <a:sym typeface="微软雅黑" panose="020B0503020204020204" charset="-122"/>
              </a:rPr>
              <a:t>你喜欢看漫画吗？漫画里的人，特点非常突出，配上独特的画风和有趣的情节，给我们留下深刻的印象。让我们把可爱的老师用文字“画”出来吧！</a:t>
            </a:r>
            <a:endParaRPr lang="zh-CN" altLang="en-US" sz="3200" b="1" dirty="0">
              <a:solidFill>
                <a:prstClr val="black"/>
              </a:solidFill>
              <a:latin typeface="微软雅黑" panose="020B0503020204020204" charset="-122"/>
              <a:ea typeface="微软雅黑" panose="020B0503020204020204" charset="-122"/>
              <a:sym typeface="微软雅黑" panose="020B0503020204020204" charset="-122"/>
            </a:endParaRPr>
          </a:p>
        </p:txBody>
      </p:sp>
      <p:pic>
        <p:nvPicPr>
          <p:cNvPr id="15361" name="Picture 1" descr="C:\Users\Administrator\AppData\Roaming\Tencent\Users\541737432\QQ\WinTemp\RichOle\BQR{NH$EJJLP4]Y(CSX`YAV.png"/>
          <p:cNvPicPr>
            <a:picLocks noChangeAspect="1" noChangeArrowheads="1"/>
          </p:cNvPicPr>
          <p:nvPr/>
        </p:nvPicPr>
        <p:blipFill>
          <a:blip r:embed="rId1">
            <a:extLst>
              <a:ext uri="{BEBA8EAE-BF5A-486C-A8C5-ECC9F3942E4B}">
                <a14:imgProps xmlns:a14="http://schemas.microsoft.com/office/drawing/2010/main">
                  <a14:imgLayer r:embed="rId2">
                    <a14:imgEffect>
                      <a14:brightnessContrast bright="20000" contrast="40000"/>
                    </a14:imgEffect>
                  </a14:imgLayer>
                </a14:imgProps>
              </a:ext>
            </a:extLst>
          </a:blip>
          <a:srcRect/>
          <a:stretch>
            <a:fillRect/>
          </a:stretch>
        </p:blipFill>
        <p:spPr bwMode="auto">
          <a:xfrm>
            <a:off x="474691" y="973763"/>
            <a:ext cx="5429288" cy="5143536"/>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additive="base">
                                        <p:cTn id="7" dur="500" fill="hold"/>
                                        <p:tgtEl>
                                          <p:spTgt spid="18437"/>
                                        </p:tgtEl>
                                        <p:attrNameLst>
                                          <p:attrName>ppt_x</p:attrName>
                                        </p:attrNameLst>
                                      </p:cBhvr>
                                      <p:tavLst>
                                        <p:tav tm="0">
                                          <p:val>
                                            <p:strVal val="#ppt_x"/>
                                          </p:val>
                                        </p:tav>
                                        <p:tav tm="100000">
                                          <p:val>
                                            <p:strVal val="#ppt_x"/>
                                          </p:val>
                                        </p:tav>
                                      </p:tavLst>
                                    </p:anim>
                                    <p:anim calcmode="lin" valueType="num">
                                      <p:cBhvr additive="base">
                                        <p:cTn id="8" dur="500" fill="hold"/>
                                        <p:tgtEl>
                                          <p:spTgt spid="184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571462" y="2356839"/>
            <a:ext cx="11049077" cy="3495509"/>
          </a:xfrm>
          <a:prstGeom prst="rect">
            <a:avLst/>
          </a:prstGeom>
          <a:noFill/>
          <a:ln w="9525">
            <a:noFill/>
            <a:miter lim="800000"/>
          </a:ln>
          <a:effectLst/>
        </p:spPr>
        <p:txBody>
          <a:bodyPr vert="horz" wrap="square" lIns="121920" tIns="60960" rIns="121920" bIns="60960" numCol="1" anchor="ctr" anchorCtr="0" compatLnSpc="1">
            <a:spAutoFit/>
          </a:bodyPr>
          <a:lstStyle/>
          <a:p>
            <a:pPr indent="609600" defTabSz="1219200" fontAlgn="base">
              <a:lnSpc>
                <a:spcPct val="140000"/>
              </a:lnSpc>
              <a:spcBef>
                <a:spcPct val="0"/>
              </a:spcBef>
              <a:spcAft>
                <a:spcPct val="0"/>
              </a:spcAft>
            </a:pPr>
            <a:r>
              <a:rPr lang="en-US" altLang="zh-CN"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a:t>
            </a:r>
            <a:r>
              <a:rPr lang="zh-CN" altLang="en-US"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漫画”老师</a:t>
            </a:r>
            <a:r>
              <a:rPr lang="en-US" altLang="zh-CN"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a:t>
            </a:r>
            <a:r>
              <a:rPr lang="zh-CN" altLang="en-US"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是一篇写人的作文。要求从外貌、衣着、性格、喜好等方面选择一位有突出特点的老师，还要选择一两件能突出其特点的具体事情来写，写出老师的可爱又有趣。</a:t>
            </a:r>
            <a:endParaRPr lang="zh-CN" altLang="en-US"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a:p>
            <a:pPr indent="609600" defTabSz="1219200" fontAlgn="base">
              <a:lnSpc>
                <a:spcPct val="140000"/>
              </a:lnSpc>
              <a:spcBef>
                <a:spcPct val="0"/>
              </a:spcBef>
              <a:spcAft>
                <a:spcPct val="0"/>
              </a:spcAft>
            </a:pPr>
            <a:r>
              <a:rPr lang="zh-CN" altLang="en-US"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本次习作重点是要通过一两件具体的事情写出老师的突出特点。</a:t>
            </a:r>
            <a:endParaRPr lang="zh-CN" altLang="en-US"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
        <p:nvSpPr>
          <p:cNvPr id="26" name="Rectangle 1"/>
          <p:cNvSpPr>
            <a:spLocks noChangeArrowheads="1"/>
          </p:cNvSpPr>
          <p:nvPr/>
        </p:nvSpPr>
        <p:spPr bwMode="auto">
          <a:xfrm>
            <a:off x="527381" y="836531"/>
            <a:ext cx="10045400" cy="883768"/>
          </a:xfrm>
          <a:prstGeom prst="rect">
            <a:avLst/>
          </a:prstGeom>
          <a:noFill/>
          <a:ln w="9525">
            <a:noFill/>
            <a:miter lim="800000"/>
          </a:ln>
          <a:effectLst/>
        </p:spPr>
        <p:txBody>
          <a:bodyPr vert="horz" wrap="square" lIns="121920" tIns="60960" rIns="121920" bIns="60960" numCol="1" anchor="ctr" anchorCtr="0" compatLnSpc="1">
            <a:spAutoFit/>
          </a:bodyPr>
          <a:lstStyle/>
          <a:p>
            <a:pPr defTabSz="1219200" fontAlgn="base">
              <a:lnSpc>
                <a:spcPct val="150000"/>
              </a:lnSpc>
              <a:spcBef>
                <a:spcPct val="0"/>
              </a:spcBef>
              <a:spcAft>
                <a:spcPct val="0"/>
              </a:spcAft>
            </a:pPr>
            <a:r>
              <a:rPr lang="zh-CN" altLang="en-US" sz="3735" b="1" dirty="0">
                <a:latin typeface="微软雅黑" panose="020B0503020204020204" charset="-122"/>
                <a:ea typeface="微软雅黑" panose="020B0503020204020204" charset="-122"/>
                <a:cs typeface="宋体" panose="02010600030101010101" pitchFamily="2" charset="-122"/>
                <a:sym typeface="微软雅黑" panose="020B0503020204020204" charset="-122"/>
              </a:rPr>
              <a:t>说说本次习作对我们提出了哪些要求？ </a:t>
            </a:r>
            <a:endParaRPr lang="zh-CN" altLang="en-US" sz="3735" b="1" dirty="0">
              <a:latin typeface="微软雅黑" panose="020B0503020204020204" charset="-122"/>
              <a:ea typeface="微软雅黑" panose="020B0503020204020204" charset="-122"/>
              <a:cs typeface="宋体" panose="02010600030101010101" pitchFamily="2"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145">
                                            <p:txEl>
                                              <p:pRg st="0" end="0"/>
                                            </p:txEl>
                                          </p:spTgt>
                                        </p:tgtEl>
                                        <p:attrNameLst>
                                          <p:attrName>style.visibility</p:attrName>
                                        </p:attrNameLst>
                                      </p:cBhvr>
                                      <p:to>
                                        <p:strVal val="visible"/>
                                      </p:to>
                                    </p:set>
                                    <p:animEffect transition="in" filter="randombar(horizontal)">
                                      <p:cBhvr>
                                        <p:cTn id="7" dur="500"/>
                                        <p:tgtEl>
                                          <p:spTgt spid="61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145">
                                            <p:txEl>
                                              <p:pRg st="1" end="1"/>
                                            </p:txEl>
                                          </p:spTgt>
                                        </p:tgtEl>
                                        <p:attrNameLst>
                                          <p:attrName>style.visibility</p:attrName>
                                        </p:attrNameLst>
                                      </p:cBhvr>
                                      <p:to>
                                        <p:strVal val="visible"/>
                                      </p:to>
                                    </p:set>
                                    <p:animEffect transition="in" filter="randombar(horizontal)">
                                      <p:cBhvr>
                                        <p:cTn id="12" dur="500"/>
                                        <p:tgtEl>
                                          <p:spTgt spid="61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0" y="0"/>
            <a:ext cx="12192000" cy="6858000"/>
            <a:chOff x="0" y="0"/>
            <a:chExt cx="12192000" cy="6858000"/>
          </a:xfrm>
        </p:grpSpPr>
        <p:grpSp>
          <p:nvGrpSpPr>
            <p:cNvPr id="89" name="组合 88"/>
            <p:cNvGrpSpPr/>
            <p:nvPr/>
          </p:nvGrpSpPr>
          <p:grpSpPr>
            <a:xfrm>
              <a:off x="0" y="0"/>
              <a:ext cx="12192000" cy="6858000"/>
              <a:chOff x="0" y="0"/>
              <a:chExt cx="12192000" cy="6858000"/>
            </a:xfrm>
          </p:grpSpPr>
          <p:sp>
            <p:nvSpPr>
              <p:cNvPr id="68" name="矩形 67"/>
              <p:cNvSpPr/>
              <p:nvPr/>
            </p:nvSpPr>
            <p:spPr>
              <a:xfrm>
                <a:off x="0" y="0"/>
                <a:ext cx="12192000" cy="6858000"/>
              </a:xfrm>
              <a:prstGeom prst="rect">
                <a:avLst/>
              </a:prstGeom>
              <a:solidFill>
                <a:srgbClr val="F3F9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pic>
            <p:nvPicPr>
              <p:cNvPr id="80" name="图片 79"/>
              <p:cNvPicPr>
                <a:picLocks noChangeAspect="1"/>
              </p:cNvPicPr>
              <p:nvPr/>
            </p:nvPicPr>
            <p:blipFill rotWithShape="1">
              <a:blip r:embed="rId1" cstate="email"/>
              <a:srcRect/>
              <a:stretch>
                <a:fillRect/>
              </a:stretch>
            </p:blipFill>
            <p:spPr>
              <a:xfrm>
                <a:off x="0" y="416559"/>
                <a:ext cx="7203440" cy="6258552"/>
              </a:xfrm>
              <a:custGeom>
                <a:avLst/>
                <a:gdLst>
                  <a:gd name="connsiteX0" fmla="*/ 0 w 6893560"/>
                  <a:gd name="connsiteY0" fmla="*/ 0 h 5989320"/>
                  <a:gd name="connsiteX1" fmla="*/ 6893560 w 6893560"/>
                  <a:gd name="connsiteY1" fmla="*/ 0 h 5989320"/>
                  <a:gd name="connsiteX2" fmla="*/ 6893560 w 6893560"/>
                  <a:gd name="connsiteY2" fmla="*/ 5989320 h 5989320"/>
                  <a:gd name="connsiteX3" fmla="*/ 0 w 6893560"/>
                  <a:gd name="connsiteY3" fmla="*/ 5989320 h 5989320"/>
                </a:gdLst>
                <a:ahLst/>
                <a:cxnLst>
                  <a:cxn ang="0">
                    <a:pos x="connsiteX0" y="connsiteY0"/>
                  </a:cxn>
                  <a:cxn ang="0">
                    <a:pos x="connsiteX1" y="connsiteY1"/>
                  </a:cxn>
                  <a:cxn ang="0">
                    <a:pos x="connsiteX2" y="connsiteY2"/>
                  </a:cxn>
                  <a:cxn ang="0">
                    <a:pos x="connsiteX3" y="connsiteY3"/>
                  </a:cxn>
                </a:cxnLst>
                <a:rect l="l" t="t" r="r" b="b"/>
                <a:pathLst>
                  <a:path w="6893560" h="5989320">
                    <a:moveTo>
                      <a:pt x="0" y="0"/>
                    </a:moveTo>
                    <a:lnTo>
                      <a:pt x="6893560" y="0"/>
                    </a:lnTo>
                    <a:lnTo>
                      <a:pt x="6893560" y="5989320"/>
                    </a:lnTo>
                    <a:lnTo>
                      <a:pt x="0" y="5989320"/>
                    </a:lnTo>
                    <a:close/>
                  </a:path>
                </a:pathLst>
              </a:custGeom>
            </p:spPr>
          </p:pic>
        </p:grpSp>
        <p:sp>
          <p:nvSpPr>
            <p:cNvPr id="91" name="矩形 90"/>
            <p:cNvSpPr/>
            <p:nvPr/>
          </p:nvSpPr>
          <p:spPr>
            <a:xfrm>
              <a:off x="1696720" y="5876808"/>
              <a:ext cx="1920240" cy="910072"/>
            </a:xfrm>
            <a:prstGeom prst="rect">
              <a:avLst/>
            </a:prstGeom>
            <a:solidFill>
              <a:srgbClr val="F3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cxnSp>
        <p:nvCxnSpPr>
          <p:cNvPr id="82" name="直接连接符 81"/>
          <p:cNvCxnSpPr/>
          <p:nvPr/>
        </p:nvCxnSpPr>
        <p:spPr>
          <a:xfrm>
            <a:off x="6088284" y="1066800"/>
            <a:ext cx="3939636" cy="0"/>
          </a:xfrm>
          <a:prstGeom prst="line">
            <a:avLst/>
          </a:prstGeom>
        </p:spPr>
        <p:style>
          <a:lnRef idx="1">
            <a:schemeClr val="accent3"/>
          </a:lnRef>
          <a:fillRef idx="0">
            <a:schemeClr val="accent3"/>
          </a:fillRef>
          <a:effectRef idx="0">
            <a:schemeClr val="accent3"/>
          </a:effectRef>
          <a:fontRef idx="minor">
            <a:schemeClr val="tx1"/>
          </a:fontRef>
        </p:style>
      </p:cxnSp>
      <p:pic>
        <p:nvPicPr>
          <p:cNvPr id="88" name="图片 87"/>
          <p:cNvPicPr>
            <a:picLocks noChangeAspect="1"/>
          </p:cNvPicPr>
          <p:nvPr/>
        </p:nvPicPr>
        <p:blipFill>
          <a:blip r:embed="rId2" cstate="email"/>
          <a:stretch>
            <a:fillRect/>
          </a:stretch>
        </p:blipFill>
        <p:spPr>
          <a:xfrm>
            <a:off x="10200630" y="320034"/>
            <a:ext cx="1851669" cy="1234446"/>
          </a:xfrm>
          <a:prstGeom prst="rect">
            <a:avLst/>
          </a:prstGeom>
        </p:spPr>
      </p:pic>
      <p:sp>
        <p:nvSpPr>
          <p:cNvPr id="90" name="矩形 89"/>
          <p:cNvSpPr/>
          <p:nvPr/>
        </p:nvSpPr>
        <p:spPr>
          <a:xfrm>
            <a:off x="980440" y="512328"/>
            <a:ext cx="370840"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96" name="矩形 95"/>
          <p:cNvSpPr/>
          <p:nvPr/>
        </p:nvSpPr>
        <p:spPr>
          <a:xfrm>
            <a:off x="1363102" y="5946257"/>
            <a:ext cx="1369220" cy="89556"/>
          </a:xfrm>
          <a:prstGeom prst="rect">
            <a:avLst/>
          </a:prstGeom>
          <a:solidFill>
            <a:srgbClr val="767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 name="TextBox 3"/>
          <p:cNvSpPr txBox="1">
            <a:spLocks noChangeArrowheads="1"/>
          </p:cNvSpPr>
          <p:nvPr/>
        </p:nvSpPr>
        <p:spPr bwMode="auto">
          <a:xfrm>
            <a:off x="7010401" y="3588659"/>
            <a:ext cx="4838696" cy="1239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9955" tIns="64977" rIns="432000" bIns="64977">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defTabSz="1299845" eaLnBrk="1" hangingPunct="1">
              <a:defRPr/>
            </a:pPr>
            <a:r>
              <a:rPr lang="zh-CN" altLang="en-US" sz="72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rPr>
              <a:t>课文解读</a:t>
            </a:r>
            <a:endParaRPr lang="zh-CN" altLang="en-US" sz="72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endParaRPr>
          </a:p>
        </p:txBody>
      </p:sp>
      <p:sp>
        <p:nvSpPr>
          <p:cNvPr id="3" name="椭圆 2"/>
          <p:cNvSpPr/>
          <p:nvPr/>
        </p:nvSpPr>
        <p:spPr>
          <a:xfrm>
            <a:off x="8911771" y="1959429"/>
            <a:ext cx="1288859" cy="1234444"/>
          </a:xfrm>
          <a:prstGeom prst="ellipse">
            <a:avLst/>
          </a:prstGeom>
          <a:solidFill>
            <a:srgbClr val="D3985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TextBox 3"/>
          <p:cNvSpPr txBox="1">
            <a:spLocks noChangeArrowheads="1"/>
          </p:cNvSpPr>
          <p:nvPr/>
        </p:nvSpPr>
        <p:spPr bwMode="auto">
          <a:xfrm>
            <a:off x="8948146" y="2064010"/>
            <a:ext cx="1499148" cy="96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9955" tIns="64977" rIns="432000" bIns="64977">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1299845" eaLnBrk="1" hangingPunct="1">
              <a:defRPr/>
            </a:pPr>
            <a:r>
              <a:rPr lang="en-US" altLang="zh-CN" sz="5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rPr>
              <a:t>02</a:t>
            </a:r>
            <a:endParaRPr lang="zh-CN" altLang="en-US" sz="5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微软雅黑" panose="020B050302020402020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1000" fill="hold"/>
                                        <p:tgtEl>
                                          <p:spTgt spid="82"/>
                                        </p:tgtEl>
                                        <p:attrNameLst>
                                          <p:attrName>ppt_w</p:attrName>
                                        </p:attrNameLst>
                                      </p:cBhvr>
                                      <p:tavLst>
                                        <p:tav tm="0">
                                          <p:val>
                                            <p:fltVal val="0"/>
                                          </p:val>
                                        </p:tav>
                                        <p:tav tm="100000">
                                          <p:val>
                                            <p:strVal val="#ppt_w"/>
                                          </p:val>
                                        </p:tav>
                                      </p:tavLst>
                                    </p:anim>
                                    <p:anim calcmode="lin" valueType="num">
                                      <p:cBhvr>
                                        <p:cTn id="8" dur="1000" fill="hold"/>
                                        <p:tgtEl>
                                          <p:spTgt spid="82"/>
                                        </p:tgtEl>
                                        <p:attrNameLst>
                                          <p:attrName>ppt_h</p:attrName>
                                        </p:attrNameLst>
                                      </p:cBhvr>
                                      <p:tavLst>
                                        <p:tav tm="0">
                                          <p:val>
                                            <p:fltVal val="0"/>
                                          </p:val>
                                        </p:tav>
                                        <p:tav tm="100000">
                                          <p:val>
                                            <p:strVal val="#ppt_h"/>
                                          </p:val>
                                        </p:tav>
                                      </p:tavLst>
                                    </p:anim>
                                    <p:anim calcmode="lin" valueType="num">
                                      <p:cBhvr>
                                        <p:cTn id="9" dur="1000" fill="hold"/>
                                        <p:tgtEl>
                                          <p:spTgt spid="82"/>
                                        </p:tgtEl>
                                        <p:attrNameLst>
                                          <p:attrName>style.rotation</p:attrName>
                                        </p:attrNameLst>
                                      </p:cBhvr>
                                      <p:tavLst>
                                        <p:tav tm="0">
                                          <p:val>
                                            <p:fltVal val="90"/>
                                          </p:val>
                                        </p:tav>
                                        <p:tav tm="100000">
                                          <p:val>
                                            <p:fltVal val="0"/>
                                          </p:val>
                                        </p:tav>
                                      </p:tavLst>
                                    </p:anim>
                                    <p:animEffect transition="in" filter="fade">
                                      <p:cBhvr>
                                        <p:cTn id="10" dur="1000"/>
                                        <p:tgtEl>
                                          <p:spTgt spid="82"/>
                                        </p:tgtEl>
                                      </p:cBhvr>
                                    </p:animEffect>
                                  </p:childTnLst>
                                </p:cTn>
                              </p:par>
                              <p:par>
                                <p:cTn id="11" presetID="31" presetClass="entr" presetSubtype="0" fill="hold" nodeType="with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p:cTn id="13" dur="1000" fill="hold"/>
                                        <p:tgtEl>
                                          <p:spTgt spid="88"/>
                                        </p:tgtEl>
                                        <p:attrNameLst>
                                          <p:attrName>ppt_w</p:attrName>
                                        </p:attrNameLst>
                                      </p:cBhvr>
                                      <p:tavLst>
                                        <p:tav tm="0">
                                          <p:val>
                                            <p:fltVal val="0"/>
                                          </p:val>
                                        </p:tav>
                                        <p:tav tm="100000">
                                          <p:val>
                                            <p:strVal val="#ppt_w"/>
                                          </p:val>
                                        </p:tav>
                                      </p:tavLst>
                                    </p:anim>
                                    <p:anim calcmode="lin" valueType="num">
                                      <p:cBhvr>
                                        <p:cTn id="14" dur="1000" fill="hold"/>
                                        <p:tgtEl>
                                          <p:spTgt spid="88"/>
                                        </p:tgtEl>
                                        <p:attrNameLst>
                                          <p:attrName>ppt_h</p:attrName>
                                        </p:attrNameLst>
                                      </p:cBhvr>
                                      <p:tavLst>
                                        <p:tav tm="0">
                                          <p:val>
                                            <p:fltVal val="0"/>
                                          </p:val>
                                        </p:tav>
                                        <p:tav tm="100000">
                                          <p:val>
                                            <p:strVal val="#ppt_h"/>
                                          </p:val>
                                        </p:tav>
                                      </p:tavLst>
                                    </p:anim>
                                    <p:anim calcmode="lin" valueType="num">
                                      <p:cBhvr>
                                        <p:cTn id="15" dur="1000" fill="hold"/>
                                        <p:tgtEl>
                                          <p:spTgt spid="88"/>
                                        </p:tgtEl>
                                        <p:attrNameLst>
                                          <p:attrName>style.rotation</p:attrName>
                                        </p:attrNameLst>
                                      </p:cBhvr>
                                      <p:tavLst>
                                        <p:tav tm="0">
                                          <p:val>
                                            <p:fltVal val="90"/>
                                          </p:val>
                                        </p:tav>
                                        <p:tav tm="100000">
                                          <p:val>
                                            <p:fltVal val="0"/>
                                          </p:val>
                                        </p:tav>
                                      </p:tavLst>
                                    </p:anim>
                                    <p:animEffect transition="in" filter="fade">
                                      <p:cBhvr>
                                        <p:cTn id="16" dur="1000"/>
                                        <p:tgtEl>
                                          <p:spTgt spid="8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left)">
                                      <p:cBhvr>
                                        <p:cTn id="19"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39853"/>
        </a:solidFill>
        <a:effectLst/>
      </p:bgPr>
    </p:bg>
    <p:spTree>
      <p:nvGrpSpPr>
        <p:cNvPr id="1" name=""/>
        <p:cNvGrpSpPr/>
        <p:nvPr/>
      </p:nvGrpSpPr>
      <p:grpSpPr>
        <a:xfrm>
          <a:off x="0" y="0"/>
          <a:ext cx="0" cy="0"/>
          <a:chOff x="0" y="0"/>
          <a:chExt cx="0" cy="0"/>
        </a:xfrm>
      </p:grpSpPr>
      <p:pic>
        <p:nvPicPr>
          <p:cNvPr id="37" name="Picture 13" descr="C:\Users\Administrator\Desktop\17e1884f61f242d2a7c5ee365a480b19.png"/>
          <p:cNvPicPr>
            <a:picLocks noChangeAspect="1" noChangeArrowheads="1"/>
          </p:cNvPicPr>
          <p:nvPr/>
        </p:nvPicPr>
        <p:blipFill>
          <a:blip r:embed="rId1" cstate="email"/>
          <a:srcRect/>
          <a:stretch>
            <a:fillRect/>
          </a:stretch>
        </p:blipFill>
        <p:spPr bwMode="auto">
          <a:xfrm flipH="1">
            <a:off x="5143494" y="2190742"/>
            <a:ext cx="2804253" cy="276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flipH="1">
            <a:off x="4000485" y="3143249"/>
            <a:ext cx="1536171" cy="1756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圆角矩形标注 34"/>
          <p:cNvSpPr/>
          <p:nvPr/>
        </p:nvSpPr>
        <p:spPr>
          <a:xfrm>
            <a:off x="7753327" y="2774430"/>
            <a:ext cx="4000527" cy="1517017"/>
          </a:xfrm>
          <a:prstGeom prst="wedgeRoundRectCallout">
            <a:avLst>
              <a:gd name="adj1" fmla="val -60330"/>
              <a:gd name="adj2" fmla="val -53064"/>
              <a:gd name="adj3" fmla="val 16667"/>
            </a:avLst>
          </a:prstGeom>
          <a:solidFill>
            <a:srgbClr val="D39853"/>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选定老师后再选择发生在她（他）身上的一两件最能突出他（她）这个特点的事情。</a:t>
            </a:r>
            <a:endParaRPr lang="zh-CN" altLang="en-US" sz="2400" b="1" dirty="0">
              <a:solidFill>
                <a:prstClr val="white"/>
              </a:solidFill>
              <a:latin typeface="微软雅黑" panose="020B0503020204020204" charset="-122"/>
              <a:ea typeface="微软雅黑" panose="020B0503020204020204" charset="-122"/>
              <a:sym typeface="微软雅黑" panose="020B0503020204020204" charset="-122"/>
            </a:endParaRPr>
          </a:p>
        </p:txBody>
      </p:sp>
      <p:sp>
        <p:nvSpPr>
          <p:cNvPr id="36" name="圆角矩形标注 35"/>
          <p:cNvSpPr/>
          <p:nvPr/>
        </p:nvSpPr>
        <p:spPr>
          <a:xfrm>
            <a:off x="7632171" y="947294"/>
            <a:ext cx="4121683" cy="1619261"/>
          </a:xfrm>
          <a:prstGeom prst="wedgeRoundRectCallout">
            <a:avLst>
              <a:gd name="adj1" fmla="val -58136"/>
              <a:gd name="adj2" fmla="val 23403"/>
              <a:gd name="adj3" fmla="val 16667"/>
            </a:avLst>
          </a:prstGeom>
          <a:solidFill>
            <a:srgbClr val="D39853"/>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要像画漫画一样，采用独特的画风和夸张的情节，来突出老师的特点，选择有突出特点的老师很关键。</a:t>
            </a:r>
            <a:endParaRPr lang="zh-CN" altLang="en-US" sz="2400" b="1" dirty="0">
              <a:solidFill>
                <a:prstClr val="white"/>
              </a:solidFill>
              <a:latin typeface="微软雅黑" panose="020B0503020204020204" charset="-122"/>
              <a:ea typeface="微软雅黑" panose="020B0503020204020204" charset="-122"/>
              <a:sym typeface="微软雅黑" panose="020B0503020204020204" charset="-122"/>
            </a:endParaRPr>
          </a:p>
        </p:txBody>
      </p:sp>
      <p:sp>
        <p:nvSpPr>
          <p:cNvPr id="38" name="圆角矩形标注 37"/>
          <p:cNvSpPr/>
          <p:nvPr/>
        </p:nvSpPr>
        <p:spPr>
          <a:xfrm>
            <a:off x="571461" y="1523987"/>
            <a:ext cx="2857520" cy="1042568"/>
          </a:xfrm>
          <a:prstGeom prst="wedgeRoundRectCallout">
            <a:avLst>
              <a:gd name="adj1" fmla="val 69900"/>
              <a:gd name="adj2" fmla="val 53631"/>
              <a:gd name="adj3" fmla="val 16667"/>
            </a:avLst>
          </a:prstGeom>
          <a:solidFill>
            <a:srgbClr val="E7F5FF"/>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schemeClr val="tx1"/>
                </a:solidFill>
                <a:latin typeface="微软雅黑" panose="020B0503020204020204" charset="-122"/>
                <a:ea typeface="微软雅黑" panose="020B0503020204020204" charset="-122"/>
                <a:sym typeface="微软雅黑" panose="020B0503020204020204" charset="-122"/>
              </a:rPr>
              <a:t>我们如何能“画”出教师的特点？</a:t>
            </a:r>
            <a:endParaRPr lang="zh-CN" altLang="en-US" sz="2400" b="1"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9" name="圆角矩形标注 8"/>
          <p:cNvSpPr/>
          <p:nvPr/>
        </p:nvSpPr>
        <p:spPr>
          <a:xfrm>
            <a:off x="549937" y="3031121"/>
            <a:ext cx="2857520" cy="1320131"/>
          </a:xfrm>
          <a:prstGeom prst="wedgeRoundRectCallout">
            <a:avLst>
              <a:gd name="adj1" fmla="val 75233"/>
              <a:gd name="adj2" fmla="val -34211"/>
              <a:gd name="adj3" fmla="val 16667"/>
            </a:avLst>
          </a:prstGeom>
          <a:solidFill>
            <a:srgbClr val="E7F5FF"/>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schemeClr val="tx1"/>
                </a:solidFill>
                <a:latin typeface="微软雅黑" panose="020B0503020204020204" charset="-122"/>
                <a:ea typeface="微软雅黑" panose="020B0503020204020204" charset="-122"/>
                <a:sym typeface="微软雅黑" panose="020B0503020204020204" charset="-122"/>
              </a:rPr>
              <a:t>写出老师的特点，应该选择哪件事来写？</a:t>
            </a:r>
            <a:endParaRPr lang="zh-CN" altLang="en-US" sz="2400" b="1"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10" name="圆角矩形标注 9"/>
          <p:cNvSpPr/>
          <p:nvPr/>
        </p:nvSpPr>
        <p:spPr>
          <a:xfrm>
            <a:off x="7753326" y="4769199"/>
            <a:ext cx="4000527" cy="1320131"/>
          </a:xfrm>
          <a:prstGeom prst="wedgeRoundRectCallout">
            <a:avLst>
              <a:gd name="adj1" fmla="val -68045"/>
              <a:gd name="adj2" fmla="val -100995"/>
              <a:gd name="adj3" fmla="val 16667"/>
            </a:avLst>
          </a:prstGeom>
          <a:solidFill>
            <a:srgbClr val="D39853"/>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2400" b="1" dirty="0">
                <a:solidFill>
                  <a:prstClr val="white"/>
                </a:solidFill>
                <a:latin typeface="微软雅黑" panose="020B0503020204020204" charset="-122"/>
                <a:ea typeface="微软雅黑" panose="020B0503020204020204" charset="-122"/>
                <a:sym typeface="微软雅黑" panose="020B0503020204020204" charset="-122"/>
              </a:rPr>
              <a:t>选择的事例要能体现人物特点。要关注人物的细节描写，体现人物的特点。</a:t>
            </a:r>
            <a:endParaRPr lang="zh-CN" altLang="en-US" sz="2400" b="1" dirty="0">
              <a:solidFill>
                <a:prstClr val="white"/>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arn(inVertical)">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barn(inVertical)">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barn(inVertical)">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13" descr="C:\Users\Administrator\Desktop\17e1884f61f242d2a7c5ee365a480b19.png"/>
          <p:cNvPicPr>
            <a:picLocks noChangeAspect="1" noChangeArrowheads="1"/>
          </p:cNvPicPr>
          <p:nvPr/>
        </p:nvPicPr>
        <p:blipFill>
          <a:blip r:embed="rId1" cstate="email"/>
          <a:srcRect/>
          <a:stretch>
            <a:fillRect/>
          </a:stretch>
        </p:blipFill>
        <p:spPr bwMode="auto">
          <a:xfrm flipH="1">
            <a:off x="330428" y="3427323"/>
            <a:ext cx="1821581" cy="1886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22"/>
          <p:cNvSpPr/>
          <p:nvPr/>
        </p:nvSpPr>
        <p:spPr>
          <a:xfrm>
            <a:off x="2351584" y="2852937"/>
            <a:ext cx="8832981" cy="273241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609600" fontAlgn="base">
              <a:lnSpc>
                <a:spcPct val="150000"/>
              </a:lnSpc>
              <a:spcBef>
                <a:spcPct val="0"/>
              </a:spcBef>
              <a:spcAft>
                <a:spcPct val="0"/>
              </a:spcAft>
            </a:pPr>
            <a:r>
              <a:rPr lang="en-US" altLang="zh-CN"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1.</a:t>
            </a:r>
            <a:r>
              <a:rPr lang="zh-CN" altLang="en-US"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选择并抓住老师最突出的特点写。 </a:t>
            </a:r>
            <a:endParaRPr lang="en-US" altLang="zh-CN"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a:p>
            <a:pPr defTabSz="609600" fontAlgn="base">
              <a:lnSpc>
                <a:spcPct val="150000"/>
              </a:lnSpc>
              <a:spcBef>
                <a:spcPct val="0"/>
              </a:spcBef>
              <a:spcAft>
                <a:spcPct val="0"/>
              </a:spcAft>
            </a:pPr>
            <a:r>
              <a:rPr lang="en-US" altLang="zh-CN"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2.</a:t>
            </a:r>
            <a:r>
              <a:rPr lang="zh-CN" altLang="en-US"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要通过具体的一两件事情来突出特点。</a:t>
            </a:r>
            <a:endParaRPr lang="zh-CN" altLang="en-US"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a:p>
            <a:pPr defTabSz="609600" fontAlgn="base">
              <a:lnSpc>
                <a:spcPct val="150000"/>
              </a:lnSpc>
              <a:spcBef>
                <a:spcPct val="0"/>
              </a:spcBef>
              <a:spcAft>
                <a:spcPct val="0"/>
              </a:spcAft>
            </a:pPr>
            <a:r>
              <a:rPr lang="en-US" altLang="zh-CN"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3.</a:t>
            </a:r>
            <a:r>
              <a:rPr lang="zh-CN" altLang="en-US"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通过老师的动作、语言、神态等描写写出特点。</a:t>
            </a:r>
            <a:endParaRPr lang="zh-CN" altLang="en-US" sz="3200" b="1"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
        <p:nvSpPr>
          <p:cNvPr id="12" name="圆角矩形标注 11"/>
          <p:cNvSpPr/>
          <p:nvPr/>
        </p:nvSpPr>
        <p:spPr>
          <a:xfrm>
            <a:off x="2460272" y="1124745"/>
            <a:ext cx="8532272" cy="1282345"/>
          </a:xfrm>
          <a:prstGeom prst="wedgeRoundRectCallout">
            <a:avLst>
              <a:gd name="adj1" fmla="val -55600"/>
              <a:gd name="adj2" fmla="val 50076"/>
              <a:gd name="adj3" fmla="val 16667"/>
            </a:avLst>
          </a:prstGeom>
          <a:solidFill>
            <a:srgbClr val="E7F5FF"/>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609600" fontAlgn="base">
              <a:spcBef>
                <a:spcPct val="0"/>
              </a:spcBef>
              <a:spcAft>
                <a:spcPct val="0"/>
              </a:spcAft>
            </a:pPr>
            <a:r>
              <a:rPr lang="zh-CN" altLang="en-US" sz="3200" b="1" dirty="0">
                <a:solidFill>
                  <a:schemeClr val="tx1"/>
                </a:solidFill>
                <a:latin typeface="微软雅黑" panose="020B0503020204020204" charset="-122"/>
                <a:ea typeface="微软雅黑" panose="020B0503020204020204" charset="-122"/>
                <a:sym typeface="微软雅黑" panose="020B0503020204020204" charset="-122"/>
              </a:rPr>
              <a:t>选择的老师特点应该非常突出，那应怎样向大家展示 “漫画”的风格呢？</a:t>
            </a:r>
            <a:endParaRPr lang="zh-CN" altLang="en-US" sz="3200" b="1" dirty="0">
              <a:solidFill>
                <a:schemeClr val="tx1"/>
              </a:solidFill>
              <a:latin typeface="微软雅黑" panose="020B0503020204020204" charset="-122"/>
              <a:ea typeface="微软雅黑" panose="020B0503020204020204" charset="-122"/>
              <a:sym typeface="微软雅黑" panose="020B0503020204020204" charset="-122"/>
            </a:endParaRPr>
          </a:p>
        </p:txBody>
      </p:sp>
      <p:pic>
        <p:nvPicPr>
          <p:cNvPr id="13"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70249" y="1616176"/>
            <a:ext cx="1081420" cy="1236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wipe(left)">
                                      <p:cBhvr>
                                        <p:cTn id="19" dur="500"/>
                                        <p:tgtEl>
                                          <p:spTgt spid="2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3">
                                            <p:txEl>
                                              <p:pRg st="1" end="1"/>
                                            </p:txEl>
                                          </p:spTgt>
                                        </p:tgtEl>
                                        <p:attrNameLst>
                                          <p:attrName>style.visibility</p:attrName>
                                        </p:attrNameLst>
                                      </p:cBhvr>
                                      <p:to>
                                        <p:strVal val="visible"/>
                                      </p:to>
                                    </p:set>
                                    <p:animEffect transition="in" filter="wipe(left)">
                                      <p:cBhvr>
                                        <p:cTn id="24" dur="500"/>
                                        <p:tgtEl>
                                          <p:spTgt spid="2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3">
                                            <p:txEl>
                                              <p:pRg st="2" end="2"/>
                                            </p:txEl>
                                          </p:spTgt>
                                        </p:tgtEl>
                                        <p:attrNameLst>
                                          <p:attrName>style.visibility</p:attrName>
                                        </p:attrNameLst>
                                      </p:cBhvr>
                                      <p:to>
                                        <p:strVal val="visible"/>
                                      </p:to>
                                    </p:set>
                                    <p:animEffect transition="in" filter="wipe(left)">
                                      <p:cBhvr>
                                        <p:cTn id="29" dur="500"/>
                                        <p:tgtEl>
                                          <p:spTgt spid="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uiExpand="1" build="p"/>
      <p:bldP spid="12" grpId="0" animBg="1"/>
    </p:bldLst>
  </p:timing>
</p:sld>
</file>

<file path=ppt/tags/tag1.xml><?xml version="1.0" encoding="utf-8"?>
<p:tagLst xmlns:p="http://schemas.openxmlformats.org/presentationml/2006/main">
  <p:tag name="ISLIDE.ICON" val="#393751;"/>
</p:tagLst>
</file>

<file path=ppt/tags/tag2.xml><?xml version="1.0" encoding="utf-8"?>
<p:tagLst xmlns:p="http://schemas.openxmlformats.org/presentationml/2006/main">
  <p:tag name="ISLIDE.ICON" val="#393751;"/>
</p:tagLst>
</file>

<file path=ppt/tags/tag3.xml><?xml version="1.0" encoding="utf-8"?>
<p:tagLst xmlns:p="http://schemas.openxmlformats.org/presentationml/2006/main">
  <p:tag name="ISLIDE.ICON" val="#393751;"/>
</p:tagLst>
</file>

<file path=ppt/tags/tag4.xml><?xml version="1.0" encoding="utf-8"?>
<p:tagLst xmlns:p="http://schemas.openxmlformats.org/presentationml/2006/main">
  <p:tag name="ISLIDE.ICON" val="#393751;"/>
</p:tagLst>
</file>

<file path=ppt/tags/tag5.xml><?xml version="1.0" encoding="utf-8"?>
<p:tagLst xmlns:p="http://schemas.openxmlformats.org/presentationml/2006/main">
  <p:tag name="ISLIDE.ICON" val="#393751;"/>
</p:tagLst>
</file>

<file path=ppt/tags/tag6.xml><?xml version="1.0" encoding="utf-8"?>
<p:tagLst xmlns:p="http://schemas.openxmlformats.org/presentationml/2006/main">
  <p:tag name="ISLIDE.ICON" val="#393751;"/>
</p:tagLst>
</file>

<file path=ppt/tags/tag7.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稻壳鸭鸭</Template>
  <TotalTime>0</TotalTime>
  <Words>2273</Words>
  <Application>WPS 演示</Application>
  <PresentationFormat>自定义</PresentationFormat>
  <Paragraphs>126</Paragraphs>
  <Slides>19</Slides>
  <Notes>7</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Arial</vt:lpstr>
      <vt:lpstr>宋体</vt:lpstr>
      <vt:lpstr>Wingdings</vt:lpstr>
      <vt:lpstr>微软雅黑</vt:lpstr>
      <vt:lpstr>Calibri</vt:lpstr>
      <vt:lpstr>汉仪晓波折纸体简</vt:lpstr>
      <vt:lpstr>Times New Roman</vt:lpstr>
      <vt:lpstr>Arial Unicode MS</vt:lpstr>
      <vt:lpstr>等线</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1</cp:revision>
  <dcterms:created xsi:type="dcterms:W3CDTF">2023-10-23T04:08:39Z</dcterms:created>
  <dcterms:modified xsi:type="dcterms:W3CDTF">2023-10-23T04:08:39Z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C8EC7373A2E641BDAEDF149C99110680_12</vt:lpwstr>
  </property>
</Properties>
</file>