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53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handoutMasterIdLst>
    <p:handoutMasterId r:id="rId49"/>
  </p:handoutMasterIdLst>
  <p:sldIdLst>
    <p:sldId id="309" r:id="rId3"/>
    <p:sldId id="944" r:id="rId4"/>
    <p:sldId id="507" r:id="rId5"/>
    <p:sldId id="945" r:id="rId6"/>
    <p:sldId id="501" r:id="rId7"/>
    <p:sldId id="502" r:id="rId8"/>
    <p:sldId id="504" r:id="rId9"/>
    <p:sldId id="946" r:id="rId10"/>
    <p:sldId id="469" r:id="rId11"/>
    <p:sldId id="947" r:id="rId12"/>
    <p:sldId id="480" r:id="rId13"/>
    <p:sldId id="491" r:id="rId14"/>
    <p:sldId id="468" r:id="rId15"/>
    <p:sldId id="948" r:id="rId16"/>
    <p:sldId id="471" r:id="rId17"/>
    <p:sldId id="349" r:id="rId18"/>
    <p:sldId id="508" r:id="rId19"/>
    <p:sldId id="949" r:id="rId20"/>
    <p:sldId id="495" r:id="rId21"/>
    <p:sldId id="514" r:id="rId22"/>
    <p:sldId id="950" r:id="rId23"/>
    <p:sldId id="515" r:id="rId24"/>
    <p:sldId id="959" r:id="rId26"/>
    <p:sldId id="960" r:id="rId27"/>
    <p:sldId id="516" r:id="rId28"/>
    <p:sldId id="485" r:id="rId29"/>
    <p:sldId id="517" r:id="rId30"/>
    <p:sldId id="518" r:id="rId31"/>
    <p:sldId id="494" r:id="rId32"/>
    <p:sldId id="951" r:id="rId33"/>
    <p:sldId id="509" r:id="rId34"/>
    <p:sldId id="510" r:id="rId35"/>
    <p:sldId id="952" r:id="rId36"/>
    <p:sldId id="404" r:id="rId37"/>
    <p:sldId id="953" r:id="rId38"/>
    <p:sldId id="413" r:id="rId39"/>
    <p:sldId id="954" r:id="rId40"/>
    <p:sldId id="453" r:id="rId41"/>
    <p:sldId id="955" r:id="rId42"/>
    <p:sldId id="956" r:id="rId43"/>
    <p:sldId id="961" r:id="rId44"/>
    <p:sldId id="958" r:id="rId45"/>
    <p:sldId id="522" r:id="rId46"/>
    <p:sldId id="521" r:id="rId47"/>
    <p:sldId id="513" r:id="rId48"/>
  </p:sldIdLst>
  <p:sldSz cx="9144000" cy="5143500" type="screen16x9"/>
  <p:notesSz cx="6858000" cy="9144000"/>
  <p:custDataLst>
    <p:tags r:id="rId53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0" autoAdjust="0"/>
    <p:restoredTop sz="96424" autoAdjust="0"/>
  </p:normalViewPr>
  <p:slideViewPr>
    <p:cSldViewPr snapToGrid="0">
      <p:cViewPr>
        <p:scale>
          <a:sx n="120" d="100"/>
          <a:sy n="120" d="100"/>
        </p:scale>
        <p:origin x="-1374" y="-654"/>
      </p:cViewPr>
      <p:guideLst>
        <p:guide orient="horz" pos="309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03" y="10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3" Type="http://schemas.openxmlformats.org/officeDocument/2006/relationships/tags" Target="tags/tag82.xml"/><Relationship Id="rId52" Type="http://schemas.openxmlformats.org/officeDocument/2006/relationships/tableStyles" Target="tableStyles.xml"/><Relationship Id="rId51" Type="http://schemas.openxmlformats.org/officeDocument/2006/relationships/viewProps" Target="viewProps.xml"/><Relationship Id="rId50" Type="http://schemas.openxmlformats.org/officeDocument/2006/relationships/presProps" Target="presProps.xml"/><Relationship Id="rId5" Type="http://schemas.openxmlformats.org/officeDocument/2006/relationships/slide" Target="slides/slide3.xml"/><Relationship Id="rId49" Type="http://schemas.openxmlformats.org/officeDocument/2006/relationships/handoutMaster" Target="handoutMasters/handoutMaster1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99CD4CD-1CDA-4A63-A6C6-837D6E41AFD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59069A6-24B0-41EF-9B79-576F2143E70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21EFBDE-F703-4EFC-B63F-04CD10DB8C9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8E74412-E751-4F6E-A508-4BC7AB8275D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4E3C2-D687-479E-99F7-0D2DD2EDEF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4E3C2-D687-479E-99F7-0D2DD2EDEF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4E3C2-D687-479E-99F7-0D2DD2EDEF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4E3C2-D687-479E-99F7-0D2DD2EDEF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妨害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4E3C2-D687-479E-99F7-0D2DD2EDEF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妨害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4E3C2-D687-479E-99F7-0D2DD2EDEF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44F7D4-755D-43A1-89D9-66F81259463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141C7B-BE8F-4F4D-A494-F95F98913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44F7D4-755D-43A1-89D9-66F81259463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141C7B-BE8F-4F4D-A494-F95F989132EC}" type="slidenum">
              <a:rPr lang="zh-CN" altLang="en-US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2" Type="http://schemas.openxmlformats.org/officeDocument/2006/relationships/slideLayout" Target="../slideLayouts/slideLayout2.xml"/><Relationship Id="rId81" Type="http://schemas.openxmlformats.org/officeDocument/2006/relationships/tags" Target="../tags/tag77.xml"/><Relationship Id="rId80" Type="http://schemas.openxmlformats.org/officeDocument/2006/relationships/tags" Target="../tags/tag76.xml"/><Relationship Id="rId8" Type="http://schemas.openxmlformats.org/officeDocument/2006/relationships/tags" Target="../tags/tag6.xml"/><Relationship Id="rId79" Type="http://schemas.openxmlformats.org/officeDocument/2006/relationships/tags" Target="../tags/tag75.xml"/><Relationship Id="rId78" Type="http://schemas.openxmlformats.org/officeDocument/2006/relationships/tags" Target="../tags/tag74.xml"/><Relationship Id="rId77" Type="http://schemas.openxmlformats.org/officeDocument/2006/relationships/tags" Target="../tags/tag73.xml"/><Relationship Id="rId76" Type="http://schemas.openxmlformats.org/officeDocument/2006/relationships/tags" Target="../tags/tag72.xml"/><Relationship Id="rId75" Type="http://schemas.openxmlformats.org/officeDocument/2006/relationships/tags" Target="../tags/tag71.xml"/><Relationship Id="rId74" Type="http://schemas.openxmlformats.org/officeDocument/2006/relationships/tags" Target="../tags/tag70.xml"/><Relationship Id="rId73" Type="http://schemas.openxmlformats.org/officeDocument/2006/relationships/tags" Target="../tags/tag69.xml"/><Relationship Id="rId72" Type="http://schemas.openxmlformats.org/officeDocument/2006/relationships/tags" Target="../tags/tag68.xml"/><Relationship Id="rId71" Type="http://schemas.openxmlformats.org/officeDocument/2006/relationships/tags" Target="../tags/tag67.xml"/><Relationship Id="rId70" Type="http://schemas.openxmlformats.org/officeDocument/2006/relationships/tags" Target="../tags/tag66.xml"/><Relationship Id="rId7" Type="http://schemas.openxmlformats.org/officeDocument/2006/relationships/tags" Target="../tags/tag5.xml"/><Relationship Id="rId69" Type="http://schemas.openxmlformats.org/officeDocument/2006/relationships/tags" Target="../tags/tag65.xml"/><Relationship Id="rId68" Type="http://schemas.openxmlformats.org/officeDocument/2006/relationships/tags" Target="../tags/tag64.xml"/><Relationship Id="rId67" Type="http://schemas.openxmlformats.org/officeDocument/2006/relationships/tags" Target="../tags/tag63.xml"/><Relationship Id="rId66" Type="http://schemas.openxmlformats.org/officeDocument/2006/relationships/tags" Target="../tags/tag62.xml"/><Relationship Id="rId65" Type="http://schemas.openxmlformats.org/officeDocument/2006/relationships/tags" Target="../tags/tag61.xml"/><Relationship Id="rId64" Type="http://schemas.openxmlformats.org/officeDocument/2006/relationships/tags" Target="../tags/tag60.xml"/><Relationship Id="rId63" Type="http://schemas.openxmlformats.org/officeDocument/2006/relationships/tags" Target="../tags/tag59.xml"/><Relationship Id="rId62" Type="http://schemas.openxmlformats.org/officeDocument/2006/relationships/tags" Target="../tags/tag58.xml"/><Relationship Id="rId61" Type="http://schemas.openxmlformats.org/officeDocument/2006/relationships/tags" Target="../tags/tag57.xml"/><Relationship Id="rId60" Type="http://schemas.openxmlformats.org/officeDocument/2006/relationships/tags" Target="../tags/tag56.xml"/><Relationship Id="rId6" Type="http://schemas.openxmlformats.org/officeDocument/2006/relationships/tags" Target="../tags/tag4.xml"/><Relationship Id="rId59" Type="http://schemas.openxmlformats.org/officeDocument/2006/relationships/tags" Target="../tags/tag55.xml"/><Relationship Id="rId58" Type="http://schemas.openxmlformats.org/officeDocument/2006/relationships/tags" Target="../tags/tag54.xml"/><Relationship Id="rId57" Type="http://schemas.openxmlformats.org/officeDocument/2006/relationships/tags" Target="../tags/tag53.xml"/><Relationship Id="rId56" Type="http://schemas.openxmlformats.org/officeDocument/2006/relationships/tags" Target="../tags/tag52.xml"/><Relationship Id="rId55" Type="http://schemas.openxmlformats.org/officeDocument/2006/relationships/tags" Target="../tags/tag51.xml"/><Relationship Id="rId54" Type="http://schemas.openxmlformats.org/officeDocument/2006/relationships/tags" Target="../tags/tag50.xml"/><Relationship Id="rId53" Type="http://schemas.openxmlformats.org/officeDocument/2006/relationships/tags" Target="../tags/tag49.xml"/><Relationship Id="rId52" Type="http://schemas.openxmlformats.org/officeDocument/2006/relationships/tags" Target="../tags/tag48.xml"/><Relationship Id="rId51" Type="http://schemas.openxmlformats.org/officeDocument/2006/relationships/tags" Target="../tags/tag47.xml"/><Relationship Id="rId50" Type="http://schemas.openxmlformats.org/officeDocument/2006/relationships/tags" Target="../tags/tag46.xml"/><Relationship Id="rId5" Type="http://schemas.openxmlformats.org/officeDocument/2006/relationships/tags" Target="../tags/tag3.xml"/><Relationship Id="rId49" Type="http://schemas.openxmlformats.org/officeDocument/2006/relationships/tags" Target="../tags/tag45.xml"/><Relationship Id="rId48" Type="http://schemas.openxmlformats.org/officeDocument/2006/relationships/tags" Target="../tags/tag44.xml"/><Relationship Id="rId47" Type="http://schemas.openxmlformats.org/officeDocument/2006/relationships/tags" Target="../tags/tag43.xml"/><Relationship Id="rId46" Type="http://schemas.openxmlformats.org/officeDocument/2006/relationships/tags" Target="../tags/tag42.xml"/><Relationship Id="rId45" Type="http://schemas.openxmlformats.org/officeDocument/2006/relationships/tags" Target="../tags/tag41.xml"/><Relationship Id="rId44" Type="http://schemas.openxmlformats.org/officeDocument/2006/relationships/tags" Target="../tags/tag40.xml"/><Relationship Id="rId43" Type="http://schemas.openxmlformats.org/officeDocument/2006/relationships/tags" Target="../tags/tag39.xml"/><Relationship Id="rId42" Type="http://schemas.openxmlformats.org/officeDocument/2006/relationships/tags" Target="../tags/tag38.xml"/><Relationship Id="rId41" Type="http://schemas.openxmlformats.org/officeDocument/2006/relationships/tags" Target="../tags/tag37.xml"/><Relationship Id="rId40" Type="http://schemas.openxmlformats.org/officeDocument/2006/relationships/tags" Target="../tags/tag36.xml"/><Relationship Id="rId4" Type="http://schemas.openxmlformats.org/officeDocument/2006/relationships/image" Target="../media/image13.png"/><Relationship Id="rId39" Type="http://schemas.openxmlformats.org/officeDocument/2006/relationships/tags" Target="../tags/tag35.xml"/><Relationship Id="rId38" Type="http://schemas.openxmlformats.org/officeDocument/2006/relationships/tags" Target="../tags/tag34.xml"/><Relationship Id="rId37" Type="http://schemas.openxmlformats.org/officeDocument/2006/relationships/tags" Target="../tags/tag33.xml"/><Relationship Id="rId36" Type="http://schemas.openxmlformats.org/officeDocument/2006/relationships/tags" Target="../tags/tag32.xml"/><Relationship Id="rId35" Type="http://schemas.openxmlformats.org/officeDocument/2006/relationships/tags" Target="../tags/tag31.xml"/><Relationship Id="rId34" Type="http://schemas.openxmlformats.org/officeDocument/2006/relationships/tags" Target="../tags/tag30.xml"/><Relationship Id="rId33" Type="http://schemas.openxmlformats.org/officeDocument/2006/relationships/tags" Target="../tags/tag29.xml"/><Relationship Id="rId32" Type="http://schemas.openxmlformats.org/officeDocument/2006/relationships/tags" Target="../tags/tag28.xml"/><Relationship Id="rId31" Type="http://schemas.openxmlformats.org/officeDocument/2006/relationships/tags" Target="../tags/tag27.xml"/><Relationship Id="rId30" Type="http://schemas.openxmlformats.org/officeDocument/2006/relationships/tags" Target="../tags/tag26.xml"/><Relationship Id="rId3" Type="http://schemas.openxmlformats.org/officeDocument/2006/relationships/tags" Target="../tags/tag2.xml"/><Relationship Id="rId29" Type="http://schemas.openxmlformats.org/officeDocument/2006/relationships/tags" Target="../tags/tag25.xml"/><Relationship Id="rId28" Type="http://schemas.openxmlformats.org/officeDocument/2006/relationships/tags" Target="../tags/tag24.xml"/><Relationship Id="rId27" Type="http://schemas.openxmlformats.org/officeDocument/2006/relationships/tags" Target="../tags/tag23.xml"/><Relationship Id="rId26" Type="http://schemas.openxmlformats.org/officeDocument/2006/relationships/tags" Target="../tags/tag22.xml"/><Relationship Id="rId25" Type="http://schemas.openxmlformats.org/officeDocument/2006/relationships/tags" Target="../tags/tag21.xml"/><Relationship Id="rId24" Type="http://schemas.openxmlformats.org/officeDocument/2006/relationships/tags" Target="../tags/tag20.xml"/><Relationship Id="rId23" Type="http://schemas.openxmlformats.org/officeDocument/2006/relationships/tags" Target="../tags/tag19.xml"/><Relationship Id="rId22" Type="http://schemas.openxmlformats.org/officeDocument/2006/relationships/tags" Target="../tags/tag18.xml"/><Relationship Id="rId21" Type="http://schemas.openxmlformats.org/officeDocument/2006/relationships/tags" Target="../tags/tag17.xml"/><Relationship Id="rId20" Type="http://schemas.openxmlformats.org/officeDocument/2006/relationships/tags" Target="../tags/tag16.xml"/><Relationship Id="rId2" Type="http://schemas.openxmlformats.org/officeDocument/2006/relationships/tags" Target="../tags/tag1.xml"/><Relationship Id="rId19" Type="http://schemas.openxmlformats.org/officeDocument/2006/relationships/tags" Target="../tags/tag15.xml"/><Relationship Id="rId18" Type="http://schemas.openxmlformats.org/officeDocument/2006/relationships/tags" Target="../tags/tag14.xml"/><Relationship Id="rId17" Type="http://schemas.openxmlformats.org/officeDocument/2006/relationships/tags" Target="../tags/tag13.xml"/><Relationship Id="rId16" Type="http://schemas.openxmlformats.org/officeDocument/2006/relationships/tags" Target="../tags/tag12.xml"/><Relationship Id="rId15" Type="http://schemas.openxmlformats.org/officeDocument/2006/relationships/tags" Target="../tags/tag11.xml"/><Relationship Id="rId14" Type="http://schemas.openxmlformats.org/officeDocument/2006/relationships/tags" Target="../tags/tag10.xml"/><Relationship Id="rId13" Type="http://schemas.openxmlformats.org/officeDocument/2006/relationships/tags" Target="../tags/tag9.xml"/><Relationship Id="rId12" Type="http://schemas.openxmlformats.org/officeDocument/2006/relationships/tags" Target="../tags/tag8.xml"/><Relationship Id="rId11" Type="http://schemas.openxmlformats.org/officeDocument/2006/relationships/image" Target="../media/image15.png"/><Relationship Id="rId10" Type="http://schemas.openxmlformats.org/officeDocument/2006/relationships/tags" Target="../tags/tag7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24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jpe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5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5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1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1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1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1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jpeg"/><Relationship Id="rId1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jpeg"/><Relationship Id="rId1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jpeg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jpeg"/><Relationship Id="rId1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4.png"/><Relationship Id="rId6" Type="http://schemas.openxmlformats.org/officeDocument/2006/relationships/image" Target="../media/image11.png"/><Relationship Id="rId5" Type="http://schemas.openxmlformats.org/officeDocument/2006/relationships/slide" Target="slide5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5.xml"/><Relationship Id="rId4" Type="http://schemas.openxmlformats.org/officeDocument/2006/relationships/image" Target="../media/image28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4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5.xml"/><Relationship Id="rId4" Type="http://schemas.openxmlformats.org/officeDocument/2006/relationships/image" Target="../media/image28.png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svg"/><Relationship Id="rId4" Type="http://schemas.openxmlformats.org/officeDocument/2006/relationships/image" Target="../media/image52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4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5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6" Type="http://schemas.openxmlformats.org/officeDocument/2006/relationships/image" Target="../media/image28.png"/><Relationship Id="rId5" Type="http://schemas.openxmlformats.org/officeDocument/2006/relationships/slide" Target="slide5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16.png"/></Relationships>
</file>

<file path=ppt/slides/_rels/slide4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5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16.png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3843814" y="244858"/>
            <a:ext cx="637699" cy="682461"/>
            <a:chOff x="4312426" y="962812"/>
            <a:chExt cx="896190" cy="1048567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312426" y="962812"/>
              <a:ext cx="896190" cy="1012024"/>
            </a:xfrm>
            <a:prstGeom prst="rect">
              <a:avLst/>
            </a:prstGeom>
          </p:spPr>
        </p:pic>
        <p:sp>
          <p:nvSpPr>
            <p:cNvPr id="44" name="文本框 43"/>
            <p:cNvSpPr txBox="1"/>
            <p:nvPr/>
          </p:nvSpPr>
          <p:spPr>
            <a:xfrm>
              <a:off x="4435418" y="1018324"/>
              <a:ext cx="620049" cy="993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</a:rPr>
                <a:t>2</a:t>
              </a:r>
              <a:endParaRPr lang="en-US" altLang="zh-CN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44"/>
          <p:cNvGrpSpPr/>
          <p:nvPr userDrawn="1"/>
        </p:nvGrpSpPr>
        <p:grpSpPr>
          <a:xfrm>
            <a:off x="4454843" y="244792"/>
            <a:ext cx="646271" cy="682586"/>
            <a:chOff x="5339818" y="914030"/>
            <a:chExt cx="969348" cy="1096827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339818" y="914030"/>
              <a:ext cx="969348" cy="1091279"/>
            </a:xfrm>
            <a:prstGeom prst="rect">
              <a:avLst/>
            </a:prstGeom>
          </p:spPr>
        </p:pic>
        <p:sp>
          <p:nvSpPr>
            <p:cNvPr id="47" name="文本框 46"/>
            <p:cNvSpPr txBox="1"/>
            <p:nvPr/>
          </p:nvSpPr>
          <p:spPr>
            <a:xfrm>
              <a:off x="5496388" y="972287"/>
              <a:ext cx="678967" cy="1038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</a:rPr>
                <a:t>0</a:t>
              </a:r>
              <a:endParaRPr lang="en-US" altLang="zh-CN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/>
          <p:cNvGrpSpPr/>
          <p:nvPr userDrawn="1"/>
        </p:nvGrpSpPr>
        <p:grpSpPr>
          <a:xfrm>
            <a:off x="5097780" y="204312"/>
            <a:ext cx="531495" cy="669014"/>
            <a:chOff x="6480295" y="929559"/>
            <a:chExt cx="768163" cy="995767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480295" y="1041329"/>
              <a:ext cx="768163" cy="883997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6483681" y="929559"/>
              <a:ext cx="678389" cy="962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</a:rPr>
                <a:t>2</a:t>
              </a:r>
              <a:endParaRPr lang="en-US" altLang="zh-CN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 userDrawn="1"/>
        </p:nvGrpSpPr>
        <p:grpSpPr>
          <a:xfrm>
            <a:off x="5704178" y="244793"/>
            <a:ext cx="522315" cy="645160"/>
            <a:chOff x="7542534" y="914079"/>
            <a:chExt cx="768163" cy="1036985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542534" y="1016554"/>
              <a:ext cx="768163" cy="890093"/>
            </a:xfrm>
            <a:prstGeom prst="rect">
              <a:avLst/>
            </a:prstGeom>
          </p:spPr>
        </p:pic>
        <p:sp>
          <p:nvSpPr>
            <p:cNvPr id="53" name="文本框 52"/>
            <p:cNvSpPr txBox="1"/>
            <p:nvPr/>
          </p:nvSpPr>
          <p:spPr>
            <a:xfrm>
              <a:off x="7554948" y="914079"/>
              <a:ext cx="632655" cy="1036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bg1"/>
                  </a:solidFill>
                </a:rPr>
                <a:t>2</a:t>
              </a:r>
              <a:endParaRPr lang="en-US" sz="3600" b="1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占位符 5"/>
          <p:cNvSpPr txBox="1"/>
          <p:nvPr/>
        </p:nvSpPr>
        <p:spPr>
          <a:xfrm>
            <a:off x="0" y="1454412"/>
            <a:ext cx="9144000" cy="11668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部编版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语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文 五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年级上册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</a:pPr>
            <a:endParaRPr lang="zh-CN" altLang="en-US" sz="3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</a:pP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10 牛郎织女（一）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08520" y="3376980"/>
            <a:ext cx="9361040" cy="1807708"/>
          </a:xfrm>
          <a:prstGeom prst="rect">
            <a:avLst/>
          </a:prstGeom>
        </p:spPr>
      </p:pic>
      <p:grpSp>
        <p:nvGrpSpPr>
          <p:cNvPr id="2" name="组合 17"/>
          <p:cNvGrpSpPr/>
          <p:nvPr/>
        </p:nvGrpSpPr>
        <p:grpSpPr>
          <a:xfrm>
            <a:off x="728279" y="701798"/>
            <a:ext cx="1465056" cy="624955"/>
            <a:chOff x="779572" y="628120"/>
            <a:chExt cx="1571587" cy="67039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4" name="组合 19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FF5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FF5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1035922" y="783191"/>
              <a:ext cx="102348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易　错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4" name="圆角矩形 13"/>
          <p:cNvSpPr/>
          <p:nvPr/>
        </p:nvSpPr>
        <p:spPr>
          <a:xfrm>
            <a:off x="728279" y="1477686"/>
            <a:ext cx="7687442" cy="2473266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78712" y="3309806"/>
            <a:ext cx="1099548" cy="70374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1090366" y="1790938"/>
            <a:ext cx="4921990" cy="1667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4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“嫂”</a:t>
            </a:r>
            <a:r>
              <a:rPr lang="zh-CN" altLang="en-US" sz="24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zh-CN" altLang="en-US" sz="2400" kern="100" dirty="0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平舌音</a:t>
            </a:r>
            <a:r>
              <a:rPr lang="en-US" altLang="zh-CN" sz="2400" kern="100" dirty="0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，不读</a:t>
            </a:r>
            <a:r>
              <a:rPr lang="zh-CN" altLang="en-US" sz="2400" kern="100" dirty="0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翘舌音</a:t>
            </a:r>
            <a:r>
              <a:rPr lang="zh-CN" altLang="en-US" sz="24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sz="24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4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“挨”</a:t>
            </a:r>
            <a:r>
              <a:rPr lang="zh-CN" altLang="en-US" sz="24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是多音字，在本课读</a:t>
            </a:r>
            <a:r>
              <a:rPr lang="en-US" altLang="zh-CN" sz="2400" kern="100" dirty="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ái</a:t>
            </a:r>
            <a:r>
              <a:rPr lang="zh-CN" altLang="en-US" sz="2400" kern="100" dirty="0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sz="24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4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“罕”</a:t>
            </a:r>
            <a:r>
              <a:rPr lang="zh-CN" altLang="en-US" sz="24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在“稀罕”一词中读轻声。</a:t>
            </a:r>
            <a:endParaRPr lang="zh-CN" altLang="en-US" sz="24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图片 1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08520" y="3376980"/>
            <a:ext cx="9361040" cy="1807708"/>
          </a:xfrm>
          <a:prstGeom prst="rect">
            <a:avLst/>
          </a:prstGeom>
        </p:spPr>
      </p:pic>
      <p:grpSp>
        <p:nvGrpSpPr>
          <p:cNvPr id="2" name="PA-组合 25"/>
          <p:cNvGrpSpPr/>
          <p:nvPr>
            <p:custDataLst>
              <p:tags r:id="rId2"/>
            </p:custDataLst>
          </p:nvPr>
        </p:nvGrpSpPr>
        <p:grpSpPr>
          <a:xfrm>
            <a:off x="488622" y="623131"/>
            <a:ext cx="1465056" cy="624955"/>
            <a:chOff x="779572" y="628120"/>
            <a:chExt cx="1571587" cy="670397"/>
          </a:xfrm>
        </p:grpSpPr>
        <p:pic>
          <p:nvPicPr>
            <p:cNvPr id="33" name="PA-图片 3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38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44" name="PA-圆角矩形 43"/>
              <p:cNvSpPr/>
              <p:nvPr>
                <p:custDataLst>
                  <p:tags r:id="rId5"/>
                </p:custDataLst>
              </p:nvPr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PA-圆角矩形 44"/>
              <p:cNvSpPr/>
              <p:nvPr>
                <p:custDataLst>
                  <p:tags r:id="rId6"/>
                </p:custDataLst>
              </p:nvPr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PA-文本框 39"/>
            <p:cNvSpPr txBox="1"/>
            <p:nvPr>
              <p:custDataLst>
                <p:tags r:id="rId7"/>
              </p:custDataLst>
            </p:nvPr>
          </p:nvSpPr>
          <p:spPr>
            <a:xfrm>
              <a:off x="1033135" y="783191"/>
              <a:ext cx="102348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会写字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2" name="PA-图片 41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43" name="PA-图片 42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grpSp>
        <p:nvGrpSpPr>
          <p:cNvPr id="50" name="PA-组合 24"/>
          <p:cNvGrpSpPr/>
          <p:nvPr>
            <p:custDataLst>
              <p:tags r:id="rId12"/>
            </p:custDataLst>
          </p:nvPr>
        </p:nvGrpSpPr>
        <p:grpSpPr>
          <a:xfrm>
            <a:off x="6383178" y="1469455"/>
            <a:ext cx="1099080" cy="1162440"/>
            <a:chOff x="7031160" y="1337760"/>
            <a:chExt cx="1099080" cy="1162440"/>
          </a:xfrm>
        </p:grpSpPr>
        <p:sp>
          <p:nvSpPr>
            <p:cNvPr id="60" name="PA-CustomShape 25"/>
            <p:cNvSpPr/>
            <p:nvPr>
              <p:custDataLst>
                <p:tags r:id="rId13"/>
              </p:custDataLst>
            </p:nvPr>
          </p:nvSpPr>
          <p:spPr>
            <a:xfrm>
              <a:off x="7031520" y="133776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65" name="PA-Line 26"/>
            <p:cNvSpPr/>
            <p:nvPr>
              <p:custDataLst>
                <p:tags r:id="rId14"/>
              </p:custDataLst>
            </p:nvPr>
          </p:nvSpPr>
          <p:spPr>
            <a:xfrm>
              <a:off x="7031160" y="1900800"/>
              <a:ext cx="109908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67" name="PA-Line 27"/>
            <p:cNvSpPr/>
            <p:nvPr>
              <p:custDataLst>
                <p:tags r:id="rId15"/>
              </p:custDataLst>
            </p:nvPr>
          </p:nvSpPr>
          <p:spPr>
            <a:xfrm flipH="1">
              <a:off x="7581240" y="1355760"/>
              <a:ext cx="0" cy="114444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68" name="PA-组合 20"/>
          <p:cNvGrpSpPr/>
          <p:nvPr>
            <p:custDataLst>
              <p:tags r:id="rId16"/>
            </p:custDataLst>
          </p:nvPr>
        </p:nvGrpSpPr>
        <p:grpSpPr>
          <a:xfrm>
            <a:off x="1679178" y="1469455"/>
            <a:ext cx="1099080" cy="1162800"/>
            <a:chOff x="2220840" y="1263240"/>
            <a:chExt cx="1099080" cy="1162800"/>
          </a:xfrm>
        </p:grpSpPr>
        <p:sp>
          <p:nvSpPr>
            <p:cNvPr id="69" name="PA-CustomShape 21"/>
            <p:cNvSpPr/>
            <p:nvPr>
              <p:custDataLst>
                <p:tags r:id="rId17"/>
              </p:custDataLst>
            </p:nvPr>
          </p:nvSpPr>
          <p:spPr>
            <a:xfrm>
              <a:off x="2221200" y="126324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70" name="PA-Line 22"/>
            <p:cNvSpPr/>
            <p:nvPr>
              <p:custDataLst>
                <p:tags r:id="rId18"/>
              </p:custDataLst>
            </p:nvPr>
          </p:nvSpPr>
          <p:spPr>
            <a:xfrm>
              <a:off x="2220840" y="1826640"/>
              <a:ext cx="109908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71" name="PA-Line 23"/>
            <p:cNvSpPr/>
            <p:nvPr>
              <p:custDataLst>
                <p:tags r:id="rId19"/>
              </p:custDataLst>
            </p:nvPr>
          </p:nvSpPr>
          <p:spPr>
            <a:xfrm flipH="1">
              <a:off x="2770920" y="1281600"/>
              <a:ext cx="0" cy="114444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72" name="PA-组合 16"/>
          <p:cNvGrpSpPr/>
          <p:nvPr>
            <p:custDataLst>
              <p:tags r:id="rId20"/>
            </p:custDataLst>
          </p:nvPr>
        </p:nvGrpSpPr>
        <p:grpSpPr>
          <a:xfrm>
            <a:off x="503862" y="1469455"/>
            <a:ext cx="1098720" cy="1162440"/>
            <a:chOff x="691200" y="1269360"/>
            <a:chExt cx="1098720" cy="1162440"/>
          </a:xfrm>
        </p:grpSpPr>
        <p:sp>
          <p:nvSpPr>
            <p:cNvPr id="73" name="PA-CustomShape 17"/>
            <p:cNvSpPr/>
            <p:nvPr>
              <p:custDataLst>
                <p:tags r:id="rId21"/>
              </p:custDataLst>
            </p:nvPr>
          </p:nvSpPr>
          <p:spPr>
            <a:xfrm>
              <a:off x="691200" y="126936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74" name="PA-Line 18"/>
            <p:cNvSpPr/>
            <p:nvPr>
              <p:custDataLst>
                <p:tags r:id="rId22"/>
              </p:custDataLst>
            </p:nvPr>
          </p:nvSpPr>
          <p:spPr>
            <a:xfrm>
              <a:off x="691200" y="1832400"/>
              <a:ext cx="109872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75" name="PA-Line 19"/>
            <p:cNvSpPr/>
            <p:nvPr>
              <p:custDataLst>
                <p:tags r:id="rId23"/>
              </p:custDataLst>
            </p:nvPr>
          </p:nvSpPr>
          <p:spPr>
            <a:xfrm flipH="1">
              <a:off x="1240920" y="1287360"/>
              <a:ext cx="0" cy="114444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76" name="PA-组合 32"/>
          <p:cNvGrpSpPr/>
          <p:nvPr>
            <p:custDataLst>
              <p:tags r:id="rId24"/>
            </p:custDataLst>
          </p:nvPr>
        </p:nvGrpSpPr>
        <p:grpSpPr>
          <a:xfrm>
            <a:off x="5204658" y="1469455"/>
            <a:ext cx="1098720" cy="1162440"/>
            <a:chOff x="5746320" y="1287720"/>
            <a:chExt cx="1098720" cy="1162440"/>
          </a:xfrm>
        </p:grpSpPr>
        <p:sp>
          <p:nvSpPr>
            <p:cNvPr id="77" name="PA-CustomShape 33"/>
            <p:cNvSpPr/>
            <p:nvPr>
              <p:custDataLst>
                <p:tags r:id="rId25"/>
              </p:custDataLst>
            </p:nvPr>
          </p:nvSpPr>
          <p:spPr>
            <a:xfrm>
              <a:off x="5746320" y="128772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78" name="PA-Line 34"/>
            <p:cNvSpPr/>
            <p:nvPr>
              <p:custDataLst>
                <p:tags r:id="rId26"/>
              </p:custDataLst>
            </p:nvPr>
          </p:nvSpPr>
          <p:spPr>
            <a:xfrm>
              <a:off x="5746320" y="1850760"/>
              <a:ext cx="109872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79" name="PA-Line 35"/>
            <p:cNvSpPr/>
            <p:nvPr>
              <p:custDataLst>
                <p:tags r:id="rId27"/>
              </p:custDataLst>
            </p:nvPr>
          </p:nvSpPr>
          <p:spPr>
            <a:xfrm flipH="1">
              <a:off x="6296040" y="1306080"/>
              <a:ext cx="0" cy="114408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80" name="PA-组合 28"/>
          <p:cNvGrpSpPr/>
          <p:nvPr>
            <p:custDataLst>
              <p:tags r:id="rId28"/>
            </p:custDataLst>
          </p:nvPr>
        </p:nvGrpSpPr>
        <p:grpSpPr>
          <a:xfrm>
            <a:off x="4021698" y="1469455"/>
            <a:ext cx="1099080" cy="1162440"/>
            <a:chOff x="4563360" y="1271880"/>
            <a:chExt cx="1099080" cy="1162440"/>
          </a:xfrm>
        </p:grpSpPr>
        <p:sp>
          <p:nvSpPr>
            <p:cNvPr id="81" name="PA-CustomShape 29"/>
            <p:cNvSpPr/>
            <p:nvPr>
              <p:custDataLst>
                <p:tags r:id="rId29"/>
              </p:custDataLst>
            </p:nvPr>
          </p:nvSpPr>
          <p:spPr>
            <a:xfrm>
              <a:off x="4563720" y="127188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82" name="PA-Line 30"/>
            <p:cNvSpPr/>
            <p:nvPr>
              <p:custDataLst>
                <p:tags r:id="rId30"/>
              </p:custDataLst>
            </p:nvPr>
          </p:nvSpPr>
          <p:spPr>
            <a:xfrm>
              <a:off x="4563360" y="1835280"/>
              <a:ext cx="109908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83" name="PA-Line 31"/>
            <p:cNvSpPr/>
            <p:nvPr>
              <p:custDataLst>
                <p:tags r:id="rId31"/>
              </p:custDataLst>
            </p:nvPr>
          </p:nvSpPr>
          <p:spPr>
            <a:xfrm flipH="1">
              <a:off x="5113440" y="1290240"/>
              <a:ext cx="0" cy="114408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sp>
        <p:nvSpPr>
          <p:cNvPr id="84" name="PA-CustomShape 7"/>
          <p:cNvSpPr/>
          <p:nvPr>
            <p:custDataLst>
              <p:tags r:id="rId32"/>
            </p:custDataLst>
          </p:nvPr>
        </p:nvSpPr>
        <p:spPr>
          <a:xfrm>
            <a:off x="6338002" y="1393975"/>
            <a:ext cx="128088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罕 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5" name="PA-组合 52"/>
          <p:cNvGrpSpPr/>
          <p:nvPr>
            <p:custDataLst>
              <p:tags r:id="rId33"/>
            </p:custDataLst>
          </p:nvPr>
        </p:nvGrpSpPr>
        <p:grpSpPr>
          <a:xfrm>
            <a:off x="2848818" y="1469455"/>
            <a:ext cx="1098720" cy="1162440"/>
            <a:chOff x="3390480" y="1266120"/>
            <a:chExt cx="1098720" cy="1162440"/>
          </a:xfrm>
        </p:grpSpPr>
        <p:sp>
          <p:nvSpPr>
            <p:cNvPr id="86" name="PA-CustomShape 53"/>
            <p:cNvSpPr/>
            <p:nvPr>
              <p:custDataLst>
                <p:tags r:id="rId34"/>
              </p:custDataLst>
            </p:nvPr>
          </p:nvSpPr>
          <p:spPr>
            <a:xfrm>
              <a:off x="3390480" y="126612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87" name="PA-Line 54"/>
            <p:cNvSpPr/>
            <p:nvPr>
              <p:custDataLst>
                <p:tags r:id="rId35"/>
              </p:custDataLst>
            </p:nvPr>
          </p:nvSpPr>
          <p:spPr>
            <a:xfrm>
              <a:off x="3390480" y="1829520"/>
              <a:ext cx="109872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88" name="PA-Line 55"/>
            <p:cNvSpPr/>
            <p:nvPr>
              <p:custDataLst>
                <p:tags r:id="rId36"/>
              </p:custDataLst>
            </p:nvPr>
          </p:nvSpPr>
          <p:spPr>
            <a:xfrm flipH="1">
              <a:off x="3940200" y="1284480"/>
              <a:ext cx="0" cy="114408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sp>
        <p:nvSpPr>
          <p:cNvPr id="89" name="PA-CustomShape 8"/>
          <p:cNvSpPr/>
          <p:nvPr>
            <p:custDataLst>
              <p:tags r:id="rId37"/>
            </p:custDataLst>
          </p:nvPr>
        </p:nvSpPr>
        <p:spPr>
          <a:xfrm>
            <a:off x="2758594" y="1393975"/>
            <a:ext cx="128088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嫂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PA-CustomShape 11"/>
          <p:cNvSpPr/>
          <p:nvPr>
            <p:custDataLst>
              <p:tags r:id="rId38"/>
            </p:custDataLst>
          </p:nvPr>
        </p:nvSpPr>
        <p:spPr>
          <a:xfrm>
            <a:off x="3937034" y="1393975"/>
            <a:ext cx="128088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辆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PA-CustomShape 6"/>
          <p:cNvSpPr/>
          <p:nvPr>
            <p:custDataLst>
              <p:tags r:id="rId39"/>
            </p:custDataLst>
          </p:nvPr>
        </p:nvSpPr>
        <p:spPr>
          <a:xfrm>
            <a:off x="452742" y="1393975"/>
            <a:ext cx="118872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郎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PA-CustomShape 10"/>
          <p:cNvSpPr/>
          <p:nvPr>
            <p:custDataLst>
              <p:tags r:id="rId40"/>
            </p:custDataLst>
          </p:nvPr>
        </p:nvSpPr>
        <p:spPr>
          <a:xfrm>
            <a:off x="1639218" y="1393975"/>
            <a:ext cx="118692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爹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PA-CustomShape 14"/>
          <p:cNvSpPr/>
          <p:nvPr>
            <p:custDataLst>
              <p:tags r:id="rId41"/>
            </p:custDataLst>
          </p:nvPr>
        </p:nvSpPr>
        <p:spPr>
          <a:xfrm>
            <a:off x="5102058" y="1393975"/>
            <a:ext cx="128556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歹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4" name="PA-组合 24"/>
          <p:cNvGrpSpPr/>
          <p:nvPr>
            <p:custDataLst>
              <p:tags r:id="rId42"/>
            </p:custDataLst>
          </p:nvPr>
        </p:nvGrpSpPr>
        <p:grpSpPr>
          <a:xfrm>
            <a:off x="7561618" y="1469455"/>
            <a:ext cx="1099080" cy="1162440"/>
            <a:chOff x="7031160" y="1337760"/>
            <a:chExt cx="1099080" cy="1162440"/>
          </a:xfrm>
        </p:grpSpPr>
        <p:sp>
          <p:nvSpPr>
            <p:cNvPr id="95" name="PA-CustomShape 25"/>
            <p:cNvSpPr/>
            <p:nvPr>
              <p:custDataLst>
                <p:tags r:id="rId43"/>
              </p:custDataLst>
            </p:nvPr>
          </p:nvSpPr>
          <p:spPr>
            <a:xfrm>
              <a:off x="7031520" y="133776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96" name="PA-Line 26"/>
            <p:cNvSpPr/>
            <p:nvPr>
              <p:custDataLst>
                <p:tags r:id="rId44"/>
              </p:custDataLst>
            </p:nvPr>
          </p:nvSpPr>
          <p:spPr>
            <a:xfrm>
              <a:off x="7031160" y="1900800"/>
              <a:ext cx="109908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97" name="PA-Line 27"/>
            <p:cNvSpPr/>
            <p:nvPr>
              <p:custDataLst>
                <p:tags r:id="rId45"/>
              </p:custDataLst>
            </p:nvPr>
          </p:nvSpPr>
          <p:spPr>
            <a:xfrm flipH="1">
              <a:off x="7581240" y="1355760"/>
              <a:ext cx="0" cy="114444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sp>
        <p:nvSpPr>
          <p:cNvPr id="98" name="PA-CustomShape 7"/>
          <p:cNvSpPr/>
          <p:nvPr>
            <p:custDataLst>
              <p:tags r:id="rId46"/>
            </p:custDataLst>
          </p:nvPr>
        </p:nvSpPr>
        <p:spPr>
          <a:xfrm>
            <a:off x="7516442" y="1393975"/>
            <a:ext cx="128088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纱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9" name="PA-组合 24"/>
          <p:cNvGrpSpPr/>
          <p:nvPr>
            <p:custDataLst>
              <p:tags r:id="rId47"/>
            </p:custDataLst>
          </p:nvPr>
        </p:nvGrpSpPr>
        <p:grpSpPr>
          <a:xfrm>
            <a:off x="6383178" y="2744514"/>
            <a:ext cx="1099080" cy="1162440"/>
            <a:chOff x="7031160" y="1337760"/>
            <a:chExt cx="1099080" cy="1162440"/>
          </a:xfrm>
        </p:grpSpPr>
        <p:sp>
          <p:nvSpPr>
            <p:cNvPr id="100" name="PA-CustomShape 25"/>
            <p:cNvSpPr/>
            <p:nvPr>
              <p:custDataLst>
                <p:tags r:id="rId48"/>
              </p:custDataLst>
            </p:nvPr>
          </p:nvSpPr>
          <p:spPr>
            <a:xfrm>
              <a:off x="7031520" y="133776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01" name="PA-Line 26"/>
            <p:cNvSpPr/>
            <p:nvPr>
              <p:custDataLst>
                <p:tags r:id="rId49"/>
              </p:custDataLst>
            </p:nvPr>
          </p:nvSpPr>
          <p:spPr>
            <a:xfrm>
              <a:off x="7031160" y="1900800"/>
              <a:ext cx="109908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02" name="PA-Line 27"/>
            <p:cNvSpPr/>
            <p:nvPr>
              <p:custDataLst>
                <p:tags r:id="rId50"/>
              </p:custDataLst>
            </p:nvPr>
          </p:nvSpPr>
          <p:spPr>
            <a:xfrm flipH="1">
              <a:off x="7581240" y="1355760"/>
              <a:ext cx="0" cy="114444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03" name="PA-组合 20"/>
          <p:cNvGrpSpPr/>
          <p:nvPr>
            <p:custDataLst>
              <p:tags r:id="rId51"/>
            </p:custDataLst>
          </p:nvPr>
        </p:nvGrpSpPr>
        <p:grpSpPr>
          <a:xfrm>
            <a:off x="1679178" y="2744514"/>
            <a:ext cx="1099080" cy="1162800"/>
            <a:chOff x="2220840" y="1263240"/>
            <a:chExt cx="1099080" cy="1162800"/>
          </a:xfrm>
        </p:grpSpPr>
        <p:sp>
          <p:nvSpPr>
            <p:cNvPr id="104" name="PA-CustomShape 21"/>
            <p:cNvSpPr/>
            <p:nvPr>
              <p:custDataLst>
                <p:tags r:id="rId52"/>
              </p:custDataLst>
            </p:nvPr>
          </p:nvSpPr>
          <p:spPr>
            <a:xfrm>
              <a:off x="2221200" y="126324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05" name="PA-Line 22"/>
            <p:cNvSpPr/>
            <p:nvPr>
              <p:custDataLst>
                <p:tags r:id="rId53"/>
              </p:custDataLst>
            </p:nvPr>
          </p:nvSpPr>
          <p:spPr>
            <a:xfrm>
              <a:off x="2220840" y="1826640"/>
              <a:ext cx="109908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06" name="PA-Line 23"/>
            <p:cNvSpPr/>
            <p:nvPr>
              <p:custDataLst>
                <p:tags r:id="rId54"/>
              </p:custDataLst>
            </p:nvPr>
          </p:nvSpPr>
          <p:spPr>
            <a:xfrm flipH="1">
              <a:off x="2770920" y="1281600"/>
              <a:ext cx="0" cy="114444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07" name="PA-组合 16"/>
          <p:cNvGrpSpPr/>
          <p:nvPr>
            <p:custDataLst>
              <p:tags r:id="rId55"/>
            </p:custDataLst>
          </p:nvPr>
        </p:nvGrpSpPr>
        <p:grpSpPr>
          <a:xfrm>
            <a:off x="503862" y="2744514"/>
            <a:ext cx="1098720" cy="1162440"/>
            <a:chOff x="691200" y="1269360"/>
            <a:chExt cx="1098720" cy="1162440"/>
          </a:xfrm>
        </p:grpSpPr>
        <p:sp>
          <p:nvSpPr>
            <p:cNvPr id="108" name="PA-CustomShape 17"/>
            <p:cNvSpPr/>
            <p:nvPr>
              <p:custDataLst>
                <p:tags r:id="rId56"/>
              </p:custDataLst>
            </p:nvPr>
          </p:nvSpPr>
          <p:spPr>
            <a:xfrm>
              <a:off x="691200" y="126936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09" name="PA-Line 18"/>
            <p:cNvSpPr/>
            <p:nvPr>
              <p:custDataLst>
                <p:tags r:id="rId57"/>
              </p:custDataLst>
            </p:nvPr>
          </p:nvSpPr>
          <p:spPr>
            <a:xfrm>
              <a:off x="691200" y="1832400"/>
              <a:ext cx="109872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10" name="PA-Line 19"/>
            <p:cNvSpPr/>
            <p:nvPr>
              <p:custDataLst>
                <p:tags r:id="rId58"/>
              </p:custDataLst>
            </p:nvPr>
          </p:nvSpPr>
          <p:spPr>
            <a:xfrm flipH="1">
              <a:off x="1240920" y="1287360"/>
              <a:ext cx="0" cy="114444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11" name="PA-组合 32"/>
          <p:cNvGrpSpPr/>
          <p:nvPr>
            <p:custDataLst>
              <p:tags r:id="rId59"/>
            </p:custDataLst>
          </p:nvPr>
        </p:nvGrpSpPr>
        <p:grpSpPr>
          <a:xfrm>
            <a:off x="5204658" y="2744514"/>
            <a:ext cx="1098720" cy="1162440"/>
            <a:chOff x="5746320" y="1287720"/>
            <a:chExt cx="1098720" cy="1162440"/>
          </a:xfrm>
        </p:grpSpPr>
        <p:sp>
          <p:nvSpPr>
            <p:cNvPr id="112" name="PA-CustomShape 33"/>
            <p:cNvSpPr/>
            <p:nvPr>
              <p:custDataLst>
                <p:tags r:id="rId60"/>
              </p:custDataLst>
            </p:nvPr>
          </p:nvSpPr>
          <p:spPr>
            <a:xfrm>
              <a:off x="5746320" y="128772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13" name="PA-Line 34"/>
            <p:cNvSpPr/>
            <p:nvPr>
              <p:custDataLst>
                <p:tags r:id="rId61"/>
              </p:custDataLst>
            </p:nvPr>
          </p:nvSpPr>
          <p:spPr>
            <a:xfrm>
              <a:off x="5746320" y="1850760"/>
              <a:ext cx="109872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14" name="PA-Line 35"/>
            <p:cNvSpPr/>
            <p:nvPr>
              <p:custDataLst>
                <p:tags r:id="rId62"/>
              </p:custDataLst>
            </p:nvPr>
          </p:nvSpPr>
          <p:spPr>
            <a:xfrm flipH="1">
              <a:off x="6296040" y="1306080"/>
              <a:ext cx="0" cy="114408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grpSp>
        <p:nvGrpSpPr>
          <p:cNvPr id="115" name="PA-组合 28"/>
          <p:cNvGrpSpPr/>
          <p:nvPr>
            <p:custDataLst>
              <p:tags r:id="rId63"/>
            </p:custDataLst>
          </p:nvPr>
        </p:nvGrpSpPr>
        <p:grpSpPr>
          <a:xfrm>
            <a:off x="4021698" y="2744514"/>
            <a:ext cx="1099080" cy="1162440"/>
            <a:chOff x="4563360" y="1271880"/>
            <a:chExt cx="1099080" cy="1162440"/>
          </a:xfrm>
        </p:grpSpPr>
        <p:sp>
          <p:nvSpPr>
            <p:cNvPr id="116" name="PA-CustomShape 29"/>
            <p:cNvSpPr/>
            <p:nvPr>
              <p:custDataLst>
                <p:tags r:id="rId64"/>
              </p:custDataLst>
            </p:nvPr>
          </p:nvSpPr>
          <p:spPr>
            <a:xfrm>
              <a:off x="4563720" y="127188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17" name="PA-Line 30"/>
            <p:cNvSpPr/>
            <p:nvPr>
              <p:custDataLst>
                <p:tags r:id="rId65"/>
              </p:custDataLst>
            </p:nvPr>
          </p:nvSpPr>
          <p:spPr>
            <a:xfrm>
              <a:off x="4563360" y="1835280"/>
              <a:ext cx="109908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18" name="PA-Line 31"/>
            <p:cNvSpPr/>
            <p:nvPr>
              <p:custDataLst>
                <p:tags r:id="rId66"/>
              </p:custDataLst>
            </p:nvPr>
          </p:nvSpPr>
          <p:spPr>
            <a:xfrm flipH="1">
              <a:off x="5113440" y="1290240"/>
              <a:ext cx="0" cy="114408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sp>
        <p:nvSpPr>
          <p:cNvPr id="119" name="PA-CustomShape 7"/>
          <p:cNvSpPr/>
          <p:nvPr>
            <p:custDataLst>
              <p:tags r:id="rId67"/>
            </p:custDataLst>
          </p:nvPr>
        </p:nvSpPr>
        <p:spPr>
          <a:xfrm>
            <a:off x="6299902" y="2646174"/>
            <a:ext cx="128088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辈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0" name="PA-组合 52"/>
          <p:cNvGrpSpPr/>
          <p:nvPr>
            <p:custDataLst>
              <p:tags r:id="rId68"/>
            </p:custDataLst>
          </p:nvPr>
        </p:nvGrpSpPr>
        <p:grpSpPr>
          <a:xfrm>
            <a:off x="2848818" y="2744514"/>
            <a:ext cx="1098720" cy="1162440"/>
            <a:chOff x="3390480" y="1266120"/>
            <a:chExt cx="1098720" cy="1162440"/>
          </a:xfrm>
        </p:grpSpPr>
        <p:sp>
          <p:nvSpPr>
            <p:cNvPr id="121" name="PA-CustomShape 53"/>
            <p:cNvSpPr/>
            <p:nvPr>
              <p:custDataLst>
                <p:tags r:id="rId69"/>
              </p:custDataLst>
            </p:nvPr>
          </p:nvSpPr>
          <p:spPr>
            <a:xfrm>
              <a:off x="3390480" y="126612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22" name="PA-Line 54"/>
            <p:cNvSpPr/>
            <p:nvPr>
              <p:custDataLst>
                <p:tags r:id="rId70"/>
              </p:custDataLst>
            </p:nvPr>
          </p:nvSpPr>
          <p:spPr>
            <a:xfrm>
              <a:off x="3390480" y="1829520"/>
              <a:ext cx="109872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23" name="PA-Line 55"/>
            <p:cNvSpPr/>
            <p:nvPr>
              <p:custDataLst>
                <p:tags r:id="rId71"/>
              </p:custDataLst>
            </p:nvPr>
          </p:nvSpPr>
          <p:spPr>
            <a:xfrm flipH="1">
              <a:off x="3940200" y="1284480"/>
              <a:ext cx="0" cy="114408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sp>
        <p:nvSpPr>
          <p:cNvPr id="124" name="PA-CustomShape 8"/>
          <p:cNvSpPr/>
          <p:nvPr>
            <p:custDataLst>
              <p:tags r:id="rId72"/>
            </p:custDataLst>
          </p:nvPr>
        </p:nvSpPr>
        <p:spPr>
          <a:xfrm>
            <a:off x="2758594" y="2646174"/>
            <a:ext cx="128088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托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5" name="PA-CustomShape 11"/>
          <p:cNvSpPr/>
          <p:nvPr>
            <p:custDataLst>
              <p:tags r:id="rId73"/>
            </p:custDataLst>
          </p:nvPr>
        </p:nvSpPr>
        <p:spPr>
          <a:xfrm>
            <a:off x="3937034" y="2646174"/>
            <a:ext cx="128088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狱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6" name="PA-CustomShape 6"/>
          <p:cNvSpPr/>
          <p:nvPr>
            <p:custDataLst>
              <p:tags r:id="rId74"/>
            </p:custDataLst>
          </p:nvPr>
        </p:nvSpPr>
        <p:spPr>
          <a:xfrm>
            <a:off x="452742" y="2646174"/>
            <a:ext cx="118872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妻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7" name="PA-CustomShape 10"/>
          <p:cNvSpPr/>
          <p:nvPr>
            <p:custDataLst>
              <p:tags r:id="rId75"/>
            </p:custDataLst>
          </p:nvPr>
        </p:nvSpPr>
        <p:spPr>
          <a:xfrm>
            <a:off x="1639218" y="2646174"/>
            <a:ext cx="118692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趟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8" name="PA-CustomShape 14"/>
          <p:cNvSpPr/>
          <p:nvPr>
            <p:custDataLst>
              <p:tags r:id="rId76"/>
            </p:custDataLst>
          </p:nvPr>
        </p:nvSpPr>
        <p:spPr>
          <a:xfrm>
            <a:off x="5102058" y="2646174"/>
            <a:ext cx="1285560" cy="119634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婚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9" name="PA-组合 24"/>
          <p:cNvGrpSpPr/>
          <p:nvPr>
            <p:custDataLst>
              <p:tags r:id="rId77"/>
            </p:custDataLst>
          </p:nvPr>
        </p:nvGrpSpPr>
        <p:grpSpPr>
          <a:xfrm>
            <a:off x="7561618" y="2744514"/>
            <a:ext cx="1099080" cy="1162440"/>
            <a:chOff x="7031160" y="1337760"/>
            <a:chExt cx="1099080" cy="1162440"/>
          </a:xfrm>
        </p:grpSpPr>
        <p:sp>
          <p:nvSpPr>
            <p:cNvPr id="130" name="PA-CustomShape 25"/>
            <p:cNvSpPr/>
            <p:nvPr>
              <p:custDataLst>
                <p:tags r:id="rId78"/>
              </p:custDataLst>
            </p:nvPr>
          </p:nvSpPr>
          <p:spPr>
            <a:xfrm>
              <a:off x="7031520" y="1337760"/>
              <a:ext cx="1098360" cy="11437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31" name="PA-Line 26"/>
            <p:cNvSpPr/>
            <p:nvPr>
              <p:custDataLst>
                <p:tags r:id="rId79"/>
              </p:custDataLst>
            </p:nvPr>
          </p:nvSpPr>
          <p:spPr>
            <a:xfrm>
              <a:off x="7031160" y="1900800"/>
              <a:ext cx="1099080" cy="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  <p:sp>
          <p:nvSpPr>
            <p:cNvPr id="132" name="PA-Line 27"/>
            <p:cNvSpPr/>
            <p:nvPr>
              <p:custDataLst>
                <p:tags r:id="rId80"/>
              </p:custDataLst>
            </p:nvPr>
          </p:nvSpPr>
          <p:spPr>
            <a:xfrm flipH="1">
              <a:off x="7581240" y="1355760"/>
              <a:ext cx="0" cy="1144440"/>
            </a:xfrm>
            <a:prstGeom prst="line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</a:ln>
          </p:spPr>
          <p:style>
            <a:lnRef idx="0">
              <a:srgbClr val="FFFFFF"/>
            </a:lnRef>
            <a:fillRef idx="0">
              <a:srgbClr val="FFFFFF"/>
            </a:fillRef>
            <a:effectRef idx="0">
              <a:srgbClr val="FFFFFF"/>
            </a:effectRef>
            <a:fontRef idx="minor"/>
          </p:style>
          <p:txBody>
            <a:bodyPr/>
            <a:lstStyle/>
            <a:p/>
          </p:txBody>
        </p:sp>
      </p:grpSp>
      <p:sp>
        <p:nvSpPr>
          <p:cNvPr id="133" name="PA-CustomShape 7"/>
          <p:cNvSpPr/>
          <p:nvPr>
            <p:custDataLst>
              <p:tags r:id="rId81"/>
            </p:custDataLst>
          </p:nvPr>
        </p:nvSpPr>
        <p:spPr>
          <a:xfrm>
            <a:off x="7463102" y="2646174"/>
            <a:ext cx="128088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7200" spc="-1">
                <a:latin typeface="楷体" panose="02010609060101010101" pitchFamily="49" charset="-122"/>
                <a:ea typeface="楷体" panose="02010609060101010101" pitchFamily="49" charset="-122"/>
              </a:rPr>
              <a:t>挨</a:t>
            </a:r>
            <a:endParaRPr lang="zh-CN" altLang="en-US" sz="7200" spc="-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08520" y="3376980"/>
            <a:ext cx="9361040" cy="1807708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1091609" y="1217726"/>
            <a:ext cx="6960782" cy="3002979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65847" y="3629633"/>
            <a:ext cx="1099548" cy="70374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091609" y="480103"/>
            <a:ext cx="1465056" cy="624955"/>
            <a:chOff x="779572" y="628120"/>
            <a:chExt cx="1571587" cy="67039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CC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CCCC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书写指导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grpSp>
        <p:nvGrpSpPr>
          <p:cNvPr id="12" name="组合 12"/>
          <p:cNvGrpSpPr/>
          <p:nvPr/>
        </p:nvGrpSpPr>
        <p:grpSpPr>
          <a:xfrm>
            <a:off x="1797342" y="1747826"/>
            <a:ext cx="1475202" cy="1365535"/>
            <a:chOff x="839618" y="680534"/>
            <a:chExt cx="1325530" cy="1225400"/>
          </a:xfrm>
        </p:grpSpPr>
        <p:grpSp>
          <p:nvGrpSpPr>
            <p:cNvPr id="13" name="组合 28"/>
            <p:cNvGrpSpPr/>
            <p:nvPr/>
          </p:nvGrpSpPr>
          <p:grpSpPr>
            <a:xfrm>
              <a:off x="1037356" y="842950"/>
              <a:ext cx="921832" cy="923812"/>
              <a:chOff x="1548299" y="1274420"/>
              <a:chExt cx="1798179" cy="1802041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548299" y="1274420"/>
                <a:ext cx="1798179" cy="1802041"/>
              </a:xfrm>
              <a:prstGeom prst="rect">
                <a:avLst/>
              </a:prstGeom>
              <a:noFill/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cxnSp>
            <p:nvCxnSpPr>
              <p:cNvPr id="30" name="直接连接符 29"/>
              <p:cNvCxnSpPr>
                <a:stCxn id="29" idx="1"/>
                <a:endCxn id="29" idx="3"/>
              </p:cNvCxnSpPr>
              <p:nvPr/>
            </p:nvCxnSpPr>
            <p:spPr>
              <a:xfrm>
                <a:off x="1548299" y="2175440"/>
                <a:ext cx="1798179" cy="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>
                <a:stCxn id="29" idx="0"/>
                <a:endCxn id="29" idx="2"/>
              </p:cNvCxnSpPr>
              <p:nvPr/>
            </p:nvCxnSpPr>
            <p:spPr>
              <a:xfrm flipH="1">
                <a:off x="2447388" y="1274420"/>
                <a:ext cx="0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1548299" y="1274420"/>
                <a:ext cx="1798179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1548299" y="1274420"/>
                <a:ext cx="1798179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839618" y="680534"/>
              <a:ext cx="1325530" cy="12254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130000"/>
                </a:lnSpc>
              </a:pPr>
              <a:r>
                <a:rPr lang="zh-CN" altLang="en-US" sz="66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嫂</a:t>
              </a:r>
              <a:endParaRPr lang="zh-CN" altLang="en-US" sz="6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33"/>
          <p:cNvGrpSpPr/>
          <p:nvPr/>
        </p:nvGrpSpPr>
        <p:grpSpPr>
          <a:xfrm>
            <a:off x="3139424" y="1726561"/>
            <a:ext cx="1475202" cy="1365535"/>
            <a:chOff x="824360" y="660669"/>
            <a:chExt cx="1325530" cy="1225400"/>
          </a:xfrm>
        </p:grpSpPr>
        <p:grpSp>
          <p:nvGrpSpPr>
            <p:cNvPr id="15" name="组合 28"/>
            <p:cNvGrpSpPr/>
            <p:nvPr/>
          </p:nvGrpSpPr>
          <p:grpSpPr>
            <a:xfrm>
              <a:off x="1037356" y="842950"/>
              <a:ext cx="921832" cy="923812"/>
              <a:chOff x="1548299" y="1274420"/>
              <a:chExt cx="1798179" cy="1802041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1548299" y="1274420"/>
                <a:ext cx="1798179" cy="1802041"/>
              </a:xfrm>
              <a:prstGeom prst="rect">
                <a:avLst/>
              </a:prstGeom>
              <a:noFill/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cxnSp>
            <p:nvCxnSpPr>
              <p:cNvPr id="38" name="直接连接符 37"/>
              <p:cNvCxnSpPr>
                <a:stCxn id="37" idx="1"/>
                <a:endCxn id="37" idx="3"/>
              </p:cNvCxnSpPr>
              <p:nvPr/>
            </p:nvCxnSpPr>
            <p:spPr>
              <a:xfrm>
                <a:off x="1548299" y="2175440"/>
                <a:ext cx="1798179" cy="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>
                <a:stCxn id="37" idx="0"/>
                <a:endCxn id="37" idx="2"/>
              </p:cNvCxnSpPr>
              <p:nvPr/>
            </p:nvCxnSpPr>
            <p:spPr>
              <a:xfrm flipH="1">
                <a:off x="2447388" y="1274420"/>
                <a:ext cx="0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1548299" y="1274420"/>
                <a:ext cx="1798179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1548299" y="1274420"/>
                <a:ext cx="1798179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文本框 2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824360" y="660669"/>
              <a:ext cx="1325530" cy="12254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130000"/>
                </a:lnSpc>
              </a:pPr>
              <a:r>
                <a:rPr lang="zh-CN" altLang="en-US" sz="66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辆</a:t>
              </a:r>
              <a:endParaRPr lang="zh-CN" altLang="en-US" sz="6600">
                <a:solidFill>
                  <a:srgbClr val="27635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1998380" y="3159027"/>
            <a:ext cx="352839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左右结构，左窄右宽。</a:t>
            </a:r>
            <a:endParaRPr lang="zh-CN" altLang="en-US" sz="24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2"/>
          <p:cNvGrpSpPr/>
          <p:nvPr/>
        </p:nvGrpSpPr>
        <p:grpSpPr>
          <a:xfrm>
            <a:off x="4498762" y="1725915"/>
            <a:ext cx="1475202" cy="1365535"/>
            <a:chOff x="826172" y="658529"/>
            <a:chExt cx="1325530" cy="1225400"/>
          </a:xfrm>
        </p:grpSpPr>
        <p:grpSp>
          <p:nvGrpSpPr>
            <p:cNvPr id="17" name="组合 28"/>
            <p:cNvGrpSpPr/>
            <p:nvPr/>
          </p:nvGrpSpPr>
          <p:grpSpPr>
            <a:xfrm>
              <a:off x="1037356" y="842950"/>
              <a:ext cx="921832" cy="923812"/>
              <a:chOff x="1548299" y="1274420"/>
              <a:chExt cx="1798179" cy="1802041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1548299" y="1274420"/>
                <a:ext cx="1798179" cy="1802041"/>
              </a:xfrm>
              <a:prstGeom prst="rect">
                <a:avLst/>
              </a:prstGeom>
              <a:noFill/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cxnSp>
            <p:nvCxnSpPr>
              <p:cNvPr id="47" name="直接连接符 46"/>
              <p:cNvCxnSpPr>
                <a:stCxn id="46" idx="1"/>
                <a:endCxn id="46" idx="3"/>
              </p:cNvCxnSpPr>
              <p:nvPr/>
            </p:nvCxnSpPr>
            <p:spPr>
              <a:xfrm>
                <a:off x="1548299" y="2175440"/>
                <a:ext cx="1798179" cy="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>
                <a:stCxn id="46" idx="0"/>
                <a:endCxn id="46" idx="2"/>
              </p:cNvCxnSpPr>
              <p:nvPr/>
            </p:nvCxnSpPr>
            <p:spPr>
              <a:xfrm flipH="1">
                <a:off x="2447388" y="1274420"/>
                <a:ext cx="0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1548299" y="1274420"/>
                <a:ext cx="1798179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1548299" y="1274420"/>
                <a:ext cx="1798179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文本框 2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826172" y="658529"/>
              <a:ext cx="1325530" cy="12254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130000"/>
                </a:lnSpc>
              </a:pPr>
              <a:r>
                <a:rPr lang="zh-CN" altLang="en-US" sz="66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托</a:t>
              </a:r>
              <a:endParaRPr lang="zh-CN" altLang="en-US" sz="6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8" name="组合 12"/>
          <p:cNvGrpSpPr/>
          <p:nvPr/>
        </p:nvGrpSpPr>
        <p:grpSpPr>
          <a:xfrm>
            <a:off x="5858099" y="1725269"/>
            <a:ext cx="1522627" cy="1267384"/>
            <a:chOff x="796842" y="658320"/>
            <a:chExt cx="1386949" cy="1135446"/>
          </a:xfrm>
        </p:grpSpPr>
        <p:grpSp>
          <p:nvGrpSpPr>
            <p:cNvPr id="19" name="组合 51"/>
            <p:cNvGrpSpPr/>
            <p:nvPr/>
          </p:nvGrpSpPr>
          <p:grpSpPr>
            <a:xfrm>
              <a:off x="1037356" y="842950"/>
              <a:ext cx="921832" cy="923812"/>
              <a:chOff x="1548299" y="1274420"/>
              <a:chExt cx="1798179" cy="1802041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1548299" y="1274420"/>
                <a:ext cx="1798179" cy="1799318"/>
              </a:xfrm>
              <a:prstGeom prst="rect">
                <a:avLst/>
              </a:prstGeom>
              <a:noFill/>
              <a:ln w="19050"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cxnSp>
            <p:nvCxnSpPr>
              <p:cNvPr id="55" name="直接连接符 54"/>
              <p:cNvCxnSpPr>
                <a:stCxn id="54" idx="1"/>
                <a:endCxn id="54" idx="3"/>
              </p:cNvCxnSpPr>
              <p:nvPr/>
            </p:nvCxnSpPr>
            <p:spPr>
              <a:xfrm>
                <a:off x="1548299" y="2174079"/>
                <a:ext cx="1798179" cy="0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>
                <a:stCxn id="54" idx="0"/>
                <a:endCxn id="54" idx="2"/>
              </p:cNvCxnSpPr>
              <p:nvPr/>
            </p:nvCxnSpPr>
            <p:spPr>
              <a:xfrm flipH="1">
                <a:off x="2447389" y="1274420"/>
                <a:ext cx="0" cy="1799318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1548299" y="1274420"/>
                <a:ext cx="1798179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H="1">
                <a:off x="1548299" y="1274420"/>
                <a:ext cx="1798179" cy="1802041"/>
              </a:xfrm>
              <a:prstGeom prst="line">
                <a:avLst/>
              </a:prstGeom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文本框 2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796842" y="658320"/>
              <a:ext cx="1386949" cy="11354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eaLnBrk="1" hangingPunct="1">
                <a:lnSpc>
                  <a:spcPct val="130000"/>
                </a:lnSpc>
              </a:pPr>
              <a:r>
                <a:rPr lang="zh-CN" altLang="en-US" sz="66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挨</a:t>
              </a:r>
              <a:endParaRPr lang="zh-CN" altLang="en-US" sz="6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08520" y="3376980"/>
            <a:ext cx="9361040" cy="1807708"/>
          </a:xfrm>
          <a:prstGeom prst="rect">
            <a:avLst/>
          </a:prstGeom>
        </p:spPr>
      </p:pic>
      <p:grpSp>
        <p:nvGrpSpPr>
          <p:cNvPr id="2" name="组合 11"/>
          <p:cNvGrpSpPr/>
          <p:nvPr/>
        </p:nvGrpSpPr>
        <p:grpSpPr>
          <a:xfrm>
            <a:off x="1134439" y="516451"/>
            <a:ext cx="1465056" cy="624955"/>
            <a:chOff x="779572" y="628120"/>
            <a:chExt cx="1571587" cy="67039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1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7793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77933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33135" y="783191"/>
              <a:ext cx="102348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易  错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grpSp>
        <p:nvGrpSpPr>
          <p:cNvPr id="4" name="组合 2"/>
          <p:cNvGrpSpPr/>
          <p:nvPr/>
        </p:nvGrpSpPr>
        <p:grpSpPr>
          <a:xfrm>
            <a:off x="1188257" y="2878955"/>
            <a:ext cx="1425743" cy="1525388"/>
            <a:chOff x="2126343" y="2973192"/>
            <a:chExt cx="1118269" cy="1196424"/>
          </a:xfrm>
        </p:grpSpPr>
        <p:grpSp>
          <p:nvGrpSpPr>
            <p:cNvPr id="5" name="组合 28"/>
            <p:cNvGrpSpPr/>
            <p:nvPr/>
          </p:nvGrpSpPr>
          <p:grpSpPr>
            <a:xfrm>
              <a:off x="2126343" y="3086350"/>
              <a:ext cx="1064681" cy="1083266"/>
              <a:chOff x="3370457" y="1347614"/>
              <a:chExt cx="1064681" cy="1083266"/>
            </a:xfrm>
          </p:grpSpPr>
          <p:sp>
            <p:nvSpPr>
              <p:cNvPr id="30" name="矩形 1"/>
              <p:cNvSpPr>
                <a:spLocks noChangeArrowheads="1"/>
              </p:cNvSpPr>
              <p:nvPr/>
            </p:nvSpPr>
            <p:spPr bwMode="auto">
              <a:xfrm>
                <a:off x="3370457" y="1347614"/>
                <a:ext cx="1064681" cy="106613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B0F0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cxnSp>
            <p:nvCxnSpPr>
              <p:cNvPr id="31" name="直接连接符 4"/>
              <p:cNvCxnSpPr>
                <a:cxnSpLocks noChangeShapeType="1"/>
              </p:cNvCxnSpPr>
              <p:nvPr/>
            </p:nvCxnSpPr>
            <p:spPr bwMode="auto">
              <a:xfrm>
                <a:off x="3370457" y="1872548"/>
                <a:ext cx="1064681" cy="0"/>
              </a:xfrm>
              <a:prstGeom prst="line">
                <a:avLst/>
              </a:prstGeom>
              <a:noFill/>
              <a:ln w="12700">
                <a:solidFill>
                  <a:srgbClr val="61D6FF"/>
                </a:solidFill>
                <a:prstDash val="dash"/>
                <a:round/>
              </a:ln>
            </p:spPr>
          </p:cxnSp>
          <p:cxnSp>
            <p:nvCxnSpPr>
              <p:cNvPr id="32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3903225" y="1364741"/>
                <a:ext cx="0" cy="1066139"/>
              </a:xfrm>
              <a:prstGeom prst="line">
                <a:avLst/>
              </a:prstGeom>
              <a:noFill/>
              <a:ln w="12700">
                <a:solidFill>
                  <a:srgbClr val="61D6FF"/>
                </a:solidFill>
                <a:prstDash val="dash"/>
                <a:round/>
              </a:ln>
            </p:spPr>
          </p:cxnSp>
        </p:grpSp>
        <p:sp>
          <p:nvSpPr>
            <p:cNvPr id="37" name="文本框 92"/>
            <p:cNvSpPr txBox="1">
              <a:spLocks noChangeArrowheads="1"/>
            </p:cNvSpPr>
            <p:nvPr/>
          </p:nvSpPr>
          <p:spPr bwMode="auto">
            <a:xfrm>
              <a:off x="2154000" y="2973192"/>
              <a:ext cx="1090612" cy="11345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8800">
                  <a:latin typeface="楷体" panose="02010609060101010101" pitchFamily="49" charset="-122"/>
                  <a:ea typeface="楷体" panose="02010609060101010101" pitchFamily="49" charset="-122"/>
                </a:rPr>
                <a:t>妻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3"/>
          <p:cNvGrpSpPr/>
          <p:nvPr/>
        </p:nvGrpSpPr>
        <p:grpSpPr>
          <a:xfrm>
            <a:off x="1191026" y="1292581"/>
            <a:ext cx="1411288" cy="1459256"/>
            <a:chOff x="2111518" y="1289423"/>
            <a:chExt cx="1106932" cy="1144554"/>
          </a:xfrm>
        </p:grpSpPr>
        <p:grpSp>
          <p:nvGrpSpPr>
            <p:cNvPr id="8" name="组合 32"/>
            <p:cNvGrpSpPr/>
            <p:nvPr/>
          </p:nvGrpSpPr>
          <p:grpSpPr>
            <a:xfrm>
              <a:off x="2111518" y="1350711"/>
              <a:ext cx="1064682" cy="1083266"/>
              <a:chOff x="2111518" y="1350711"/>
              <a:chExt cx="1064682" cy="1083266"/>
            </a:xfrm>
          </p:grpSpPr>
          <p:sp>
            <p:nvSpPr>
              <p:cNvPr id="36" name="矩形 1"/>
              <p:cNvSpPr>
                <a:spLocks noChangeArrowheads="1"/>
              </p:cNvSpPr>
              <p:nvPr/>
            </p:nvSpPr>
            <p:spPr bwMode="auto">
              <a:xfrm>
                <a:off x="2111518" y="1350711"/>
                <a:ext cx="1064682" cy="106613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B0F0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cxnSp>
            <p:nvCxnSpPr>
              <p:cNvPr id="34" name="直接连接符 4"/>
              <p:cNvCxnSpPr>
                <a:cxnSpLocks noChangeShapeType="1"/>
              </p:cNvCxnSpPr>
              <p:nvPr/>
            </p:nvCxnSpPr>
            <p:spPr bwMode="auto">
              <a:xfrm>
                <a:off x="2111518" y="1875645"/>
                <a:ext cx="1064682" cy="0"/>
              </a:xfrm>
              <a:prstGeom prst="line">
                <a:avLst/>
              </a:prstGeom>
              <a:noFill/>
              <a:ln w="12700">
                <a:solidFill>
                  <a:srgbClr val="61D6FF"/>
                </a:solidFill>
                <a:prstDash val="dash"/>
                <a:round/>
              </a:ln>
            </p:spPr>
          </p:cxnSp>
          <p:cxnSp>
            <p:nvCxnSpPr>
              <p:cNvPr id="35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2644286" y="1367838"/>
                <a:ext cx="0" cy="1066139"/>
              </a:xfrm>
              <a:prstGeom prst="line">
                <a:avLst/>
              </a:prstGeom>
              <a:noFill/>
              <a:ln w="12700">
                <a:solidFill>
                  <a:srgbClr val="61D6FF"/>
                </a:solidFill>
                <a:prstDash val="dash"/>
                <a:round/>
              </a:ln>
            </p:spPr>
          </p:cxnSp>
        </p:grpSp>
        <p:sp>
          <p:nvSpPr>
            <p:cNvPr id="38" name="文本框 86"/>
            <p:cNvSpPr txBox="1">
              <a:spLocks noChangeArrowheads="1"/>
            </p:cNvSpPr>
            <p:nvPr/>
          </p:nvSpPr>
          <p:spPr bwMode="auto">
            <a:xfrm>
              <a:off x="2126250" y="1289423"/>
              <a:ext cx="1092200" cy="11345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8800">
                  <a:latin typeface="楷体" panose="02010609060101010101" pitchFamily="49" charset="-122"/>
                  <a:ea typeface="楷体" panose="02010609060101010101" pitchFamily="49" charset="-122"/>
                </a:rPr>
                <a:t>郎</a:t>
              </a:r>
              <a:endParaRPr lang="zh-CN" altLang="en-US" sz="8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73340" y="1811124"/>
            <a:ext cx="571840" cy="45181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73340" y="3465299"/>
            <a:ext cx="571840" cy="451810"/>
          </a:xfrm>
          <a:prstGeom prst="rect">
            <a:avLst/>
          </a:prstGeom>
        </p:spPr>
      </p:pic>
      <p:grpSp>
        <p:nvGrpSpPr>
          <p:cNvPr id="9" name="组合 4"/>
          <p:cNvGrpSpPr/>
          <p:nvPr/>
        </p:nvGrpSpPr>
        <p:grpSpPr>
          <a:xfrm>
            <a:off x="3460116" y="1370720"/>
            <a:ext cx="4539005" cy="1359280"/>
            <a:chOff x="4229736" y="1485020"/>
            <a:chExt cx="6625638" cy="1359280"/>
          </a:xfrm>
        </p:grpSpPr>
        <p:sp>
          <p:nvSpPr>
            <p:cNvPr id="41" name="圆角矩形 40"/>
            <p:cNvSpPr/>
            <p:nvPr/>
          </p:nvSpPr>
          <p:spPr>
            <a:xfrm>
              <a:off x="4229736" y="1485020"/>
              <a:ext cx="6350306" cy="1359280"/>
            </a:xfrm>
            <a:prstGeom prst="roundRect">
              <a:avLst/>
            </a:prstGeom>
            <a:solidFill>
              <a:srgbClr val="E5F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4278974" y="1531904"/>
              <a:ext cx="6231469" cy="126551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1D6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4296105" y="1842944"/>
              <a:ext cx="65592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 左边不要写成“良”。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6"/>
          <p:cNvGrpSpPr/>
          <p:nvPr/>
        </p:nvGrpSpPr>
        <p:grpSpPr>
          <a:xfrm>
            <a:off x="3460116" y="2987233"/>
            <a:ext cx="4590735" cy="1359280"/>
            <a:chOff x="4229737" y="3250758"/>
            <a:chExt cx="4230696" cy="1359280"/>
          </a:xfrm>
        </p:grpSpPr>
        <p:sp>
          <p:nvSpPr>
            <p:cNvPr id="44" name="圆角矩形 43"/>
            <p:cNvSpPr/>
            <p:nvPr/>
          </p:nvSpPr>
          <p:spPr>
            <a:xfrm>
              <a:off x="4229737" y="3250758"/>
              <a:ext cx="4230696" cy="1359280"/>
            </a:xfrm>
            <a:prstGeom prst="roundRect">
              <a:avLst/>
            </a:prstGeom>
            <a:solidFill>
              <a:srgbClr val="E5F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4278973" y="3297642"/>
              <a:ext cx="4132225" cy="126551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61D6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484575" y="3612295"/>
              <a:ext cx="36226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</a:rPr>
                <a:t>竖画下端不出头。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08520" y="3376980"/>
            <a:ext cx="9361040" cy="1807708"/>
          </a:xfrm>
          <a:prstGeom prst="rect">
            <a:avLst/>
          </a:prstGeom>
        </p:spPr>
      </p:pic>
      <p:sp>
        <p:nvSpPr>
          <p:cNvPr id="12" name="圆角矩形 1"/>
          <p:cNvSpPr/>
          <p:nvPr/>
        </p:nvSpPr>
        <p:spPr>
          <a:xfrm>
            <a:off x="739140" y="1260217"/>
            <a:ext cx="7772400" cy="3002979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472883" y="3567274"/>
            <a:ext cx="1191404" cy="762530"/>
          </a:xfrm>
          <a:prstGeom prst="rect">
            <a:avLst/>
          </a:prstGeom>
        </p:spPr>
      </p:pic>
      <p:grpSp>
        <p:nvGrpSpPr>
          <p:cNvPr id="2" name="组合 35"/>
          <p:cNvGrpSpPr/>
          <p:nvPr/>
        </p:nvGrpSpPr>
        <p:grpSpPr>
          <a:xfrm>
            <a:off x="739140" y="491366"/>
            <a:ext cx="1465056" cy="624955"/>
            <a:chOff x="779572" y="628120"/>
            <a:chExt cx="1571587" cy="670397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37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42" name="圆角矩形 41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19A1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19A19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894175" y="791365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词语听写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1482587" y="1653710"/>
            <a:ext cx="628981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嫂子   剩饭   床铺   亲密   笑嘻嘻   成家立业   好歹   稀罕   妻子       晚霞    一辈子    结婚    相依为命  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08520" y="3376980"/>
            <a:ext cx="9361040" cy="1807708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649797" y="1244694"/>
            <a:ext cx="3816424" cy="3026553"/>
          </a:xfrm>
          <a:prstGeom prst="roundRect">
            <a:avLst>
              <a:gd name="adj" fmla="val 7534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>
            <a:solidFill>
              <a:srgbClr val="FF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776599" y="1031427"/>
            <a:ext cx="1505884" cy="454619"/>
            <a:chOff x="1762745" y="1024500"/>
            <a:chExt cx="1505884" cy="454619"/>
          </a:xfrm>
        </p:grpSpPr>
        <p:sp>
          <p:nvSpPr>
            <p:cNvPr id="2" name="圆角矩形 1"/>
            <p:cNvSpPr/>
            <p:nvPr/>
          </p:nvSpPr>
          <p:spPr>
            <a:xfrm>
              <a:off x="1762745" y="1057471"/>
              <a:ext cx="1505884" cy="421648"/>
            </a:xfrm>
            <a:prstGeom prst="roundRect">
              <a:avLst>
                <a:gd name="adj" fmla="val 50000"/>
              </a:avLst>
            </a:prstGeom>
            <a:solidFill>
              <a:srgbClr val="F669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167384" y="1024500"/>
              <a:ext cx="103105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近义词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03656" y="1928808"/>
            <a:ext cx="378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爱惜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爱护  亲密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亲热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周到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周全  稀罕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稀奇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眉开眼笑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眉飞色舞  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749733" y="1244694"/>
            <a:ext cx="3816424" cy="3026553"/>
          </a:xfrm>
          <a:prstGeom prst="roundRect">
            <a:avLst>
              <a:gd name="adj" fmla="val 7534"/>
            </a:avLst>
          </a:prstGeom>
          <a:solidFill>
            <a:schemeClr val="accent2">
              <a:lumMod val="20000"/>
              <a:lumOff val="80000"/>
              <a:alpha val="53000"/>
            </a:schemeClr>
          </a:solidFill>
          <a:ln>
            <a:solidFill>
              <a:srgbClr val="FF00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009999" y="1031427"/>
            <a:ext cx="1505884" cy="454619"/>
            <a:chOff x="5996145" y="1024500"/>
            <a:chExt cx="1505884" cy="454619"/>
          </a:xfrm>
        </p:grpSpPr>
        <p:sp>
          <p:nvSpPr>
            <p:cNvPr id="12" name="圆角矩形 11"/>
            <p:cNvSpPr/>
            <p:nvPr/>
          </p:nvSpPr>
          <p:spPr>
            <a:xfrm flipH="1">
              <a:off x="5996145" y="1057471"/>
              <a:ext cx="1505884" cy="421648"/>
            </a:xfrm>
            <a:prstGeom prst="roundRect">
              <a:avLst>
                <a:gd name="adj" fmla="val 50000"/>
              </a:avLst>
            </a:prstGeom>
            <a:solidFill>
              <a:srgbClr val="F669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075134" y="1024500"/>
              <a:ext cx="103105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反义词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857752" y="1928808"/>
            <a:ext cx="378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亲密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疏远  周到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疏忽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微弱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强烈  同情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憎恨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相依为命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势不两立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1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395536" y="1146448"/>
            <a:ext cx="8358246" cy="3450385"/>
          </a:xfrm>
          <a:prstGeom prst="roundRect">
            <a:avLst>
              <a:gd name="adj" fmla="val 13648"/>
            </a:avLst>
          </a:prstGeom>
          <a:solidFill>
            <a:srgbClr val="FFFFFF"/>
          </a:solidFill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r>
              <a:rPr lang="en-US" altLang="zh-CN" sz="2200">
                <a:latin typeface="+mj-ea"/>
                <a:ea typeface="+mj-ea"/>
              </a:rPr>
              <a:t>[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亲密</a:t>
            </a:r>
            <a:r>
              <a:rPr lang="en-US" altLang="zh-CN" sz="2200">
                <a:latin typeface="+mj-ea"/>
                <a:ea typeface="+mj-ea"/>
              </a:rPr>
              <a:t>]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感情好，关系密切。 </a:t>
            </a:r>
            <a:endParaRPr lang="en-US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latin typeface="+mj-ea"/>
                <a:ea typeface="+mj-ea"/>
              </a:rPr>
              <a:t>[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周到</a:t>
            </a:r>
            <a:r>
              <a:rPr lang="en-US" altLang="zh-CN" sz="2200">
                <a:latin typeface="+mj-ea"/>
                <a:ea typeface="+mj-ea"/>
              </a:rPr>
              <a:t>]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各方面都照顾到；不疏忽。</a:t>
            </a:r>
            <a:endParaRPr lang="en-US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latin typeface="+mj-ea"/>
                <a:ea typeface="+mj-ea"/>
              </a:rPr>
              <a:t>[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上游</a:t>
            </a:r>
            <a:r>
              <a:rPr lang="en-US" altLang="zh-CN" sz="2200">
                <a:latin typeface="+mj-ea"/>
                <a:ea typeface="+mj-ea"/>
              </a:rPr>
              <a:t>]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河流接近发源地的部分。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latin typeface="+mj-ea"/>
                <a:ea typeface="+mj-ea"/>
              </a:rPr>
              <a:t>[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机会</a:t>
            </a:r>
            <a:r>
              <a:rPr lang="en-US" altLang="zh-CN" sz="2200">
                <a:latin typeface="+mj-ea"/>
                <a:ea typeface="+mj-ea"/>
              </a:rPr>
              <a:t>]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恰好的时候；时机。 </a:t>
            </a:r>
            <a:endParaRPr lang="en-US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latin typeface="+mj-ea"/>
                <a:ea typeface="+mj-ea"/>
              </a:rPr>
              <a:t>[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爱惜</a:t>
            </a:r>
            <a:r>
              <a:rPr lang="en-US" altLang="zh-CN" sz="2200">
                <a:latin typeface="+mj-ea"/>
                <a:ea typeface="+mj-ea"/>
              </a:rPr>
              <a:t>]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因重视而不糟蹋；爱护珍惜。 </a:t>
            </a:r>
            <a:endParaRPr lang="en-US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latin typeface="+mj-ea"/>
                <a:ea typeface="+mj-ea"/>
              </a:rPr>
              <a:t>[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无拘无束</a:t>
            </a:r>
            <a:r>
              <a:rPr lang="en-US" altLang="zh-CN" sz="2200">
                <a:latin typeface="+mj-ea"/>
                <a:ea typeface="+mj-ea"/>
              </a:rPr>
              <a:t>]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不受任何拘束。形容非常自由。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9"/>
          <p:cNvSpPr txBox="1"/>
          <p:nvPr/>
        </p:nvSpPr>
        <p:spPr>
          <a:xfrm>
            <a:off x="785786" y="69531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理解语</a:t>
            </a:r>
            <a:endParaRPr lang="zh-CN" altLang="en-US" sz="20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22"/>
          <p:cNvGrpSpPr/>
          <p:nvPr/>
        </p:nvGrpSpPr>
        <p:grpSpPr>
          <a:xfrm>
            <a:off x="395536" y="470467"/>
            <a:ext cx="1465056" cy="624955"/>
            <a:chOff x="779572" y="628120"/>
            <a:chExt cx="1571587" cy="67039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1" name="组合 2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文本框 2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理解词语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pic>
        <p:nvPicPr>
          <p:cNvPr id="17" name="图片 16" descr="u=1587450911,379948833&amp;fm=173&amp;s=71375FDB5AC33AC00CACF5160300C070&amp;w=640&amp;h=306&amp;img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54940" y="1434480"/>
            <a:ext cx="3127896" cy="1753960"/>
          </a:xfrm>
          <a:prstGeom prst="round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579989" y="318844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上游</a:t>
            </a:r>
            <a:endParaRPr lang="zh-CN" altLang="en-US" sz="2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nimBg="1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39"/>
          <p:cNvSpPr txBox="1"/>
          <p:nvPr/>
        </p:nvSpPr>
        <p:spPr>
          <a:xfrm>
            <a:off x="785786" y="71436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理解语</a:t>
            </a:r>
            <a:endParaRPr lang="zh-CN" altLang="en-US" sz="20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22"/>
          <p:cNvGrpSpPr/>
          <p:nvPr/>
        </p:nvGrpSpPr>
        <p:grpSpPr>
          <a:xfrm>
            <a:off x="638655" y="489517"/>
            <a:ext cx="1465056" cy="624955"/>
            <a:chOff x="779572" y="628120"/>
            <a:chExt cx="1571587" cy="67039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文本框 2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理解词语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pic>
        <p:nvPicPr>
          <p:cNvPr id="19" name="图片 18" descr="t0110341cd913fb9dcd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895816" y="1474803"/>
            <a:ext cx="3279800" cy="2090341"/>
          </a:xfrm>
          <a:prstGeom prst="round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707624" y="3707051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梭子</a:t>
            </a:r>
            <a:endParaRPr lang="zh-CN" altLang="en-US" sz="40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45559" y="1251883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瞌睡</a:t>
            </a:r>
            <a:endParaRPr lang="zh-CN" altLang="en-US" sz="40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" name="图片 21" descr="t01698460586d2e327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94406" y="1987801"/>
            <a:ext cx="2958489" cy="2441337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709721" y="1325948"/>
            <a:ext cx="7724558" cy="288041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308973" y="3507072"/>
            <a:ext cx="1182897" cy="75708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658140" y="1634261"/>
            <a:ext cx="3827720" cy="57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2800" kern="1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709721" y="568699"/>
            <a:ext cx="2723129" cy="624955"/>
            <a:chOff x="779572" y="628120"/>
            <a:chExt cx="1571587" cy="67039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894175" y="783191"/>
              <a:ext cx="1344710" cy="429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第二阶：阅读理解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936559" y="2265097"/>
            <a:ext cx="7250514" cy="1350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理解课文内容。</a:t>
            </a:r>
            <a:endParaRPr lang="en-US" altLang="zh-CN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学习“大胆想象，为故事增加合理的情节”的复述方法。</a:t>
            </a:r>
            <a:endParaRPr lang="en-US" altLang="zh-CN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概括织女人物性格。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671314" y="3939742"/>
            <a:ext cx="1801372" cy="530353"/>
            <a:chOff x="3671314" y="4402073"/>
            <a:chExt cx="1801372" cy="530353"/>
          </a:xfrm>
        </p:grpSpPr>
        <p:pic>
          <p:nvPicPr>
            <p:cNvPr id="18" name="图片 17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19" name="矩形 18">
              <a:hlinkClick r:id="rId5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6" name="圆角矩形 10"/>
          <p:cNvSpPr/>
          <p:nvPr/>
        </p:nvSpPr>
        <p:spPr>
          <a:xfrm>
            <a:off x="351993" y="632589"/>
            <a:ext cx="8321748" cy="380494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1"/>
          <p:cNvSpPr txBox="1"/>
          <p:nvPr/>
        </p:nvSpPr>
        <p:spPr>
          <a:xfrm>
            <a:off x="672299" y="784360"/>
            <a:ext cx="7631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默读课文，简单转述课文讲了什么内容。</a:t>
            </a:r>
            <a:endParaRPr lang="zh-CN" altLang="en-US" sz="24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79172" y="3556835"/>
            <a:ext cx="3387108" cy="5107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30000"/>
              </a:lnSpc>
              <a:defRPr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/>
              <a:t>抓住主要内容进行转述</a:t>
            </a:r>
            <a:endParaRPr lang="zh-CN" alt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72299" y="1332118"/>
            <a:ext cx="5210203" cy="19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    故事主要讲述了牛郎从小遭哥嫂虐待，和老牛相依为命。在老牛的帮助下，牛郎认识了织女，并和织女生活在一起，组成了幸福美满的家庭。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</p:txBody>
      </p:sp>
      <p:pic>
        <p:nvPicPr>
          <p:cNvPr id="26" name="图片 25" descr="src=http___pic.51yuansu.com_pic3_cover_00_95_50_58dd0dc33c5ce_610.jpg&amp;refer=http___pic.51yuansu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67262" y="1470278"/>
            <a:ext cx="2392709" cy="1729402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761260" y="513303"/>
            <a:ext cx="2428017" cy="624955"/>
            <a:chOff x="779572" y="628120"/>
            <a:chExt cx="1571587" cy="67039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4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1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5"/>
            <p:cNvSpPr txBox="1"/>
            <p:nvPr/>
          </p:nvSpPr>
          <p:spPr>
            <a:xfrm>
              <a:off x="838606" y="784201"/>
              <a:ext cx="1447630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第一阶：课前预习</a:t>
              </a:r>
              <a:endPara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7" name="圆角矩形 10"/>
          <p:cNvSpPr/>
          <p:nvPr/>
        </p:nvSpPr>
        <p:spPr>
          <a:xfrm>
            <a:off x="762000" y="1318714"/>
            <a:ext cx="7620000" cy="3307637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12473" y="3912400"/>
            <a:ext cx="1269527" cy="812531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3106178" y="1515429"/>
            <a:ext cx="2931644" cy="57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2800" kern="100" dirty="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47497" y="2196708"/>
            <a:ext cx="7146400" cy="1944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通读课文，了解课文大意。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了解作者。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牵牛星与织女星，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牛郎织女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形成的时代背景。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认写字词，理解词语。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671314" y="4334983"/>
            <a:ext cx="1801372" cy="530353"/>
            <a:chOff x="3671314" y="4402073"/>
            <a:chExt cx="1801372" cy="530353"/>
          </a:xfrm>
        </p:grpSpPr>
        <p:pic>
          <p:nvPicPr>
            <p:cNvPr id="29" name="图片 28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30" name="矩形 29">
              <a:hlinkClick r:id="rId5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15" name="圆角矩形 10"/>
          <p:cNvSpPr/>
          <p:nvPr/>
        </p:nvSpPr>
        <p:spPr>
          <a:xfrm>
            <a:off x="411126" y="632589"/>
            <a:ext cx="8321748" cy="380494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3207765" y="1132655"/>
            <a:ext cx="1834770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5252159" y="1132655"/>
            <a:ext cx="1643074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675999" y="1545405"/>
            <a:ext cx="3240681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4363160" y="1561284"/>
            <a:ext cx="944170" cy="36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1605510" y="1956824"/>
            <a:ext cx="1161082" cy="36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4590624" y="1956824"/>
            <a:ext cx="2069788" cy="36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3676474" y="2376306"/>
            <a:ext cx="1580448" cy="36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1403658" y="2789206"/>
            <a:ext cx="1135072" cy="36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13607" y="632589"/>
            <a:ext cx="6382971" cy="293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2870200" algn="l"/>
              </a:tabLst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   古时候有个孩子，爹娘都死了，跟着哥哥嫂子过日子。哥哥嫂子待他很不好，叫他吃剩饭，穿破衣裳，夜里在牛棚里睡。牛棚里没床铺，他就睡在干草上。他每天放牛。那头牛跟他很亲密，用温和的眼神看着他，有时候还伸出舌头舔舔他的手，怪有意思的。哥哥嫂子见着他总是爱理不理的，仿佛他一在眼前，就浑身不舒服。两相比较，他也乐得跟牛一块儿出去，一块儿睡。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 descr="u=1132152226,75768045&amp;fm=26&amp;gp=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12337" y="886382"/>
            <a:ext cx="1555197" cy="1849924"/>
          </a:xfrm>
          <a:prstGeom prst="rect">
            <a:avLst/>
          </a:prstGeom>
        </p:spPr>
      </p:pic>
      <p:sp>
        <p:nvSpPr>
          <p:cNvPr id="22" name="矩形: 圆角 21"/>
          <p:cNvSpPr/>
          <p:nvPr/>
        </p:nvSpPr>
        <p:spPr>
          <a:xfrm>
            <a:off x="671543" y="3550576"/>
            <a:ext cx="2016224" cy="72954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表现了牛郎孤苦伶仃的生活状态。</a:t>
            </a:r>
            <a:endParaRPr lang="zh-CN" altLang="en-US" sz="1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5105215" y="3550576"/>
            <a:ext cx="1555197" cy="730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哥嫂对牛郎的态度恶劣。</a:t>
            </a:r>
            <a:endParaRPr lang="zh-CN" altLang="en-US" sz="1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: 圆角 25"/>
          <p:cNvSpPr/>
          <p:nvPr/>
        </p:nvSpPr>
        <p:spPr>
          <a:xfrm>
            <a:off x="3000062" y="3550576"/>
            <a:ext cx="1792857" cy="7308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表现了牛郎和老牛关系亲密。</a:t>
            </a:r>
            <a:endParaRPr lang="zh-CN" altLang="en-US" sz="1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19" grpId="0"/>
      <p:bldP spid="22" grpId="0" animBg="1"/>
      <p:bldP spid="25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26" name="圆角矩形 10"/>
          <p:cNvSpPr/>
          <p:nvPr/>
        </p:nvSpPr>
        <p:spPr>
          <a:xfrm>
            <a:off x="411126" y="632589"/>
            <a:ext cx="8321748" cy="380494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142487" y="1709948"/>
            <a:ext cx="3378275" cy="14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1115616" y="1709948"/>
            <a:ext cx="2378951" cy="144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zh-CN" altLang="en-US" sz="2400"/>
          </a:p>
        </p:txBody>
      </p:sp>
      <p:sp>
        <p:nvSpPr>
          <p:cNvPr id="7" name="TextBox 6"/>
          <p:cNvSpPr txBox="1"/>
          <p:nvPr/>
        </p:nvSpPr>
        <p:spPr>
          <a:xfrm>
            <a:off x="539552" y="679507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阅读第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自然理解内容。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231082" y="1153940"/>
            <a:ext cx="937420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中心句</a:t>
            </a:r>
            <a:endParaRPr lang="zh-CN" altLang="en-US" sz="1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040052" y="1153940"/>
            <a:ext cx="974192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反问句</a:t>
            </a:r>
            <a:endParaRPr lang="zh-CN" altLang="en-US" sz="1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7021444" y="810960"/>
            <a:ext cx="1188000" cy="68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突出牛郎善良质朴</a:t>
            </a:r>
            <a:endParaRPr lang="zh-CN" altLang="en-US" sz="1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94420" y="3675192"/>
            <a:ext cx="1839558" cy="532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老牛善解人意</a:t>
            </a:r>
            <a:endParaRPr lang="zh-CN" altLang="en-US" sz="2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: 圆角 28"/>
          <p:cNvSpPr/>
          <p:nvPr/>
        </p:nvSpPr>
        <p:spPr>
          <a:xfrm>
            <a:off x="2817272" y="3675192"/>
            <a:ext cx="3966404" cy="53200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老牛和牛郎亲密无间，相互依靠。</a:t>
            </a:r>
            <a:endParaRPr lang="zh-CN" altLang="en-US" sz="2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" name="图片 29" descr="src=http___img.mp.itc.cn_upload_20160809_7f8dcffeb8c5407892fe7ac85a7a7878_th.png&amp;refer=http___img.mp.itc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343093" y="1903948"/>
            <a:ext cx="2117339" cy="1733571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5518664" y="2148194"/>
            <a:ext cx="675762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endParaRPr lang="zh-CN" altLang="en-US" sz="2400"/>
          </a:p>
        </p:txBody>
      </p:sp>
      <p:sp>
        <p:nvSpPr>
          <p:cNvPr id="33" name="矩形 32"/>
          <p:cNvSpPr/>
          <p:nvPr/>
        </p:nvSpPr>
        <p:spPr>
          <a:xfrm>
            <a:off x="683568" y="2545771"/>
            <a:ext cx="117857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endParaRPr lang="zh-CN" altLang="en-US" sz="2400"/>
          </a:p>
        </p:txBody>
      </p:sp>
      <p:sp>
        <p:nvSpPr>
          <p:cNvPr id="8" name="TextBox 7"/>
          <p:cNvSpPr txBox="1"/>
          <p:nvPr/>
        </p:nvSpPr>
        <p:spPr>
          <a:xfrm>
            <a:off x="614226" y="1415702"/>
            <a:ext cx="7596336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    牛郎照看那头牛挺周到。</a:t>
            </a:r>
            <a:r>
              <a:rPr lang="en-US" altLang="zh-CN" sz="18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不好好照看它，怎么对得起它呢？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918631" y="2937368"/>
            <a:ext cx="2058307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>
            <a:off x="614226" y="1851146"/>
            <a:ext cx="5843281" cy="1689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    牛郎随口哼几支小曲儿，没人听他的，可是牛摇摇耳朵闭闭眼，好像听得挺有味儿。牛郎心里想什么，嘴里就说出来，没人听他的，可是牛咧开嘴，笑嘻嘻的，好像明白他的意思。 </a:t>
            </a:r>
            <a:r>
              <a:rPr lang="en-US" altLang="zh-CN" sz="18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那该多好呢。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7" grpId="0"/>
      <p:bldP spid="16" grpId="0" animBg="1"/>
      <p:bldP spid="21" grpId="0" animBg="1"/>
      <p:bldP spid="23" grpId="0" animBg="1"/>
      <p:bldP spid="28" grpId="0" animBg="1"/>
      <p:bldP spid="29" grpId="0" animBg="1"/>
      <p:bldP spid="32" grpId="0" animBg="1"/>
      <p:bldP spid="33" grpId="0" animBg="1"/>
      <p:bldP spid="8" grpId="0"/>
      <p:bldP spid="34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12" name="圆角矩形 10"/>
          <p:cNvSpPr/>
          <p:nvPr/>
        </p:nvSpPr>
        <p:spPr>
          <a:xfrm>
            <a:off x="411126" y="685171"/>
            <a:ext cx="8321748" cy="3334379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21416" y="797048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分角色读哥嫂的话分析人物。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src=http___img.yxad.cn_images_20180817_4f51cd0f0a8d499fa931e13d222ad524.jpeg&amp;refer=http___img.yxa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22254" y="1291365"/>
            <a:ext cx="2500330" cy="1790207"/>
          </a:xfrm>
          <a:prstGeom prst="round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699394" y="3345846"/>
            <a:ext cx="86802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贪婪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圆角矩形标注 7"/>
          <p:cNvSpPr/>
          <p:nvPr/>
        </p:nvSpPr>
        <p:spPr>
          <a:xfrm>
            <a:off x="5192747" y="3345846"/>
            <a:ext cx="3286148" cy="432000"/>
          </a:xfrm>
          <a:prstGeom prst="wedgeRoundRectCallout">
            <a:avLst>
              <a:gd name="adj1" fmla="val -47949"/>
              <a:gd name="adj2" fmla="val 1786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哥嫂逼迫牛郎分家赶走牛郎</a:t>
            </a:r>
            <a:endParaRPr lang="en-US" altLang="zh-CN" sz="2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1732538" y="3345846"/>
            <a:ext cx="3286148" cy="43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哥哥：虚情假意，自私贪婪</a:t>
            </a:r>
            <a:endParaRPr lang="en-US" altLang="zh-CN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6"/>
          <p:cNvSpPr/>
          <p:nvPr/>
        </p:nvSpPr>
        <p:spPr>
          <a:xfrm>
            <a:off x="4370258" y="1578769"/>
            <a:ext cx="1261398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圆角矩形 16"/>
          <p:cNvSpPr/>
          <p:nvPr/>
        </p:nvSpPr>
        <p:spPr>
          <a:xfrm>
            <a:off x="820609" y="1976109"/>
            <a:ext cx="524798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圆角矩形 16"/>
          <p:cNvSpPr/>
          <p:nvPr/>
        </p:nvSpPr>
        <p:spPr>
          <a:xfrm>
            <a:off x="3903595" y="1976109"/>
            <a:ext cx="1478030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5119226" y="2373449"/>
            <a:ext cx="524798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圆角矩形 16"/>
          <p:cNvSpPr/>
          <p:nvPr/>
        </p:nvSpPr>
        <p:spPr>
          <a:xfrm>
            <a:off x="809934" y="2771922"/>
            <a:ext cx="3926371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21416" y="1295390"/>
            <a:ext cx="5025334" cy="1636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哥哥把牛郎叫到跟前，装得很亲热的样子说：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你如今长大了，也该成家立业了。老人家留下一点儿家产，咱们分了吧。一头牛，一辆车，都归你；别的归我。”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29" grpId="0" animBg="1"/>
      <p:bldP spid="34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12" name="圆角矩形 10"/>
          <p:cNvSpPr/>
          <p:nvPr/>
        </p:nvSpPr>
        <p:spPr>
          <a:xfrm>
            <a:off x="411126" y="677526"/>
            <a:ext cx="8321748" cy="3688073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75696" y="888488"/>
            <a:ext cx="3492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分角色读哥嫂的话分析人物。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src=http___img.yxad.cn_images_20180817_4f51cd0f0a8d499fa931e13d222ad524.jpeg&amp;refer=http___img.yxa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76534" y="1337085"/>
            <a:ext cx="2500330" cy="1790207"/>
          </a:xfrm>
          <a:prstGeom prst="roundRect">
            <a:avLst/>
          </a:prstGeom>
        </p:spPr>
      </p:pic>
      <p:sp>
        <p:nvSpPr>
          <p:cNvPr id="13" name="圆角矩形 16"/>
          <p:cNvSpPr/>
          <p:nvPr/>
        </p:nvSpPr>
        <p:spPr>
          <a:xfrm>
            <a:off x="2769083" y="1624489"/>
            <a:ext cx="2344572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圆角矩形 16"/>
          <p:cNvSpPr/>
          <p:nvPr/>
        </p:nvSpPr>
        <p:spPr>
          <a:xfrm>
            <a:off x="1521695" y="2021829"/>
            <a:ext cx="1287703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5073506" y="2419169"/>
            <a:ext cx="524798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圆角矩形 16"/>
          <p:cNvSpPr/>
          <p:nvPr/>
        </p:nvSpPr>
        <p:spPr>
          <a:xfrm>
            <a:off x="764215" y="2817642"/>
            <a:ext cx="922603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75696" y="1341110"/>
            <a:ext cx="5025334" cy="1636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嫂子在旁边，三分像笑七分像发狠，说：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我们挑顶有用的东西给你，你知道吗，你要知道好歹，赶紧离开这儿。天还早，能走就走吧。”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圆角矩形 20"/>
          <p:cNvSpPr/>
          <p:nvPr/>
        </p:nvSpPr>
        <p:spPr>
          <a:xfrm>
            <a:off x="2256986" y="3098685"/>
            <a:ext cx="1949254" cy="8568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嫂子：自私恶毒、蛮横无理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圆角矩形 25"/>
          <p:cNvSpPr/>
          <p:nvPr/>
        </p:nvSpPr>
        <p:spPr>
          <a:xfrm>
            <a:off x="684818" y="3098685"/>
            <a:ext cx="142876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笑里藏刀心肠歹毒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圆角矩形标注 7"/>
          <p:cNvSpPr/>
          <p:nvPr/>
        </p:nvSpPr>
        <p:spPr>
          <a:xfrm>
            <a:off x="5876534" y="3304656"/>
            <a:ext cx="2500330" cy="731178"/>
          </a:xfrm>
          <a:prstGeom prst="wedgeRoundRectCallout">
            <a:avLst>
              <a:gd name="adj1" fmla="val -47949"/>
              <a:gd name="adj2" fmla="val 1786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具有画面感，表现了民间故事的神奇。</a:t>
            </a:r>
            <a:endParaRPr lang="zh-CN" altLang="en-US" sz="2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17" grpId="0" animBg="1"/>
      <p:bldP spid="18" grpId="0" animBg="1"/>
      <p:bldP spid="3" grpId="0"/>
      <p:bldP spid="19" grpId="0" animBg="1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2" name="圆角矩形 10"/>
          <p:cNvSpPr/>
          <p:nvPr/>
        </p:nvSpPr>
        <p:spPr>
          <a:xfrm>
            <a:off x="411126" y="677526"/>
            <a:ext cx="8321748" cy="3688073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"/>
          <p:cNvSpPr txBox="1"/>
          <p:nvPr/>
        </p:nvSpPr>
        <p:spPr>
          <a:xfrm>
            <a:off x="551871" y="831784"/>
            <a:ext cx="4391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本段有哪几层意思，具有什么色彩？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标注 7"/>
          <p:cNvSpPr/>
          <p:nvPr/>
        </p:nvSpPr>
        <p:spPr>
          <a:xfrm>
            <a:off x="6010071" y="3340077"/>
            <a:ext cx="2499714" cy="863014"/>
          </a:xfrm>
          <a:prstGeom prst="wedgeRoundRectCallout">
            <a:avLst>
              <a:gd name="adj1" fmla="val -47949"/>
              <a:gd name="adj2" fmla="val 1786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具有画面感，表现了民间故事的神奇。</a:t>
            </a:r>
            <a:endParaRPr lang="zh-CN" altLang="en-US" sz="2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圆角矩形 16"/>
          <p:cNvSpPr/>
          <p:nvPr/>
        </p:nvSpPr>
        <p:spPr>
          <a:xfrm>
            <a:off x="2350370" y="1584125"/>
            <a:ext cx="1081805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圆角矩形 16"/>
          <p:cNvSpPr/>
          <p:nvPr/>
        </p:nvSpPr>
        <p:spPr>
          <a:xfrm>
            <a:off x="6223956" y="1981145"/>
            <a:ext cx="774538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圆角矩形 16"/>
          <p:cNvSpPr/>
          <p:nvPr/>
        </p:nvSpPr>
        <p:spPr>
          <a:xfrm>
            <a:off x="649757" y="2348635"/>
            <a:ext cx="1026643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圆角矩形 16"/>
          <p:cNvSpPr/>
          <p:nvPr/>
        </p:nvSpPr>
        <p:spPr>
          <a:xfrm>
            <a:off x="2664897" y="2348635"/>
            <a:ext cx="1806138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圆角矩形 16"/>
          <p:cNvSpPr/>
          <p:nvPr/>
        </p:nvSpPr>
        <p:spPr>
          <a:xfrm>
            <a:off x="3677753" y="2761228"/>
            <a:ext cx="3320741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圆角矩形 16"/>
          <p:cNvSpPr/>
          <p:nvPr/>
        </p:nvSpPr>
        <p:spPr>
          <a:xfrm>
            <a:off x="654671" y="3138545"/>
            <a:ext cx="744610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圆角矩形 16"/>
          <p:cNvSpPr/>
          <p:nvPr/>
        </p:nvSpPr>
        <p:spPr>
          <a:xfrm>
            <a:off x="1625218" y="3138545"/>
            <a:ext cx="3051557" cy="102394"/>
          </a:xfrm>
          <a:prstGeom prst="rect">
            <a:avLst/>
          </a:prstGeom>
          <a:solidFill>
            <a:srgbClr val="C0E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圆角矩形 32"/>
          <p:cNvSpPr/>
          <p:nvPr/>
        </p:nvSpPr>
        <p:spPr>
          <a:xfrm>
            <a:off x="634215" y="3379988"/>
            <a:ext cx="2166564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体现了老牛对牛郎长者般的关心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2951274" y="3531225"/>
            <a:ext cx="2591420" cy="4807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引出故事的女主人公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 descr="src=http___www.pptbz.com_pptpic_UploadFiles_6909_201311_2013110707491233.jpg&amp;refer=http___www.pptbz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090464" y="1364722"/>
            <a:ext cx="1431901" cy="1770805"/>
          </a:xfrm>
          <a:prstGeom prst="roundRect">
            <a:avLst/>
          </a:prstGeom>
        </p:spPr>
      </p:pic>
      <p:sp>
        <p:nvSpPr>
          <p:cNvPr id="17" name="圆角矩形 16"/>
          <p:cNvSpPr/>
          <p:nvPr/>
        </p:nvSpPr>
        <p:spPr>
          <a:xfrm>
            <a:off x="5206843" y="2348635"/>
            <a:ext cx="1791651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圆角矩形 16"/>
          <p:cNvSpPr/>
          <p:nvPr/>
        </p:nvSpPr>
        <p:spPr>
          <a:xfrm>
            <a:off x="637185" y="2744912"/>
            <a:ext cx="762095" cy="1023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1870" y="1284406"/>
            <a:ext cx="6547356" cy="2036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老牛说：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明天黄昏时候，你翻过右边那座山，山那边是一片树林，树林前边是一个湖，那时候会有些仙女在湖里戏水。她们的纱衣放在草地上，你要捡起那件粉红色的纱衣，跑到树林里等着，跟你要衣裳的那个仙女就是你的妻子。这个好机会你可别错过了。”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31871" y="2473126"/>
            <a:ext cx="762094" cy="435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仙女</a:t>
            </a:r>
            <a:endParaRPr lang="zh-CN" altLang="en-US" sz="2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8" grpId="0" animBg="1"/>
      <p:bldP spid="4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7" name="圆角矩形 10"/>
          <p:cNvSpPr/>
          <p:nvPr/>
        </p:nvSpPr>
        <p:spPr>
          <a:xfrm>
            <a:off x="892629" y="864877"/>
            <a:ext cx="7358742" cy="3500722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7586" name="Picture 2" descr="C:\Users\ADMINI~1\AppData\Local\Temp\企业微信截图_16162215414716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833258" y="1111135"/>
            <a:ext cx="3132916" cy="2220764"/>
          </a:xfrm>
          <a:prstGeom prst="roundRect">
            <a:avLst/>
          </a:prstGeom>
          <a:noFill/>
        </p:spPr>
      </p:pic>
      <p:sp>
        <p:nvSpPr>
          <p:cNvPr id="3" name="矩形: 圆角 2"/>
          <p:cNvSpPr/>
          <p:nvPr/>
        </p:nvSpPr>
        <p:spPr>
          <a:xfrm>
            <a:off x="1054456" y="956827"/>
            <a:ext cx="3996515" cy="2474508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    老牛：“明天黄昏时候，你翻过右边那座山，山那边是一片树林，树林前边是一个湖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/>
          </a:p>
        </p:txBody>
      </p:sp>
      <p:sp>
        <p:nvSpPr>
          <p:cNvPr id="5" name="圆角矩形 4"/>
          <p:cNvSpPr/>
          <p:nvPr/>
        </p:nvSpPr>
        <p:spPr>
          <a:xfrm>
            <a:off x="2895601" y="3594157"/>
            <a:ext cx="3730170" cy="51077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民间故事特点：想象丰富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14" name="圆角矩形 10"/>
          <p:cNvSpPr/>
          <p:nvPr/>
        </p:nvSpPr>
        <p:spPr>
          <a:xfrm>
            <a:off x="542925" y="619125"/>
            <a:ext cx="8058150" cy="396049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"/>
          <p:cNvSpPr txBox="1"/>
          <p:nvPr/>
        </p:nvSpPr>
        <p:spPr>
          <a:xfrm>
            <a:off x="806731" y="793684"/>
            <a:ext cx="4391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仙女们的话有什么含义。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3925218" y="868009"/>
            <a:ext cx="1750418" cy="3872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关注仙女动向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5825142" y="469791"/>
            <a:ext cx="1302672" cy="78581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仙女没有自由快乐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 16"/>
          <p:cNvSpPr/>
          <p:nvPr/>
        </p:nvSpPr>
        <p:spPr>
          <a:xfrm>
            <a:off x="1658825" y="1502570"/>
            <a:ext cx="989125" cy="135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圆角矩形 16"/>
          <p:cNvSpPr/>
          <p:nvPr/>
        </p:nvSpPr>
        <p:spPr>
          <a:xfrm>
            <a:off x="3932306" y="1962760"/>
            <a:ext cx="528570" cy="1353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圆角矩形 16"/>
          <p:cNvSpPr/>
          <p:nvPr/>
        </p:nvSpPr>
        <p:spPr>
          <a:xfrm>
            <a:off x="5974253" y="1962760"/>
            <a:ext cx="809811" cy="1353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圆角矩形 16"/>
          <p:cNvSpPr/>
          <p:nvPr/>
        </p:nvSpPr>
        <p:spPr>
          <a:xfrm>
            <a:off x="4482141" y="2415768"/>
            <a:ext cx="221716" cy="1353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圆角矩形 16"/>
          <p:cNvSpPr/>
          <p:nvPr/>
        </p:nvSpPr>
        <p:spPr>
          <a:xfrm>
            <a:off x="1878807" y="3251361"/>
            <a:ext cx="566738" cy="135388"/>
          </a:xfrm>
          <a:prstGeom prst="rect">
            <a:avLst/>
          </a:prstGeom>
          <a:solidFill>
            <a:srgbClr val="D5B8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806731" y="1193794"/>
            <a:ext cx="7622893" cy="2328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/>
              <a:t>       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他静静地等着。过了一会儿，就听见女子们上岸的声音。只听见一个说：“不早了，咱们赶紧回去吧！咱们偷偷地到人间来，要是老人家知道了，不知道要怎么罚咱们呢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”过了一会儿，又听见一个说：“怎么，你们都走啦？难得来一趟，多自在啊，也不多玩一会儿。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哎呀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我的纱衣哪儿去了，谁瞧见了？”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圆角矩形标注 7"/>
          <p:cNvSpPr/>
          <p:nvPr/>
        </p:nvSpPr>
        <p:spPr>
          <a:xfrm>
            <a:off x="6104380" y="3539436"/>
            <a:ext cx="2046867" cy="863014"/>
          </a:xfrm>
          <a:prstGeom prst="wedgeRoundRectCallout">
            <a:avLst>
              <a:gd name="adj1" fmla="val -47949"/>
              <a:gd name="adj2" fmla="val 1786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描述了仙女们来到人间的经过。</a:t>
            </a:r>
            <a:endParaRPr lang="zh-CN" altLang="en-US" sz="2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圆角矩形 21"/>
          <p:cNvSpPr/>
          <p:nvPr/>
        </p:nvSpPr>
        <p:spPr>
          <a:xfrm>
            <a:off x="1121089" y="3695525"/>
            <a:ext cx="2082174" cy="387216"/>
          </a:xfrm>
          <a:prstGeom prst="roundRect">
            <a:avLst/>
          </a:prstGeom>
          <a:solidFill>
            <a:srgbClr val="D5B8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表示语意的转折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3" grpId="0" animBg="1"/>
      <p:bldP spid="16" grpId="0" animBg="1"/>
      <p:bldP spid="24" grpId="0" animBg="1"/>
      <p:bldP spid="25" grpId="0" animBg="1"/>
      <p:bldP spid="28" grpId="0" animBg="1"/>
      <p:bldP spid="31" grpId="0" animBg="1"/>
      <p:bldP spid="17" grpId="0"/>
      <p:bldP spid="32" grpId="0" animBg="1"/>
      <p:bldP spid="3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5" name="圆角矩形 10"/>
          <p:cNvSpPr/>
          <p:nvPr/>
        </p:nvSpPr>
        <p:spPr>
          <a:xfrm>
            <a:off x="542925" y="657225"/>
            <a:ext cx="8058150" cy="325945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src=http___img.mp.itc.cn_upload_20160808_e8ea37b82aad4eeb9ee36cff06f99b4b_th.jpg&amp;refer=http___img.mp.it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80660" y="1064820"/>
            <a:ext cx="3032760" cy="1900445"/>
          </a:xfrm>
          <a:prstGeom prst="round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59460" y="1064820"/>
            <a:ext cx="4658360" cy="15810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    “怎么，你们都走啦？也不多玩一会儿。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哎呀！我的纱衣哪儿去了，谁瞧见了？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/>
          </a:p>
        </p:txBody>
      </p:sp>
      <p:sp>
        <p:nvSpPr>
          <p:cNvPr id="6" name="圆角矩形 4"/>
          <p:cNvSpPr/>
          <p:nvPr/>
        </p:nvSpPr>
        <p:spPr>
          <a:xfrm>
            <a:off x="2857501" y="3165566"/>
            <a:ext cx="3730170" cy="51077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民间故事特点：情节神奇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16" name="圆角矩形 10"/>
          <p:cNvSpPr/>
          <p:nvPr/>
        </p:nvSpPr>
        <p:spPr>
          <a:xfrm>
            <a:off x="542925" y="657225"/>
            <a:ext cx="8058150" cy="383857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00479" y="787677"/>
            <a:ext cx="5471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根据织女的叙述梳理她和牛郎相识的关键信息。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6035040" y="1292840"/>
            <a:ext cx="2055742" cy="6480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关键信息：姑娘的身份和名字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6035040" y="2236520"/>
            <a:ext cx="1857388" cy="6480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民间故事特点：想象浪漫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6035040" y="3135681"/>
            <a:ext cx="2303425" cy="648000"/>
          </a:xfrm>
          <a:prstGeom prst="roundRect">
            <a:avLst/>
          </a:prstGeom>
          <a:solidFill>
            <a:srgbClr val="E2C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民间故事特点：追求幸福向往自由</a:t>
            </a:r>
            <a:endParaRPr lang="zh-CN" altLang="en-US" sz="20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圆角矩形标注 7"/>
          <p:cNvSpPr/>
          <p:nvPr/>
        </p:nvSpPr>
        <p:spPr>
          <a:xfrm>
            <a:off x="805535" y="3865264"/>
            <a:ext cx="4898316" cy="442675"/>
          </a:xfrm>
          <a:prstGeom prst="wedgeRoundRectCallout">
            <a:avLst>
              <a:gd name="adj1" fmla="val -47949"/>
              <a:gd name="adj2" fmla="val 1786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侧面描写 突出民间文学的浪漫主义色彩</a:t>
            </a:r>
            <a:endParaRPr lang="zh-CN" altLang="en-US" sz="2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圆角矩形 16"/>
          <p:cNvSpPr/>
          <p:nvPr/>
        </p:nvSpPr>
        <p:spPr>
          <a:xfrm>
            <a:off x="2629572" y="1468864"/>
            <a:ext cx="3218778" cy="135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圆角矩形 16"/>
          <p:cNvSpPr/>
          <p:nvPr/>
        </p:nvSpPr>
        <p:spPr>
          <a:xfrm>
            <a:off x="805535" y="1907121"/>
            <a:ext cx="1013740" cy="135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圆角矩形 16"/>
          <p:cNvSpPr/>
          <p:nvPr/>
        </p:nvSpPr>
        <p:spPr>
          <a:xfrm>
            <a:off x="2810548" y="2282727"/>
            <a:ext cx="3037802" cy="135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圆角矩形 16"/>
          <p:cNvSpPr/>
          <p:nvPr/>
        </p:nvSpPr>
        <p:spPr>
          <a:xfrm>
            <a:off x="805535" y="2749204"/>
            <a:ext cx="1509040" cy="135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圆角矩形 16"/>
          <p:cNvSpPr/>
          <p:nvPr/>
        </p:nvSpPr>
        <p:spPr>
          <a:xfrm>
            <a:off x="2572686" y="2749204"/>
            <a:ext cx="1013477" cy="135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圆角矩形 16"/>
          <p:cNvSpPr/>
          <p:nvPr/>
        </p:nvSpPr>
        <p:spPr>
          <a:xfrm>
            <a:off x="4834873" y="2749204"/>
            <a:ext cx="1013477" cy="135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圆角矩形 16"/>
          <p:cNvSpPr/>
          <p:nvPr/>
        </p:nvSpPr>
        <p:spPr>
          <a:xfrm>
            <a:off x="805535" y="3172882"/>
            <a:ext cx="2005013" cy="1353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圆角矩形 16"/>
          <p:cNvSpPr/>
          <p:nvPr/>
        </p:nvSpPr>
        <p:spPr>
          <a:xfrm>
            <a:off x="3326942" y="3172882"/>
            <a:ext cx="2521408" cy="135388"/>
          </a:xfrm>
          <a:prstGeom prst="rect">
            <a:avLst/>
          </a:prstGeom>
          <a:solidFill>
            <a:srgbClr val="E2C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圆角矩形 16"/>
          <p:cNvSpPr/>
          <p:nvPr/>
        </p:nvSpPr>
        <p:spPr>
          <a:xfrm>
            <a:off x="805534" y="3609709"/>
            <a:ext cx="502566" cy="135388"/>
          </a:xfrm>
          <a:prstGeom prst="rect">
            <a:avLst/>
          </a:prstGeom>
          <a:solidFill>
            <a:srgbClr val="E2CF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00479" y="1158240"/>
            <a:ext cx="5365041" cy="2625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ct val="14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原来姑娘是天上王母娘娘的外孙女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名字叫织女。每天早晨和傍晚，王母娘娘拿她织的彩锦装饰天空，那就是灿烂的云霞，什么东西也没它美丽。不许休息。织女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劳累不用说，自由也没有了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她总想离开天上，到人间去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 animBg="1"/>
      <p:bldP spid="24" grpId="0" animBg="1"/>
      <p:bldP spid="46" grpId="0" animBg="1"/>
      <p:bldP spid="17" grpId="0" animBg="1"/>
      <p:bldP spid="19" grpId="0" animBg="1"/>
      <p:bldP spid="21" grpId="0" animBg="1"/>
      <p:bldP spid="22" grpId="0" animBg="1"/>
      <p:bldP spid="25" grpId="0" animBg="1"/>
      <p:bldP spid="26" grpId="0" animBg="1"/>
      <p:bldP spid="29" grpId="0" animBg="1"/>
      <p:bldP spid="31" grpId="0" animBg="1"/>
      <p:bldP spid="33" grpId="0" animBg="1"/>
      <p:bldP spid="34" grpId="0" animBg="1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10" name="圆角矩形 10"/>
          <p:cNvSpPr/>
          <p:nvPr/>
        </p:nvSpPr>
        <p:spPr>
          <a:xfrm>
            <a:off x="542925" y="638175"/>
            <a:ext cx="8058150" cy="388620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23951" y="1240515"/>
            <a:ext cx="4643438" cy="280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lnSpc>
                <a:spcPct val="150000"/>
              </a:lnSpc>
              <a:tabLst>
                <a:tab pos="3314700" algn="l"/>
              </a:tabLst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王母娘娘喝千年酿的葡萄酒，多喝了点儿，靠在宝座上直打磕睡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仙女们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一齐飞到人间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看见湖水清得可爱，就跳下去戏水。织女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想多玩一会儿，没想到就落在了后边。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tabLst>
                <a:tab pos="3314700" algn="l"/>
              </a:tabLst>
            </a:pPr>
            <a:endParaRPr lang="zh-CN" altLang="en-US" sz="2000"/>
          </a:p>
        </p:txBody>
      </p:sp>
      <p:sp>
        <p:nvSpPr>
          <p:cNvPr id="18" name="TextBox 17"/>
          <p:cNvSpPr txBox="1"/>
          <p:nvPr/>
        </p:nvSpPr>
        <p:spPr>
          <a:xfrm>
            <a:off x="823951" y="810213"/>
            <a:ext cx="5453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根据织女的叙述梳理她和牛郎相识的关键信息。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" name="图片 42" descr="src=http___imgupload.youboy.com_imagestore20150818635c4f5f-b346-4377-8154-5f5839e125f0.jpg_308_308&amp;refer=http___imgupload.youbo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5489" y="1330267"/>
            <a:ext cx="2700260" cy="2292466"/>
          </a:xfrm>
          <a:prstGeom prst="roundRect">
            <a:avLst/>
          </a:prstGeom>
        </p:spPr>
      </p:pic>
      <p:sp>
        <p:nvSpPr>
          <p:cNvPr id="11" name="圆角矩形 4"/>
          <p:cNvSpPr/>
          <p:nvPr/>
        </p:nvSpPr>
        <p:spPr>
          <a:xfrm>
            <a:off x="1685925" y="3760754"/>
            <a:ext cx="5791200" cy="4426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相识关键信息：王母娘娘喝多，偷偷跑出来戏水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ln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1259632" y="1419622"/>
            <a:ext cx="3528392" cy="1641745"/>
            <a:chOff x="1331640" y="1041502"/>
            <a:chExt cx="5970129" cy="2578108"/>
          </a:xfrm>
        </p:grpSpPr>
        <p:grpSp>
          <p:nvGrpSpPr>
            <p:cNvPr id="4" name="组合 3"/>
            <p:cNvGrpSpPr/>
            <p:nvPr/>
          </p:nvGrpSpPr>
          <p:grpSpPr>
            <a:xfrm>
              <a:off x="1331640" y="1041502"/>
              <a:ext cx="5970129" cy="2578108"/>
              <a:chOff x="5590535" y="1854712"/>
              <a:chExt cx="2072064" cy="1542279"/>
            </a:xfrm>
          </p:grpSpPr>
          <p:sp>
            <p:nvSpPr>
              <p:cNvPr id="7" name="椭圆 20"/>
              <p:cNvSpPr/>
              <p:nvPr/>
            </p:nvSpPr>
            <p:spPr>
              <a:xfrm>
                <a:off x="5590535" y="1854712"/>
                <a:ext cx="2072064" cy="1516857"/>
              </a:xfrm>
              <a:custGeom>
                <a:avLst/>
                <a:gdLst>
                  <a:gd name="connsiteX0" fmla="*/ 0 w 1971124"/>
                  <a:gd name="connsiteY0" fmla="*/ 820786 h 1641572"/>
                  <a:gd name="connsiteX1" fmla="*/ 985562 w 1971124"/>
                  <a:gd name="connsiteY1" fmla="*/ 0 h 1641572"/>
                  <a:gd name="connsiteX2" fmla="*/ 1971124 w 1971124"/>
                  <a:gd name="connsiteY2" fmla="*/ 820786 h 1641572"/>
                  <a:gd name="connsiteX3" fmla="*/ 985562 w 1971124"/>
                  <a:gd name="connsiteY3" fmla="*/ 1641572 h 1641572"/>
                  <a:gd name="connsiteX4" fmla="*/ 0 w 1971124"/>
                  <a:gd name="connsiteY4" fmla="*/ 820786 h 1641572"/>
                  <a:gd name="connsiteX0-1" fmla="*/ 0 w 1971124"/>
                  <a:gd name="connsiteY0-2" fmla="*/ 820786 h 1641572"/>
                  <a:gd name="connsiteX1-3" fmla="*/ 985562 w 1971124"/>
                  <a:gd name="connsiteY1-4" fmla="*/ 0 h 1641572"/>
                  <a:gd name="connsiteX2-5" fmla="*/ 1971124 w 1971124"/>
                  <a:gd name="connsiteY2-6" fmla="*/ 820786 h 1641572"/>
                  <a:gd name="connsiteX3-7" fmla="*/ 985562 w 1971124"/>
                  <a:gd name="connsiteY3-8" fmla="*/ 1641572 h 1641572"/>
                  <a:gd name="connsiteX4-9" fmla="*/ 0 w 1971124"/>
                  <a:gd name="connsiteY4-10" fmla="*/ 820786 h 1641572"/>
                  <a:gd name="connsiteX0-11" fmla="*/ 41106 w 2012230"/>
                  <a:gd name="connsiteY0-12" fmla="*/ 716011 h 1536797"/>
                  <a:gd name="connsiteX1-13" fmla="*/ 369443 w 2012230"/>
                  <a:gd name="connsiteY1-14" fmla="*/ 0 h 1536797"/>
                  <a:gd name="connsiteX2-15" fmla="*/ 2012230 w 2012230"/>
                  <a:gd name="connsiteY2-16" fmla="*/ 716011 h 1536797"/>
                  <a:gd name="connsiteX3-17" fmla="*/ 1026668 w 2012230"/>
                  <a:gd name="connsiteY3-18" fmla="*/ 1536797 h 1536797"/>
                  <a:gd name="connsiteX4-19" fmla="*/ 41106 w 2012230"/>
                  <a:gd name="connsiteY4-20" fmla="*/ 716011 h 1536797"/>
                  <a:gd name="connsiteX0-21" fmla="*/ 53676 w 1948600"/>
                  <a:gd name="connsiteY0-22" fmla="*/ 1174053 h 1563453"/>
                  <a:gd name="connsiteX1-23" fmla="*/ 305813 w 1948600"/>
                  <a:gd name="connsiteY1-24" fmla="*/ 10367 h 1563453"/>
                  <a:gd name="connsiteX2-25" fmla="*/ 1948600 w 1948600"/>
                  <a:gd name="connsiteY2-26" fmla="*/ 726378 h 1563453"/>
                  <a:gd name="connsiteX3-27" fmla="*/ 963038 w 1948600"/>
                  <a:gd name="connsiteY3-28" fmla="*/ 1547164 h 1563453"/>
                  <a:gd name="connsiteX4-29" fmla="*/ 53676 w 1948600"/>
                  <a:gd name="connsiteY4-30" fmla="*/ 1174053 h 1563453"/>
                  <a:gd name="connsiteX0-31" fmla="*/ 47053 w 1732427"/>
                  <a:gd name="connsiteY0-32" fmla="*/ 1309562 h 1731913"/>
                  <a:gd name="connsiteX1-33" fmla="*/ 299190 w 1732427"/>
                  <a:gd name="connsiteY1-34" fmla="*/ 145876 h 1731913"/>
                  <a:gd name="connsiteX2-35" fmla="*/ 1732427 w 1732427"/>
                  <a:gd name="connsiteY2-36" fmla="*/ 318962 h 1731913"/>
                  <a:gd name="connsiteX3-37" fmla="*/ 956415 w 1732427"/>
                  <a:gd name="connsiteY3-38" fmla="*/ 1682673 h 1731913"/>
                  <a:gd name="connsiteX4-39" fmla="*/ 47053 w 1732427"/>
                  <a:gd name="connsiteY4-40" fmla="*/ 1309562 h 1731913"/>
                  <a:gd name="connsiteX0-41" fmla="*/ 114899 w 2043591"/>
                  <a:gd name="connsiteY0-42" fmla="*/ 1309562 h 1614970"/>
                  <a:gd name="connsiteX1-43" fmla="*/ 367036 w 2043591"/>
                  <a:gd name="connsiteY1-44" fmla="*/ 145876 h 1614970"/>
                  <a:gd name="connsiteX2-45" fmla="*/ 1800273 w 2043591"/>
                  <a:gd name="connsiteY2-46" fmla="*/ 318962 h 1614970"/>
                  <a:gd name="connsiteX3-47" fmla="*/ 1948186 w 2043591"/>
                  <a:gd name="connsiteY3-48" fmla="*/ 1549323 h 1614970"/>
                  <a:gd name="connsiteX4-49" fmla="*/ 114899 w 2043591"/>
                  <a:gd name="connsiteY4-50" fmla="*/ 1309562 h 1614970"/>
                  <a:gd name="connsiteX0-51" fmla="*/ 114899 w 2043591"/>
                  <a:gd name="connsiteY0-52" fmla="*/ 1309562 h 1614970"/>
                  <a:gd name="connsiteX1-53" fmla="*/ 367036 w 2043591"/>
                  <a:gd name="connsiteY1-54" fmla="*/ 145876 h 1614970"/>
                  <a:gd name="connsiteX2-55" fmla="*/ 1800273 w 2043591"/>
                  <a:gd name="connsiteY2-56" fmla="*/ 318962 h 1614970"/>
                  <a:gd name="connsiteX3-57" fmla="*/ 1948186 w 2043591"/>
                  <a:gd name="connsiteY3-58" fmla="*/ 1549323 h 1614970"/>
                  <a:gd name="connsiteX4-59" fmla="*/ 114899 w 2043591"/>
                  <a:gd name="connsiteY4-60" fmla="*/ 1309562 h 1614970"/>
                  <a:gd name="connsiteX0-61" fmla="*/ 114899 w 2079132"/>
                  <a:gd name="connsiteY0-62" fmla="*/ 1309562 h 1614970"/>
                  <a:gd name="connsiteX1-63" fmla="*/ 367036 w 2079132"/>
                  <a:gd name="connsiteY1-64" fmla="*/ 145876 h 1614970"/>
                  <a:gd name="connsiteX2-65" fmla="*/ 1800273 w 2079132"/>
                  <a:gd name="connsiteY2-66" fmla="*/ 318962 h 1614970"/>
                  <a:gd name="connsiteX3-67" fmla="*/ 1948186 w 2079132"/>
                  <a:gd name="connsiteY3-68" fmla="*/ 1549323 h 1614970"/>
                  <a:gd name="connsiteX4-69" fmla="*/ 114899 w 2079132"/>
                  <a:gd name="connsiteY4-70" fmla="*/ 1309562 h 1614970"/>
                  <a:gd name="connsiteX0-71" fmla="*/ 116760 w 2070763"/>
                  <a:gd name="connsiteY0-72" fmla="*/ 1492313 h 1688846"/>
                  <a:gd name="connsiteX1-73" fmla="*/ 359372 w 2070763"/>
                  <a:gd name="connsiteY1-74" fmla="*/ 157177 h 1688846"/>
                  <a:gd name="connsiteX2-75" fmla="*/ 1792609 w 2070763"/>
                  <a:gd name="connsiteY2-76" fmla="*/ 330263 h 1688846"/>
                  <a:gd name="connsiteX3-77" fmla="*/ 1940522 w 2070763"/>
                  <a:gd name="connsiteY3-78" fmla="*/ 1560624 h 1688846"/>
                  <a:gd name="connsiteX4-79" fmla="*/ 116760 w 2070763"/>
                  <a:gd name="connsiteY4-80" fmla="*/ 1492313 h 1688846"/>
                  <a:gd name="connsiteX0-81" fmla="*/ 116760 w 2070763"/>
                  <a:gd name="connsiteY0-82" fmla="*/ 1492313 h 1688846"/>
                  <a:gd name="connsiteX1-83" fmla="*/ 359372 w 2070763"/>
                  <a:gd name="connsiteY1-84" fmla="*/ 157177 h 1688846"/>
                  <a:gd name="connsiteX2-85" fmla="*/ 1792609 w 2070763"/>
                  <a:gd name="connsiteY2-86" fmla="*/ 330263 h 1688846"/>
                  <a:gd name="connsiteX3-87" fmla="*/ 1940522 w 2070763"/>
                  <a:gd name="connsiteY3-88" fmla="*/ 1560624 h 1688846"/>
                  <a:gd name="connsiteX4-89" fmla="*/ 116760 w 2070763"/>
                  <a:gd name="connsiteY4-90" fmla="*/ 1492313 h 1688846"/>
                  <a:gd name="connsiteX0-91" fmla="*/ 116760 w 2070763"/>
                  <a:gd name="connsiteY0-92" fmla="*/ 1492313 h 1688846"/>
                  <a:gd name="connsiteX1-93" fmla="*/ 359372 w 2070763"/>
                  <a:gd name="connsiteY1-94" fmla="*/ 157177 h 1688846"/>
                  <a:gd name="connsiteX2-95" fmla="*/ 1792609 w 2070763"/>
                  <a:gd name="connsiteY2-96" fmla="*/ 330263 h 1688846"/>
                  <a:gd name="connsiteX3-97" fmla="*/ 1940522 w 2070763"/>
                  <a:gd name="connsiteY3-98" fmla="*/ 1560624 h 1688846"/>
                  <a:gd name="connsiteX4-99" fmla="*/ 116760 w 2070763"/>
                  <a:gd name="connsiteY4-100" fmla="*/ 1492313 h 1688846"/>
                  <a:gd name="connsiteX0-101" fmla="*/ 116760 w 2070763"/>
                  <a:gd name="connsiteY0-102" fmla="*/ 1492313 h 1688846"/>
                  <a:gd name="connsiteX1-103" fmla="*/ 359372 w 2070763"/>
                  <a:gd name="connsiteY1-104" fmla="*/ 157177 h 1688846"/>
                  <a:gd name="connsiteX2-105" fmla="*/ 1792609 w 2070763"/>
                  <a:gd name="connsiteY2-106" fmla="*/ 330263 h 1688846"/>
                  <a:gd name="connsiteX3-107" fmla="*/ 1940522 w 2070763"/>
                  <a:gd name="connsiteY3-108" fmla="*/ 1560624 h 1688846"/>
                  <a:gd name="connsiteX4-109" fmla="*/ 116760 w 2070763"/>
                  <a:gd name="connsiteY4-110" fmla="*/ 1492313 h 1688846"/>
                  <a:gd name="connsiteX0-111" fmla="*/ 116760 w 2070763"/>
                  <a:gd name="connsiteY0-112" fmla="*/ 1492313 h 1688846"/>
                  <a:gd name="connsiteX1-113" fmla="*/ 359372 w 2070763"/>
                  <a:gd name="connsiteY1-114" fmla="*/ 157177 h 1688846"/>
                  <a:gd name="connsiteX2-115" fmla="*/ 1792609 w 2070763"/>
                  <a:gd name="connsiteY2-116" fmla="*/ 330263 h 1688846"/>
                  <a:gd name="connsiteX3-117" fmla="*/ 1940522 w 2070763"/>
                  <a:gd name="connsiteY3-118" fmla="*/ 1560624 h 1688846"/>
                  <a:gd name="connsiteX4-119" fmla="*/ 116760 w 2070763"/>
                  <a:gd name="connsiteY4-120" fmla="*/ 1492313 h 1688846"/>
                  <a:gd name="connsiteX0-121" fmla="*/ 116760 w 2070763"/>
                  <a:gd name="connsiteY0-122" fmla="*/ 1492313 h 1688846"/>
                  <a:gd name="connsiteX1-123" fmla="*/ 359372 w 2070763"/>
                  <a:gd name="connsiteY1-124" fmla="*/ 157177 h 1688846"/>
                  <a:gd name="connsiteX2-125" fmla="*/ 1792609 w 2070763"/>
                  <a:gd name="connsiteY2-126" fmla="*/ 330263 h 1688846"/>
                  <a:gd name="connsiteX3-127" fmla="*/ 1940522 w 2070763"/>
                  <a:gd name="connsiteY3-128" fmla="*/ 1560624 h 1688846"/>
                  <a:gd name="connsiteX4-129" fmla="*/ 116760 w 2070763"/>
                  <a:gd name="connsiteY4-130" fmla="*/ 1492313 h 1688846"/>
                  <a:gd name="connsiteX0-131" fmla="*/ 116760 w 2070763"/>
                  <a:gd name="connsiteY0-132" fmla="*/ 1492313 h 1688846"/>
                  <a:gd name="connsiteX1-133" fmla="*/ 359372 w 2070763"/>
                  <a:gd name="connsiteY1-134" fmla="*/ 157177 h 1688846"/>
                  <a:gd name="connsiteX2-135" fmla="*/ 1792609 w 2070763"/>
                  <a:gd name="connsiteY2-136" fmla="*/ 330263 h 1688846"/>
                  <a:gd name="connsiteX3-137" fmla="*/ 1940522 w 2070763"/>
                  <a:gd name="connsiteY3-138" fmla="*/ 1560624 h 1688846"/>
                  <a:gd name="connsiteX4-139" fmla="*/ 116760 w 2070763"/>
                  <a:gd name="connsiteY4-140" fmla="*/ 1492313 h 1688846"/>
                  <a:gd name="connsiteX0-141" fmla="*/ 146617 w 1967623"/>
                  <a:gd name="connsiteY0-142" fmla="*/ 1492313 h 1688846"/>
                  <a:gd name="connsiteX1-143" fmla="*/ 265404 w 1967623"/>
                  <a:gd name="connsiteY1-144" fmla="*/ 157177 h 1688846"/>
                  <a:gd name="connsiteX2-145" fmla="*/ 1698641 w 1967623"/>
                  <a:gd name="connsiteY2-146" fmla="*/ 330263 h 1688846"/>
                  <a:gd name="connsiteX3-147" fmla="*/ 1846554 w 1967623"/>
                  <a:gd name="connsiteY3-148" fmla="*/ 1560624 h 1688846"/>
                  <a:gd name="connsiteX4-149" fmla="*/ 146617 w 1967623"/>
                  <a:gd name="connsiteY4-150" fmla="*/ 1492313 h 1688846"/>
                  <a:gd name="connsiteX0-151" fmla="*/ 222389 w 2065450"/>
                  <a:gd name="connsiteY0-152" fmla="*/ 1399483 h 1593942"/>
                  <a:gd name="connsiteX1-153" fmla="*/ 188776 w 2065450"/>
                  <a:gd name="connsiteY1-154" fmla="*/ 102447 h 1593942"/>
                  <a:gd name="connsiteX2-155" fmla="*/ 1774413 w 2065450"/>
                  <a:gd name="connsiteY2-156" fmla="*/ 237433 h 1593942"/>
                  <a:gd name="connsiteX3-157" fmla="*/ 1922326 w 2065450"/>
                  <a:gd name="connsiteY3-158" fmla="*/ 1467794 h 1593942"/>
                  <a:gd name="connsiteX4-159" fmla="*/ 222389 w 2065450"/>
                  <a:gd name="connsiteY4-160" fmla="*/ 1399483 h 1593942"/>
                  <a:gd name="connsiteX0-161" fmla="*/ 227950 w 2109451"/>
                  <a:gd name="connsiteY0-162" fmla="*/ 1473623 h 1678672"/>
                  <a:gd name="connsiteX1-163" fmla="*/ 194337 w 2109451"/>
                  <a:gd name="connsiteY1-164" fmla="*/ 176587 h 1678672"/>
                  <a:gd name="connsiteX2-165" fmla="*/ 1865699 w 2109451"/>
                  <a:gd name="connsiteY2-166" fmla="*/ 159173 h 1678672"/>
                  <a:gd name="connsiteX3-167" fmla="*/ 1927887 w 2109451"/>
                  <a:gd name="connsiteY3-168" fmla="*/ 1541934 h 1678672"/>
                  <a:gd name="connsiteX4-169" fmla="*/ 227950 w 2109451"/>
                  <a:gd name="connsiteY4-170" fmla="*/ 1473623 h 1678672"/>
                  <a:gd name="connsiteX0-171" fmla="*/ 227950 w 2109451"/>
                  <a:gd name="connsiteY0-172" fmla="*/ 1466216 h 1605011"/>
                  <a:gd name="connsiteX1-173" fmla="*/ 194337 w 2109451"/>
                  <a:gd name="connsiteY1-174" fmla="*/ 169180 h 1605011"/>
                  <a:gd name="connsiteX2-175" fmla="*/ 1865699 w 2109451"/>
                  <a:gd name="connsiteY2-176" fmla="*/ 151766 h 1605011"/>
                  <a:gd name="connsiteX3-177" fmla="*/ 1927887 w 2109451"/>
                  <a:gd name="connsiteY3-178" fmla="*/ 1420227 h 1605011"/>
                  <a:gd name="connsiteX4-179" fmla="*/ 227950 w 2109451"/>
                  <a:gd name="connsiteY4-180" fmla="*/ 1466216 h 1605011"/>
                  <a:gd name="connsiteX0-181" fmla="*/ 225472 w 2088885"/>
                  <a:gd name="connsiteY0-182" fmla="*/ 1435385 h 1571002"/>
                  <a:gd name="connsiteX1-183" fmla="*/ 191859 w 2088885"/>
                  <a:gd name="connsiteY1-184" fmla="*/ 138349 h 1571002"/>
                  <a:gd name="connsiteX2-185" fmla="*/ 1825121 w 2088885"/>
                  <a:gd name="connsiteY2-186" fmla="*/ 178085 h 1571002"/>
                  <a:gd name="connsiteX3-187" fmla="*/ 1925409 w 2088885"/>
                  <a:gd name="connsiteY3-188" fmla="*/ 1389396 h 1571002"/>
                  <a:gd name="connsiteX4-189" fmla="*/ 225472 w 2088885"/>
                  <a:gd name="connsiteY4-190" fmla="*/ 1435385 h 1571002"/>
                  <a:gd name="connsiteX0-191" fmla="*/ 225472 w 2088885"/>
                  <a:gd name="connsiteY0-192" fmla="*/ 1387079 h 1516857"/>
                  <a:gd name="connsiteX1-193" fmla="*/ 191859 w 2088885"/>
                  <a:gd name="connsiteY1-194" fmla="*/ 175768 h 1516857"/>
                  <a:gd name="connsiteX2-195" fmla="*/ 1825121 w 2088885"/>
                  <a:gd name="connsiteY2-196" fmla="*/ 129779 h 1516857"/>
                  <a:gd name="connsiteX3-197" fmla="*/ 1925409 w 2088885"/>
                  <a:gd name="connsiteY3-198" fmla="*/ 1341090 h 1516857"/>
                  <a:gd name="connsiteX4-199" fmla="*/ 225472 w 2088885"/>
                  <a:gd name="connsiteY4-200" fmla="*/ 1387079 h 1516857"/>
                  <a:gd name="connsiteX0-201" fmla="*/ 239241 w 2072064"/>
                  <a:gd name="connsiteY0-202" fmla="*/ 1387079 h 1516857"/>
                  <a:gd name="connsiteX1-203" fmla="*/ 177053 w 2072064"/>
                  <a:gd name="connsiteY1-204" fmla="*/ 175768 h 1516857"/>
                  <a:gd name="connsiteX2-205" fmla="*/ 1810315 w 2072064"/>
                  <a:gd name="connsiteY2-206" fmla="*/ 129779 h 1516857"/>
                  <a:gd name="connsiteX3-207" fmla="*/ 1910603 w 2072064"/>
                  <a:gd name="connsiteY3-208" fmla="*/ 1341090 h 1516857"/>
                  <a:gd name="connsiteX4-209" fmla="*/ 239241 w 2072064"/>
                  <a:gd name="connsiteY4-210" fmla="*/ 1387079 h 15168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072064" h="1516857">
                    <a:moveTo>
                      <a:pt x="239241" y="1387079"/>
                    </a:moveTo>
                    <a:cubicBezTo>
                      <a:pt x="-49684" y="1192859"/>
                      <a:pt x="-84793" y="385318"/>
                      <a:pt x="177053" y="175768"/>
                    </a:cubicBezTo>
                    <a:cubicBezTo>
                      <a:pt x="438899" y="-33782"/>
                      <a:pt x="1521390" y="-64441"/>
                      <a:pt x="1810315" y="129779"/>
                    </a:cubicBezTo>
                    <a:cubicBezTo>
                      <a:pt x="2099240" y="323999"/>
                      <a:pt x="2172449" y="1131540"/>
                      <a:pt x="1910603" y="1341090"/>
                    </a:cubicBezTo>
                    <a:cubicBezTo>
                      <a:pt x="1648757" y="1550640"/>
                      <a:pt x="528166" y="1581299"/>
                      <a:pt x="239241" y="1387079"/>
                    </a:cubicBezTo>
                    <a:close/>
                  </a:path>
                </a:pathLst>
              </a:custGeom>
              <a:solidFill>
                <a:srgbClr val="A7DC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新月形 7"/>
              <p:cNvSpPr/>
              <p:nvPr/>
            </p:nvSpPr>
            <p:spPr>
              <a:xfrm rot="684906">
                <a:off x="6611696" y="2435448"/>
                <a:ext cx="709032" cy="961543"/>
              </a:xfrm>
              <a:prstGeom prst="moon">
                <a:avLst/>
              </a:prstGeom>
              <a:solidFill>
                <a:srgbClr val="A7DC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" name="文本框 1"/>
            <p:cNvSpPr txBox="1"/>
            <p:nvPr/>
          </p:nvSpPr>
          <p:spPr>
            <a:xfrm>
              <a:off x="1650426" y="1497336"/>
              <a:ext cx="5332555" cy="148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快速阅读课文，想一想：课文主要讲了什么？</a:t>
              </a:r>
              <a:endParaRPr lang="zh-CN" altLang="en-US" sz="20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5" name="圆角矩形 10"/>
          <p:cNvSpPr/>
          <p:nvPr/>
        </p:nvSpPr>
        <p:spPr>
          <a:xfrm>
            <a:off x="542925" y="638175"/>
            <a:ext cx="8058150" cy="388620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29755" y="886685"/>
            <a:ext cx="7214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默读第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2000">
                <a:solidFill>
                  <a:srgbClr val="0070C0"/>
                </a:solidFill>
                <a:latin typeface="+mj-ea"/>
                <a:ea typeface="+mj-ea"/>
              </a:rPr>
              <a:t>～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21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自然段，用简洁的语言梳理出这部分的主要情节。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9755" y="1314385"/>
            <a:ext cx="7296176" cy="1405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老牛开口道破天机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牛郎翻山过林，来到湖边见到仙女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牛郎借拿走纱衣留下织女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两人相见互诉衷肠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经过长谈，织女同意结婚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他们回到牛郎的草屋。  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44029" y="2986150"/>
            <a:ext cx="7566545" cy="1314450"/>
            <a:chOff x="844029" y="2986150"/>
            <a:chExt cx="7566545" cy="1314450"/>
          </a:xfrm>
        </p:grpSpPr>
        <p:sp>
          <p:nvSpPr>
            <p:cNvPr id="6" name="矩形: 圆角 5"/>
            <p:cNvSpPr/>
            <p:nvPr/>
          </p:nvSpPr>
          <p:spPr>
            <a:xfrm>
              <a:off x="844029" y="2986150"/>
              <a:ext cx="7455942" cy="131445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920229" y="3041331"/>
              <a:ext cx="7490345" cy="11512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语文要素</a:t>
              </a:r>
              <a:r>
                <a:rPr lang="en-US" altLang="zh-CN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——</a:t>
              </a:r>
              <a:r>
                <a:rPr lang="zh-CN" altLang="en-US" sz="200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复述故事的方法</a:t>
              </a:r>
              <a:endPara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lvl="0">
                <a:lnSpc>
                  <a:spcPct val="120000"/>
                </a:lnSpc>
                <a:tabLst>
                  <a:tab pos="3295650" algn="l"/>
                </a:tabLst>
              </a:pPr>
              <a:r>
                <a:rPr lang="zh-CN" altLang="en-US" sz="20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我们可以利用人物关系图和关键词来梳理故事的主要情节，依据主要情节我们就可以用自己的话把故事讲给别人听了。</a:t>
              </a:r>
              <a:endParaRPr lang="zh-CN" altLang="en-US" sz="2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12" name="圆角矩形 10"/>
          <p:cNvSpPr/>
          <p:nvPr/>
        </p:nvSpPr>
        <p:spPr>
          <a:xfrm>
            <a:off x="542925" y="628650"/>
            <a:ext cx="8058150" cy="343535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: 圆角 28"/>
          <p:cNvSpPr/>
          <p:nvPr/>
        </p:nvSpPr>
        <p:spPr>
          <a:xfrm>
            <a:off x="2703122" y="3143746"/>
            <a:ext cx="4104456" cy="5107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牛郎和织女一起回家过日子。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8172" y="888334"/>
            <a:ext cx="665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按照事情发展的顺序概括第</a:t>
            </a:r>
            <a:r>
              <a:rPr lang="en-US" altLang="zh-CN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2400">
                <a:solidFill>
                  <a:srgbClr val="0070C0"/>
                </a:solidFill>
                <a:latin typeface="+mj-ea"/>
                <a:ea typeface="+mj-ea"/>
              </a:rPr>
              <a:t>～</a:t>
            </a:r>
            <a:r>
              <a:rPr lang="en-US" altLang="zh-CN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21</a:t>
            </a:r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自然段的内容。</a:t>
            </a:r>
            <a:endParaRPr lang="zh-CN" altLang="en-US" sz="24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1063427" y="3177798"/>
            <a:ext cx="915065" cy="4426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结果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063427" y="2364984"/>
            <a:ext cx="873471" cy="4426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经过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1063427" y="1552170"/>
            <a:ext cx="873471" cy="4426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起因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2703122" y="1547135"/>
            <a:ext cx="4896544" cy="5107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老牛指引牛郎去湖边捡织女的衣服。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2703122" y="2345441"/>
            <a:ext cx="4752528" cy="5107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牛郎和织女见面后互相倾诉真心。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2096898" y="1562166"/>
            <a:ext cx="432048" cy="396000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右箭头 30"/>
          <p:cNvSpPr/>
          <p:nvPr/>
        </p:nvSpPr>
        <p:spPr>
          <a:xfrm>
            <a:off x="2096898" y="2388321"/>
            <a:ext cx="432048" cy="396000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右箭头 36"/>
          <p:cNvSpPr/>
          <p:nvPr/>
        </p:nvSpPr>
        <p:spPr>
          <a:xfrm>
            <a:off x="2096898" y="3201135"/>
            <a:ext cx="432048" cy="396000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/>
      <p:bldP spid="22" grpId="0" animBg="1"/>
      <p:bldP spid="23" grpId="0" animBg="1"/>
      <p:bldP spid="25" grpId="0" animBg="1"/>
      <p:bldP spid="27" grpId="0" animBg="1"/>
      <p:bldP spid="28" grpId="0" animBg="1"/>
      <p:bldP spid="30" grpId="0" animBg="1"/>
      <p:bldP spid="31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sp>
        <p:nvSpPr>
          <p:cNvPr id="5" name="圆角矩形 10"/>
          <p:cNvSpPr/>
          <p:nvPr/>
        </p:nvSpPr>
        <p:spPr>
          <a:xfrm>
            <a:off x="542925" y="771524"/>
            <a:ext cx="8058150" cy="329247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981491" y="1079500"/>
            <a:ext cx="3708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概括织女的人物性格。</a:t>
            </a:r>
            <a:endParaRPr lang="zh-CN" altLang="en-US" sz="28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1491" y="1645225"/>
            <a:ext cx="5318645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 织女向往自由、追求幸福，和牛郎一样，是个善良、勤劳、坚定、勇敢的人。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20150914172353_k52rX.thumb.700_0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00136" y="1005169"/>
            <a:ext cx="1977089" cy="2821588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2709" y="0"/>
            <a:ext cx="9141291" cy="51435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74158" y="912864"/>
            <a:ext cx="7995684" cy="3239236"/>
            <a:chOff x="393786" y="277030"/>
            <a:chExt cx="7584608" cy="4205835"/>
          </a:xfrm>
        </p:grpSpPr>
        <p:sp>
          <p:nvSpPr>
            <p:cNvPr id="6" name="矩形: 圆角 5"/>
            <p:cNvSpPr/>
            <p:nvPr/>
          </p:nvSpPr>
          <p:spPr>
            <a:xfrm>
              <a:off x="393786" y="277030"/>
              <a:ext cx="7584608" cy="4205835"/>
            </a:xfrm>
            <a:prstGeom prst="roundRect">
              <a:avLst>
                <a:gd name="adj" fmla="val 14712"/>
              </a:avLst>
            </a:prstGeom>
            <a:solidFill>
              <a:srgbClr val="E1F4E9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510016" y="437720"/>
              <a:ext cx="7352149" cy="3884455"/>
            </a:xfrm>
            <a:prstGeom prst="roundRect">
              <a:avLst>
                <a:gd name="adj" fmla="val 14712"/>
              </a:avLst>
            </a:prstGeom>
            <a:solidFill>
              <a:schemeClr val="bg1"/>
            </a:solidFill>
            <a:ln>
              <a:solidFill>
                <a:srgbClr val="A6DEB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67023" y="1285056"/>
            <a:ext cx="2579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课堂小结</a:t>
            </a:r>
            <a:endParaRPr kumimoji="0" lang="zh-CN" altLang="en-US" sz="22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67023" y="1732787"/>
            <a:ext cx="7433139" cy="1930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    本文是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牛郎织女</a:t>
            </a:r>
            <a:r>
              <a:rPr lang="en-US" altLang="zh-CN" sz="22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故事的前半部分，主要讲述了牛郎从小遭哥嫂虐待，和老牛相依为命，后来在老牛的帮助下和织女组成了美满的家庭。表现了牛郎和织女善良、勤劳的品格，表达了人们对美好幸福生活的向往和追求。</a:t>
            </a:r>
            <a:endParaRPr lang="zh-CN" altLang="en-US" sz="2200" dirty="0">
              <a:solidFill>
                <a:srgbClr val="7030A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56467" y="597523"/>
            <a:ext cx="1909698" cy="8040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0" y="3646341"/>
            <a:ext cx="9156700" cy="1501697"/>
            <a:chOff x="0" y="3578631"/>
            <a:chExt cx="9569574" cy="1569408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3578631"/>
              <a:ext cx="4788024" cy="1569408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4781550" y="3578631"/>
              <a:ext cx="4788024" cy="1569408"/>
            </a:xfrm>
            <a:prstGeom prst="rect">
              <a:avLst/>
            </a:prstGeom>
          </p:spPr>
        </p:pic>
      </p:grpSp>
      <p:sp>
        <p:nvSpPr>
          <p:cNvPr id="39" name="圆角矩形 42"/>
          <p:cNvSpPr/>
          <p:nvPr/>
        </p:nvSpPr>
        <p:spPr>
          <a:xfrm>
            <a:off x="518162" y="1190616"/>
            <a:ext cx="8107678" cy="3118722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6"/>
          <p:cNvSpPr txBox="1">
            <a:spLocks noChangeArrowheads="1"/>
          </p:cNvSpPr>
          <p:nvPr/>
        </p:nvSpPr>
        <p:spPr bwMode="auto">
          <a:xfrm>
            <a:off x="700650" y="2492326"/>
            <a:ext cx="1642902" cy="4426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6"/>
            </a:solidFill>
            <a:miter lim="800000"/>
          </a:ln>
        </p:spPr>
        <p:txBody>
          <a:bodyPr wrap="square" rIns="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noProof="1">
                <a:latin typeface="楷体" panose="02010609060101010101" pitchFamily="49" charset="-122"/>
                <a:ea typeface="楷体" panose="02010609060101010101" pitchFamily="49" charset="-122"/>
              </a:rPr>
              <a:t>牛郎织女</a:t>
            </a:r>
            <a:r>
              <a:rPr lang="en-US" altLang="zh-CN" sz="2000" noProof="1">
                <a:latin typeface="+mj-ea"/>
                <a:ea typeface="+mj-ea"/>
              </a:rPr>
              <a:t>(</a:t>
            </a:r>
            <a:r>
              <a:rPr lang="zh-CN" altLang="en-US" sz="2000" noProof="1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000" noProof="1">
                <a:latin typeface="+mj-ea"/>
                <a:ea typeface="+mj-ea"/>
              </a:rPr>
              <a:t>)</a:t>
            </a:r>
            <a:endParaRPr lang="zh-CN" altLang="en-US" sz="2000" noProof="1">
              <a:latin typeface="+mj-ea"/>
              <a:ea typeface="+mj-ea"/>
            </a:endParaRPr>
          </a:p>
        </p:txBody>
      </p:sp>
      <p:sp>
        <p:nvSpPr>
          <p:cNvPr id="43" name="左大括号 42"/>
          <p:cNvSpPr/>
          <p:nvPr/>
        </p:nvSpPr>
        <p:spPr>
          <a:xfrm>
            <a:off x="2405222" y="1693320"/>
            <a:ext cx="214314" cy="2039715"/>
          </a:xfrm>
          <a:prstGeom prst="leftBrace">
            <a:avLst>
              <a:gd name="adj1" fmla="val 45550"/>
              <a:gd name="adj2" fmla="val 50000"/>
            </a:avLst>
          </a:prstGeom>
          <a:ln w="28575">
            <a:solidFill>
              <a:srgbClr val="CC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8" name="组合 22"/>
          <p:cNvGrpSpPr/>
          <p:nvPr/>
        </p:nvGrpSpPr>
        <p:grpSpPr>
          <a:xfrm>
            <a:off x="518162" y="476236"/>
            <a:ext cx="1465056" cy="624955"/>
            <a:chOff x="779572" y="628120"/>
            <a:chExt cx="1571587" cy="670397"/>
          </a:xfrm>
        </p:grpSpPr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60" name="组合 2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64" name="圆角矩形 5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圆角矩形 5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文本框 2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结构图示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66" name="文本框 11"/>
          <p:cNvSpPr txBox="1">
            <a:spLocks noChangeArrowheads="1"/>
          </p:cNvSpPr>
          <p:nvPr/>
        </p:nvSpPr>
        <p:spPr bwMode="auto">
          <a:xfrm>
            <a:off x="2661818" y="2485491"/>
            <a:ext cx="743997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成年</a:t>
            </a:r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3671314" y="4006154"/>
            <a:ext cx="1801372" cy="530353"/>
            <a:chOff x="3671314" y="4402073"/>
            <a:chExt cx="1801372" cy="530353"/>
          </a:xfrm>
        </p:grpSpPr>
        <p:pic>
          <p:nvPicPr>
            <p:cNvPr id="68" name="图片 67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69" name="矩形 68">
              <a:hlinkClick r:id="rId5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0" name="文本框 11"/>
          <p:cNvSpPr txBox="1">
            <a:spLocks noChangeArrowheads="1"/>
          </p:cNvSpPr>
          <p:nvPr/>
        </p:nvSpPr>
        <p:spPr bwMode="auto">
          <a:xfrm>
            <a:off x="3739922" y="1680620"/>
            <a:ext cx="2044078" cy="4426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受兄嫂百般虐待</a:t>
            </a:r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6078232" y="2358775"/>
            <a:ext cx="2395521" cy="707886"/>
            <a:chOff x="7216601" y="2487065"/>
            <a:chExt cx="2395521" cy="707886"/>
          </a:xfrm>
        </p:grpSpPr>
        <p:sp>
          <p:nvSpPr>
            <p:cNvPr id="76" name="矩形: 圆角 75"/>
            <p:cNvSpPr/>
            <p:nvPr/>
          </p:nvSpPr>
          <p:spPr>
            <a:xfrm>
              <a:off x="7216601" y="2509619"/>
              <a:ext cx="2368964" cy="68058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19"/>
            <p:cNvSpPr txBox="1">
              <a:spLocks noChangeArrowheads="1"/>
            </p:cNvSpPr>
            <p:nvPr/>
          </p:nvSpPr>
          <p:spPr bwMode="auto">
            <a:xfrm>
              <a:off x="7243158" y="2487065"/>
              <a:ext cx="2368964" cy="7078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勤劳善良 自力更生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心灵手巧 向往自由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1" name="文本框 11"/>
          <p:cNvSpPr txBox="1">
            <a:spLocks noChangeArrowheads="1"/>
          </p:cNvSpPr>
          <p:nvPr/>
        </p:nvSpPr>
        <p:spPr bwMode="auto">
          <a:xfrm>
            <a:off x="2661818" y="1680620"/>
            <a:ext cx="739222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童年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2283097">
            <a:off x="3439657" y="1779628"/>
            <a:ext cx="268904" cy="249697"/>
          </a:xfrm>
          <a:prstGeom prst="rect">
            <a:avLst/>
          </a:prstGeom>
        </p:spPr>
      </p:pic>
      <p:sp>
        <p:nvSpPr>
          <p:cNvPr id="86" name="文本框 11"/>
          <p:cNvSpPr txBox="1">
            <a:spLocks noChangeArrowheads="1"/>
          </p:cNvSpPr>
          <p:nvPr/>
        </p:nvSpPr>
        <p:spPr bwMode="auto">
          <a:xfrm>
            <a:off x="2661818" y="3290362"/>
            <a:ext cx="743997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成家</a:t>
            </a:r>
            <a:endParaRPr lang="zh-CN" altLang="en-US"/>
          </a:p>
        </p:txBody>
      </p:sp>
      <p:sp>
        <p:nvSpPr>
          <p:cNvPr id="87" name="文本框 11"/>
          <p:cNvSpPr txBox="1">
            <a:spLocks noChangeArrowheads="1"/>
          </p:cNvSpPr>
          <p:nvPr/>
        </p:nvSpPr>
        <p:spPr bwMode="auto">
          <a:xfrm>
            <a:off x="3739922" y="2485491"/>
            <a:ext cx="2044078" cy="4426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与老牛相依为命</a:t>
            </a:r>
            <a:endParaRPr lang="zh-CN" altLang="en-US"/>
          </a:p>
        </p:txBody>
      </p:sp>
      <p:sp>
        <p:nvSpPr>
          <p:cNvPr id="88" name="文本框 11"/>
          <p:cNvSpPr txBox="1">
            <a:spLocks noChangeArrowheads="1"/>
          </p:cNvSpPr>
          <p:nvPr/>
        </p:nvSpPr>
        <p:spPr bwMode="auto">
          <a:xfrm>
            <a:off x="3739922" y="3290362"/>
            <a:ext cx="2044078" cy="4426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与织女喜结良缘</a:t>
            </a:r>
            <a:endParaRPr lang="zh-CN" altLang="en-US"/>
          </a:p>
        </p:txBody>
      </p:sp>
      <p:pic>
        <p:nvPicPr>
          <p:cNvPr id="89" name="图片 88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2283097">
            <a:off x="3439657" y="2582494"/>
            <a:ext cx="268904" cy="249697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2283097">
            <a:off x="3439657" y="3373104"/>
            <a:ext cx="268904" cy="249697"/>
          </a:xfrm>
          <a:prstGeom prst="rect">
            <a:avLst/>
          </a:prstGeom>
        </p:spPr>
      </p:pic>
      <p:sp>
        <p:nvSpPr>
          <p:cNvPr id="91" name="左大括号 90"/>
          <p:cNvSpPr/>
          <p:nvPr/>
        </p:nvSpPr>
        <p:spPr>
          <a:xfrm flipH="1">
            <a:off x="5800217" y="1693320"/>
            <a:ext cx="214314" cy="2039715"/>
          </a:xfrm>
          <a:prstGeom prst="leftBrace">
            <a:avLst>
              <a:gd name="adj1" fmla="val 45550"/>
              <a:gd name="adj2" fmla="val 50000"/>
            </a:avLst>
          </a:prstGeom>
          <a:ln w="28575">
            <a:solidFill>
              <a:srgbClr val="CC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66" grpId="0" animBg="1"/>
      <p:bldP spid="70" grpId="0" animBg="1"/>
      <p:bldP spid="81" grpId="0" animBg="1"/>
      <p:bldP spid="86" grpId="0" animBg="1"/>
      <p:bldP spid="87" grpId="0" animBg="1"/>
      <p:bldP spid="88" grpId="0" animBg="1"/>
      <p:bldP spid="9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926855" y="630116"/>
            <a:ext cx="2723129" cy="624955"/>
            <a:chOff x="779572" y="628120"/>
            <a:chExt cx="1571587" cy="67039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894175" y="783191"/>
              <a:ext cx="1290747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第三阶：方法学用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7" name="圆角矩形 10"/>
          <p:cNvSpPr/>
          <p:nvPr/>
        </p:nvSpPr>
        <p:spPr>
          <a:xfrm>
            <a:off x="926855" y="1424374"/>
            <a:ext cx="7290290" cy="2594112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308973" y="3349887"/>
            <a:ext cx="1182897" cy="75708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2658140" y="1799361"/>
            <a:ext cx="3827720" cy="57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2800" kern="1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67313" y="2477822"/>
            <a:ext cx="7250514" cy="57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大胆想象，为故事增加合理的情节。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671314" y="3728430"/>
            <a:ext cx="1801372" cy="530353"/>
            <a:chOff x="3671314" y="4402073"/>
            <a:chExt cx="1801372" cy="530353"/>
          </a:xfrm>
        </p:grpSpPr>
        <p:pic>
          <p:nvPicPr>
            <p:cNvPr id="23" name="图片 2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29" name="矩形 28">
              <a:hlinkClick r:id="rId5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9"/>
          <p:cNvGrpSpPr/>
          <p:nvPr/>
        </p:nvGrpSpPr>
        <p:grpSpPr>
          <a:xfrm>
            <a:off x="503428" y="398999"/>
            <a:ext cx="2987616" cy="625465"/>
            <a:chOff x="779572" y="628120"/>
            <a:chExt cx="1531736" cy="67094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674987" cy="179868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789007" y="807720"/>
              <a:ext cx="1490454" cy="430529"/>
              <a:chOff x="789007" y="807720"/>
              <a:chExt cx="1490454" cy="430529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789007" y="807720"/>
                <a:ext cx="1490454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812933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847222" y="784201"/>
              <a:ext cx="1432239" cy="429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创造性复述故事的方法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721986" y="1007129"/>
              <a:ext cx="589322" cy="291935"/>
            </a:xfrm>
            <a:prstGeom prst="rect">
              <a:avLst/>
            </a:prstGeom>
          </p:spPr>
        </p:pic>
      </p:grpSp>
      <p:sp>
        <p:nvSpPr>
          <p:cNvPr id="11" name="圆角矩形 10"/>
          <p:cNvSpPr/>
          <p:nvPr/>
        </p:nvSpPr>
        <p:spPr>
          <a:xfrm>
            <a:off x="512953" y="1087953"/>
            <a:ext cx="8126222" cy="3704412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33424" y="1233163"/>
            <a:ext cx="52437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ct val="0"/>
              </a:spcAft>
              <a:defRPr/>
            </a:pP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20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1578" y="1195063"/>
            <a:ext cx="4287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大胆想象，为故事增加合理的情节：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6"/>
          <p:cNvSpPr txBox="1">
            <a:spLocks noChangeArrowheads="1"/>
          </p:cNvSpPr>
          <p:nvPr/>
        </p:nvSpPr>
        <p:spPr bwMode="auto">
          <a:xfrm>
            <a:off x="789550" y="2673238"/>
            <a:ext cx="1070149" cy="78319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accent6"/>
            </a:solidFill>
            <a:miter lim="800000"/>
          </a:ln>
        </p:spPr>
        <p:txBody>
          <a:bodyPr wrap="square" rIns="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noProof="1">
                <a:latin typeface="楷体" panose="02010609060101010101" pitchFamily="49" charset="-122"/>
                <a:ea typeface="楷体" panose="02010609060101010101" pitchFamily="49" charset="-122"/>
              </a:rPr>
              <a:t>增加情节方法</a:t>
            </a:r>
            <a:endParaRPr lang="zh-CN" altLang="en-US" sz="2000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左大括号 29"/>
          <p:cNvSpPr/>
          <p:nvPr/>
        </p:nvSpPr>
        <p:spPr>
          <a:xfrm>
            <a:off x="1901804" y="1712675"/>
            <a:ext cx="214314" cy="2711700"/>
          </a:xfrm>
          <a:prstGeom prst="leftBrace">
            <a:avLst>
              <a:gd name="adj1" fmla="val 45550"/>
              <a:gd name="adj2" fmla="val 50000"/>
            </a:avLst>
          </a:prstGeom>
          <a:ln w="28575">
            <a:solidFill>
              <a:srgbClr val="CC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11"/>
          <p:cNvSpPr txBox="1">
            <a:spLocks noChangeArrowheads="1"/>
          </p:cNvSpPr>
          <p:nvPr/>
        </p:nvSpPr>
        <p:spPr bwMode="auto">
          <a:xfrm>
            <a:off x="4254139" y="1712674"/>
            <a:ext cx="3845975" cy="4426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可以用不断追问的方式丰富细节</a:t>
            </a:r>
            <a:endParaRPr lang="zh-CN" altLang="en-US"/>
          </a:p>
        </p:txBody>
      </p:sp>
      <p:sp>
        <p:nvSpPr>
          <p:cNvPr id="36" name="文本框 11"/>
          <p:cNvSpPr txBox="1">
            <a:spLocks noChangeArrowheads="1"/>
          </p:cNvSpPr>
          <p:nvPr/>
        </p:nvSpPr>
        <p:spPr bwMode="auto">
          <a:xfrm>
            <a:off x="2158400" y="1712674"/>
            <a:ext cx="1792708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补充具体事例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283097">
            <a:off x="3982226" y="1811682"/>
            <a:ext cx="268904" cy="249697"/>
          </a:xfrm>
          <a:prstGeom prst="rect">
            <a:avLst/>
          </a:prstGeom>
        </p:spPr>
      </p:pic>
      <p:sp>
        <p:nvSpPr>
          <p:cNvPr id="39" name="文本框 11"/>
          <p:cNvSpPr txBox="1">
            <a:spLocks noChangeArrowheads="1"/>
          </p:cNvSpPr>
          <p:nvPr/>
        </p:nvSpPr>
        <p:spPr bwMode="auto">
          <a:xfrm>
            <a:off x="4254139" y="2429144"/>
            <a:ext cx="4106280" cy="4426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调动类似经历，想象其神情、动作</a:t>
            </a:r>
            <a:endParaRPr lang="zh-CN" altLang="en-US"/>
          </a:p>
        </p:txBody>
      </p:sp>
      <p:sp>
        <p:nvSpPr>
          <p:cNvPr id="40" name="文本框 11"/>
          <p:cNvSpPr txBox="1">
            <a:spLocks noChangeArrowheads="1"/>
          </p:cNvSpPr>
          <p:nvPr/>
        </p:nvSpPr>
        <p:spPr bwMode="auto">
          <a:xfrm>
            <a:off x="4254139" y="3130155"/>
            <a:ext cx="4036475" cy="4426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加入神态、动作，表现人物的特点</a:t>
            </a:r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283097">
            <a:off x="3982226" y="2520278"/>
            <a:ext cx="268904" cy="249697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283097">
            <a:off x="3982226" y="3226644"/>
            <a:ext cx="268904" cy="249697"/>
          </a:xfrm>
          <a:prstGeom prst="rect">
            <a:avLst/>
          </a:prstGeom>
        </p:spPr>
      </p:pic>
      <p:sp>
        <p:nvSpPr>
          <p:cNvPr id="44" name="文本框 11"/>
          <p:cNvSpPr txBox="1">
            <a:spLocks noChangeArrowheads="1"/>
          </p:cNvSpPr>
          <p:nvPr/>
        </p:nvSpPr>
        <p:spPr bwMode="auto">
          <a:xfrm>
            <a:off x="2158400" y="2256345"/>
            <a:ext cx="1792708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联系生活，讲出跌宕起伏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11"/>
          <p:cNvSpPr txBox="1">
            <a:spLocks noChangeArrowheads="1"/>
          </p:cNvSpPr>
          <p:nvPr/>
        </p:nvSpPr>
        <p:spPr bwMode="auto">
          <a:xfrm>
            <a:off x="2158400" y="3130155"/>
            <a:ext cx="1792708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描述变对话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11"/>
          <p:cNvSpPr txBox="1">
            <a:spLocks noChangeArrowheads="1"/>
          </p:cNvSpPr>
          <p:nvPr/>
        </p:nvSpPr>
        <p:spPr bwMode="auto">
          <a:xfrm>
            <a:off x="2063150" y="3684206"/>
            <a:ext cx="1792708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结合插图进行创编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11"/>
          <p:cNvSpPr txBox="1">
            <a:spLocks noChangeArrowheads="1"/>
          </p:cNvSpPr>
          <p:nvPr/>
        </p:nvSpPr>
        <p:spPr bwMode="auto">
          <a:xfrm>
            <a:off x="4254139" y="3862085"/>
            <a:ext cx="3845975" cy="44267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/>
              <a:t>语气、动作符合人物身份和场景</a:t>
            </a:r>
            <a:endParaRPr lang="zh-CN" altLang="en-US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283097">
            <a:off x="3982226" y="3940022"/>
            <a:ext cx="268904" cy="24969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890440" y="4248544"/>
            <a:ext cx="909776" cy="5822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9" grpId="0" animBg="1"/>
      <p:bldP spid="30" grpId="0" animBg="1"/>
      <p:bldP spid="32" grpId="0" animBg="1"/>
      <p:bldP spid="36" grpId="0" animBg="1"/>
      <p:bldP spid="39" grpId="0" animBg="1"/>
      <p:bldP spid="40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926855" y="484066"/>
            <a:ext cx="2557837" cy="624955"/>
            <a:chOff x="779572" y="628120"/>
            <a:chExt cx="1571587" cy="67039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894175" y="783191"/>
              <a:ext cx="1374157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第四阶：课后练习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7" name="圆角矩形 10"/>
          <p:cNvSpPr/>
          <p:nvPr/>
        </p:nvSpPr>
        <p:spPr>
          <a:xfrm>
            <a:off x="926855" y="1212921"/>
            <a:ext cx="7290290" cy="3373809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56573" y="3889257"/>
            <a:ext cx="1182897" cy="75708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2658140" y="1381941"/>
            <a:ext cx="3827720" cy="57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2800" kern="1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99723" y="2012133"/>
            <a:ext cx="3272963" cy="2253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课后习题。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随堂检测。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>
                <a:latin typeface="+mj-ea"/>
                <a:ea typeface="+mj-ea"/>
              </a:rPr>
              <a:t>(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>
                <a:latin typeface="+mj-ea"/>
                <a:ea typeface="+mj-ea"/>
              </a:rPr>
              <a:t>)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生字检测。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>
                <a:latin typeface="+mj-ea"/>
                <a:ea typeface="+mj-ea"/>
              </a:rPr>
              <a:t>(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800">
                <a:latin typeface="+mj-ea"/>
                <a:ea typeface="+mj-ea"/>
              </a:rPr>
              <a:t>)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词语检测。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671314" y="4321553"/>
            <a:ext cx="1801372" cy="530353"/>
            <a:chOff x="3671314" y="4402073"/>
            <a:chExt cx="1801372" cy="530353"/>
          </a:xfrm>
        </p:grpSpPr>
        <p:pic>
          <p:nvPicPr>
            <p:cNvPr id="23" name="图片 2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29" name="矩形 28">
              <a:hlinkClick r:id="rId5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3"/>
          <p:cNvSpPr/>
          <p:nvPr/>
        </p:nvSpPr>
        <p:spPr>
          <a:xfrm>
            <a:off x="414098" y="1176329"/>
            <a:ext cx="8287942" cy="3532832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25"/>
          <p:cNvGrpSpPr/>
          <p:nvPr/>
        </p:nvGrpSpPr>
        <p:grpSpPr>
          <a:xfrm>
            <a:off x="414098" y="491370"/>
            <a:ext cx="1465056" cy="624955"/>
            <a:chOff x="779572" y="628120"/>
            <a:chExt cx="1571587" cy="670397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1" name="组合 38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5" name="圆角矩形 4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4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841261" y="783191"/>
              <a:ext cx="1490490" cy="429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7" name="文本框 1"/>
          <p:cNvSpPr txBox="1">
            <a:spLocks noChangeArrowheads="1"/>
          </p:cNvSpPr>
          <p:nvPr/>
        </p:nvSpPr>
        <p:spPr bwMode="auto">
          <a:xfrm>
            <a:off x="910911" y="1296333"/>
            <a:ext cx="7903210" cy="412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默读课文，说说牛郎和老牛是怎么相处的，他和织女是怎么认识的。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文本框 2"/>
          <p:cNvSpPr txBox="1">
            <a:spLocks noChangeArrowheads="1"/>
          </p:cNvSpPr>
          <p:nvPr/>
        </p:nvSpPr>
        <p:spPr bwMode="auto">
          <a:xfrm>
            <a:off x="514524" y="1710157"/>
            <a:ext cx="8103695" cy="2790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牛郎照看老牛挺周到，让牛吃嫩嫩的青草；干草筛得一点儿土也没有；让牛喝小溪上游干净的水；夏天天气热，就在树林里休息；冬天天气冷，就在山坡上晒太阳；把牛身上刷得干干净净；夏天，把成群乱转的牛虻都赶跑；牛棚也打扫得干干净净。老牛听牛郎唱歌，听牛郎说心里话，有时候牛郎还跟老牛商量一些事，老牛虽然不说话，可是好像全了解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" name="图形 28"/>
          <p:cNvPicPr>
            <a:picLocks noChangeAspect="1"/>
          </p:cNvPicPr>
          <p:nvPr/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3822" y="1337475"/>
            <a:ext cx="341720" cy="33032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722499" y="4087178"/>
            <a:ext cx="1118462" cy="715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3"/>
          <p:cNvSpPr/>
          <p:nvPr/>
        </p:nvSpPr>
        <p:spPr>
          <a:xfrm>
            <a:off x="414098" y="1176329"/>
            <a:ext cx="8287942" cy="3532832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25"/>
          <p:cNvGrpSpPr/>
          <p:nvPr/>
        </p:nvGrpSpPr>
        <p:grpSpPr>
          <a:xfrm>
            <a:off x="414098" y="491370"/>
            <a:ext cx="1465056" cy="624955"/>
            <a:chOff x="779572" y="628120"/>
            <a:chExt cx="1571587" cy="67039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20" name="组合 38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4" name="圆角矩形 4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4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841261" y="783191"/>
              <a:ext cx="1490490" cy="429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课后习题</a:t>
              </a:r>
              <a:r>
                <a:rPr lang="en-US" altLang="zh-CN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7" name="文本框 2"/>
          <p:cNvSpPr txBox="1">
            <a:spLocks noChangeArrowheads="1"/>
          </p:cNvSpPr>
          <p:nvPr/>
        </p:nvSpPr>
        <p:spPr bwMode="auto">
          <a:xfrm>
            <a:off x="514524" y="1316491"/>
            <a:ext cx="8103695" cy="18668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牛郎按老牛说的话去做，黄昏时候，翻过右边那座山，找到树林前边的湖，发现有些仙女在湖里洗澡。仙女们的衣裳放在草地上，牛郎捡起那件粉红色的纱衣，走进树林里等着，后来牛郎将衣裳还给织女，他们就这样认识了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722499" y="4087178"/>
            <a:ext cx="1118462" cy="715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22020" y="497401"/>
            <a:ext cx="1465056" cy="624955"/>
            <a:chOff x="779572" y="628120"/>
            <a:chExt cx="1571587" cy="6703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E678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E67897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14611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通读课文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43" name="圆角矩形 42"/>
          <p:cNvSpPr/>
          <p:nvPr/>
        </p:nvSpPr>
        <p:spPr>
          <a:xfrm>
            <a:off x="922020" y="1225694"/>
            <a:ext cx="7299960" cy="3130845"/>
          </a:xfrm>
          <a:prstGeom prst="roundRect">
            <a:avLst>
              <a:gd name="adj" fmla="val 10971"/>
            </a:avLst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59172" y="1433801"/>
            <a:ext cx="6404668" cy="248433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课文大意</a:t>
            </a:r>
            <a:endParaRPr lang="zh-CN" altLang="en-US" sz="2400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本文描写了牛郎和织女一见钟情的感人故事，表现了勤劳善良的劳动人民对美好生活的追求。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13"/>
          <p:cNvSpPr/>
          <p:nvPr/>
        </p:nvSpPr>
        <p:spPr>
          <a:xfrm>
            <a:off x="539884" y="1252529"/>
            <a:ext cx="8036370" cy="2997033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21313" y="3453593"/>
            <a:ext cx="1371237" cy="877628"/>
          </a:xfrm>
          <a:prstGeom prst="rect">
            <a:avLst/>
          </a:prstGeom>
        </p:spPr>
      </p:pic>
      <p:grpSp>
        <p:nvGrpSpPr>
          <p:cNvPr id="2" name="组合 20"/>
          <p:cNvGrpSpPr/>
          <p:nvPr/>
        </p:nvGrpSpPr>
        <p:grpSpPr>
          <a:xfrm>
            <a:off x="539884" y="490177"/>
            <a:ext cx="1465056" cy="624955"/>
            <a:chOff x="779572" y="628120"/>
            <a:chExt cx="1571587" cy="67039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随堂检测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5" name="内容占位符 2"/>
          <p:cNvSpPr txBox="1">
            <a:spLocks noChangeArrowheads="1"/>
          </p:cNvSpPr>
          <p:nvPr/>
        </p:nvSpPr>
        <p:spPr bwMode="auto">
          <a:xfrm>
            <a:off x="776259" y="1487774"/>
            <a:ext cx="2605116" cy="649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</a:rPr>
              <a:t>一、看拼音写字词。</a:t>
            </a:r>
            <a:endParaRPr lang="zh-CN" altLang="zh-CN" sz="2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6259" y="1920627"/>
            <a:ext cx="8202006" cy="200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tabLst>
                <a:tab pos="3409950" algn="l"/>
              </a:tabLst>
            </a:pP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每逢春节，哥哥</a:t>
            </a:r>
            <a:r>
              <a:rPr lang="en-US" altLang="zh-CN" sz="2200">
                <a:latin typeface="+mj-ea"/>
                <a:ea typeface="+mj-ea"/>
              </a:rPr>
              <a:t>(     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都会亲手酿制美酒，送</a:t>
            </a:r>
            <a:r>
              <a:rPr lang="en-US" altLang="zh-CN" sz="2200">
                <a:latin typeface="+mj-ea"/>
                <a:ea typeface="+mj-ea"/>
              </a:rPr>
              <a:t>(   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和娘。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昔日的放牛郎，如今己经结婚，</a:t>
            </a:r>
            <a:r>
              <a:rPr lang="en-US" altLang="zh-CN" sz="2200">
                <a:latin typeface="+mj-ea"/>
                <a:ea typeface="+mj-ea"/>
              </a:rPr>
              <a:t>(     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二人孝顺</a:t>
            </a:r>
            <a:r>
              <a:rPr lang="en-US" altLang="zh-CN" sz="2200">
                <a:latin typeface="+mj-ea"/>
                <a:ea typeface="+mj-ea"/>
              </a:rPr>
              <a:t>(     )</a:t>
            </a:r>
            <a:endParaRPr lang="en-US" altLang="zh-CN" sz="2200">
              <a:latin typeface="+mj-ea"/>
              <a:ea typeface="+mj-ea"/>
            </a:endParaRPr>
          </a:p>
          <a:p>
            <a:pPr>
              <a:lnSpc>
                <a:spcPct val="200000"/>
              </a:lnSpc>
            </a:pP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举案齐眉，被传为佳话。</a:t>
            </a:r>
            <a:endParaRPr lang="en-US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88360" y="189587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>
                <a:latin typeface="taozhi.cn_PY" panose="02000500000000000000" pitchFamily="2" charset="0"/>
              </a:rPr>
              <a:t>sǎo zi</a:t>
            </a:r>
            <a:endParaRPr lang="zh-CN" altLang="en-US" sz="1800">
              <a:latin typeface="taozhi.cn_PY" panose="020005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59315" y="18958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>
                <a:latin typeface="taozhi.cn_PY" panose="02000500000000000000" pitchFamily="2" charset="0"/>
              </a:rPr>
              <a:t>diē</a:t>
            </a:r>
            <a:endParaRPr lang="zh-CN" altLang="en-US" sz="1800">
              <a:latin typeface="taozhi.cn_PY" panose="020005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7745" y="252435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>
                <a:latin typeface="taozhi.cn_PY" panose="02000500000000000000" pitchFamily="2" charset="0"/>
              </a:rPr>
              <a:t>fū qī</a:t>
            </a:r>
            <a:endParaRPr lang="zh-CN" altLang="en-US" sz="1800">
              <a:latin typeface="taozhi.cn_PY" panose="020005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92889" y="2524355"/>
            <a:ext cx="1902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>
                <a:latin typeface="taozhi.cn_PY" panose="02000500000000000000" pitchFamily="2" charset="0"/>
              </a:rPr>
              <a:t>zhǎng  bèi</a:t>
            </a:r>
            <a:endParaRPr lang="zh-CN" altLang="en-US" sz="1800">
              <a:latin typeface="taozhi.cn_PY" panose="020005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7976" y="2130563"/>
            <a:ext cx="1008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嫂子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20204" y="2130563"/>
            <a:ext cx="5132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爹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84280" y="2806514"/>
            <a:ext cx="864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夫妻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75796" y="2806514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长辈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0" grpId="0"/>
      <p:bldP spid="18" grpId="0"/>
      <p:bldP spid="19" grpId="0"/>
      <p:bldP spid="20" grpId="0"/>
      <p:bldP spid="21" grpId="0"/>
      <p:bldP spid="23" grpId="0"/>
      <p:bldP spid="29" grpId="0"/>
      <p:bldP spid="30" grpId="0"/>
      <p:bldP spid="3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13"/>
          <p:cNvSpPr/>
          <p:nvPr/>
        </p:nvSpPr>
        <p:spPr>
          <a:xfrm>
            <a:off x="648413" y="1157279"/>
            <a:ext cx="7819312" cy="3187318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27087" y="3715705"/>
            <a:ext cx="1195766" cy="765322"/>
          </a:xfrm>
          <a:prstGeom prst="rect">
            <a:avLst/>
          </a:prstGeom>
        </p:spPr>
      </p:pic>
      <p:grpSp>
        <p:nvGrpSpPr>
          <p:cNvPr id="2" name="组合 20"/>
          <p:cNvGrpSpPr/>
          <p:nvPr/>
        </p:nvGrpSpPr>
        <p:grpSpPr>
          <a:xfrm>
            <a:off x="539884" y="452077"/>
            <a:ext cx="1465056" cy="624955"/>
            <a:chOff x="779572" y="628120"/>
            <a:chExt cx="1571587" cy="67039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随堂检测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5" name="内容占位符 2"/>
          <p:cNvSpPr txBox="1">
            <a:spLocks noChangeArrowheads="1"/>
          </p:cNvSpPr>
          <p:nvPr/>
        </p:nvSpPr>
        <p:spPr bwMode="auto">
          <a:xfrm>
            <a:off x="947709" y="1363949"/>
            <a:ext cx="3469830" cy="649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</a:rPr>
              <a:t>二、把下列词语补充完整。</a:t>
            </a:r>
            <a:endParaRPr lang="zh-CN" altLang="en-US" sz="2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TextBox 35"/>
          <p:cNvSpPr txBox="1"/>
          <p:nvPr/>
        </p:nvSpPr>
        <p:spPr>
          <a:xfrm>
            <a:off x="947709" y="1795509"/>
            <a:ext cx="7177261" cy="200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眉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眼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		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美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+mj-ea"/>
                <a:ea typeface="+mj-ea"/>
              </a:rPr>
              <a:t>    </a:t>
            </a:r>
            <a:endParaRPr lang="en-US" altLang="zh-CN" sz="2200">
              <a:latin typeface="+mj-ea"/>
              <a:ea typeface="+mj-ea"/>
            </a:endParaRPr>
          </a:p>
          <a:p>
            <a:pPr>
              <a:lnSpc>
                <a:spcPct val="20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成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立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		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不舍   </a:t>
            </a:r>
            <a:endParaRPr lang="en-US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拘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束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		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依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+mj-ea"/>
                <a:ea typeface="+mj-ea"/>
              </a:rPr>
              <a:t>      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命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7"/>
          <p:cNvSpPr txBox="1"/>
          <p:nvPr/>
        </p:nvSpPr>
        <p:spPr>
          <a:xfrm>
            <a:off x="1671489" y="2000250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8"/>
          <p:cNvSpPr txBox="1"/>
          <p:nvPr/>
        </p:nvSpPr>
        <p:spPr>
          <a:xfrm>
            <a:off x="3054881" y="2000250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5801097" y="2000250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40"/>
          <p:cNvSpPr txBox="1"/>
          <p:nvPr/>
        </p:nvSpPr>
        <p:spPr>
          <a:xfrm>
            <a:off x="7208490" y="2000250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足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1671489" y="2666231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42"/>
          <p:cNvSpPr txBox="1"/>
          <p:nvPr/>
        </p:nvSpPr>
        <p:spPr>
          <a:xfrm>
            <a:off x="3054881" y="2666231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业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43"/>
          <p:cNvSpPr txBox="1"/>
          <p:nvPr/>
        </p:nvSpPr>
        <p:spPr>
          <a:xfrm>
            <a:off x="5488574" y="2666231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恋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45"/>
          <p:cNvSpPr txBox="1"/>
          <p:nvPr/>
        </p:nvSpPr>
        <p:spPr>
          <a:xfrm>
            <a:off x="6643856" y="2666231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恋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46"/>
          <p:cNvSpPr txBox="1"/>
          <p:nvPr/>
        </p:nvSpPr>
        <p:spPr>
          <a:xfrm>
            <a:off x="1389828" y="3339944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47"/>
          <p:cNvSpPr txBox="1"/>
          <p:nvPr/>
        </p:nvSpPr>
        <p:spPr>
          <a:xfrm>
            <a:off x="2801413" y="3339944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8"/>
          <p:cNvSpPr txBox="1"/>
          <p:nvPr/>
        </p:nvSpPr>
        <p:spPr>
          <a:xfrm>
            <a:off x="5488574" y="3339944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9"/>
          <p:cNvSpPr txBox="1"/>
          <p:nvPr/>
        </p:nvSpPr>
        <p:spPr>
          <a:xfrm>
            <a:off x="6924924" y="3339944"/>
            <a:ext cx="50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671314" y="4079420"/>
            <a:ext cx="1801372" cy="530353"/>
            <a:chOff x="3671314" y="4402073"/>
            <a:chExt cx="1801372" cy="530353"/>
          </a:xfrm>
        </p:grpSpPr>
        <p:pic>
          <p:nvPicPr>
            <p:cNvPr id="48" name="图片 47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49" name="矩形 48">
              <a:hlinkClick r:id="rId5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71472" y="5582887"/>
            <a:ext cx="8177827" cy="3255194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原文片段</a:t>
            </a: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741521" y="8134371"/>
            <a:ext cx="1371237" cy="87762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142976" y="5766247"/>
            <a:ext cx="692948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ct val="0"/>
              </a:spcAft>
              <a:defRPr/>
            </a:pPr>
            <a:r>
              <a:rPr lang="zh-CN" altLang="en-US" sz="3600" b="1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学习内容</a:t>
            </a:r>
            <a:endParaRPr lang="zh-CN" altLang="en-US" sz="3600" b="1" kern="100">
              <a:solidFill>
                <a:srgbClr val="0066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948185" y="461332"/>
            <a:ext cx="2723129" cy="624955"/>
            <a:chOff x="779572" y="628120"/>
            <a:chExt cx="1571587" cy="67039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894175" y="783191"/>
              <a:ext cx="1290747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第五阶：课外拓展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1785918" y="6623503"/>
            <a:ext cx="66637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中国古代四大民间故事</a:t>
            </a:r>
            <a:r>
              <a:rPr lang="en-US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与牛郎织女传说有关的诗。</a:t>
            </a:r>
            <a:endParaRPr lang="en-US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071934" y="8751480"/>
            <a:ext cx="1000132" cy="335635"/>
          </a:xfrm>
          <a:prstGeom prst="roundRect">
            <a:avLst>
              <a:gd name="adj" fmla="val 50000"/>
            </a:avLst>
          </a:prstGeom>
          <a:solidFill>
            <a:srgbClr val="B4D48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文本框 20"/>
          <p:cNvSpPr txBox="1"/>
          <p:nvPr/>
        </p:nvSpPr>
        <p:spPr>
          <a:xfrm>
            <a:off x="4214810" y="869520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hlinkClick r:id="rId5" action="ppaction://hlinksldjump"/>
              </a:rPr>
              <a:t>返回</a:t>
            </a:r>
            <a:endParaRPr lang="zh-CN" altLang="en-US" sz="20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0"/>
          <p:cNvSpPr/>
          <p:nvPr/>
        </p:nvSpPr>
        <p:spPr>
          <a:xfrm>
            <a:off x="926855" y="1212922"/>
            <a:ext cx="7290290" cy="3063906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050425" y="3641042"/>
            <a:ext cx="1182897" cy="75708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2658140" y="1654220"/>
            <a:ext cx="3827720" cy="57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2800" kern="1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93575" y="2284412"/>
            <a:ext cx="4956850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中国古代四大民间故事</a:t>
            </a:r>
            <a:r>
              <a:rPr lang="en-US" altLang="zh-CN" sz="2800">
                <a:latin typeface="+mj-ea"/>
                <a:ea typeface="+mj-ea"/>
              </a:rPr>
              <a:t>(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>
                <a:latin typeface="+mj-ea"/>
                <a:ea typeface="+mj-ea"/>
              </a:rPr>
              <a:t>)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与牛郎织女传说有关的诗。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671314" y="3970603"/>
            <a:ext cx="1801372" cy="530353"/>
            <a:chOff x="3671314" y="4402073"/>
            <a:chExt cx="1801372" cy="530353"/>
          </a:xfrm>
        </p:grpSpPr>
        <p:pic>
          <p:nvPicPr>
            <p:cNvPr id="23" name="图片 22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29" name="矩形 28">
              <a:hlinkClick r:id="rId5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483087" y="1198912"/>
            <a:ext cx="8177827" cy="3321457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原文片段</a:t>
            </a: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20989" y="3743438"/>
            <a:ext cx="1371237" cy="877628"/>
          </a:xfrm>
          <a:prstGeom prst="rect">
            <a:avLst/>
          </a:prstGeom>
        </p:spPr>
      </p:pic>
      <p:grpSp>
        <p:nvGrpSpPr>
          <p:cNvPr id="2" name="组合 20"/>
          <p:cNvGrpSpPr/>
          <p:nvPr/>
        </p:nvGrpSpPr>
        <p:grpSpPr>
          <a:xfrm>
            <a:off x="483087" y="501211"/>
            <a:ext cx="2723129" cy="624955"/>
            <a:chOff x="779572" y="628120"/>
            <a:chExt cx="1571587" cy="67039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894175" y="783191"/>
              <a:ext cx="1290747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第五阶：课外拓展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803884" y="1398262"/>
            <a:ext cx="37909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中国古代四大民间故事</a:t>
            </a:r>
            <a:r>
              <a:rPr lang="en-US" altLang="zh-CN" sz="2200">
                <a:solidFill>
                  <a:srgbClr val="0070C0"/>
                </a:solidFill>
                <a:latin typeface="+mj-ea"/>
                <a:ea typeface="+mj-ea"/>
                <a:cs typeface="Times New Roman" panose="02020603050405020304" pitchFamily="18" charset="0"/>
              </a:rPr>
              <a:t>(</a:t>
            </a:r>
            <a:r>
              <a:rPr lang="en-US" altLang="zh-CN" sz="2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2200">
                <a:solidFill>
                  <a:srgbClr val="0070C0"/>
                </a:solidFill>
                <a:latin typeface="+mj-ea"/>
                <a:ea typeface="+mj-ea"/>
                <a:cs typeface="Times New Roman" panose="02020603050405020304" pitchFamily="18" charset="0"/>
              </a:rPr>
              <a:t>)</a:t>
            </a:r>
            <a:r>
              <a:rPr lang="zh-CN" altLang="en-US" sz="2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3884" y="1843397"/>
            <a:ext cx="7501916" cy="2391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    中国四大民间故事分别是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牛郎织女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白蛇传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梁山伯与祝英台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孟姜女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，它们分别刻画了四个女性形象：织女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美丽又具有反叛精神的仙女；白素贞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善良又聪慧的蛇精；祝英台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反叛男权的美女；孟姜女</a:t>
            </a: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忠贞而执着的痴女。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671314" y="4233677"/>
            <a:ext cx="1801372" cy="530353"/>
            <a:chOff x="3671314" y="4402073"/>
            <a:chExt cx="1801372" cy="530353"/>
          </a:xfrm>
        </p:grpSpPr>
        <p:pic>
          <p:nvPicPr>
            <p:cNvPr id="20" name="图片 19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671314" y="4402073"/>
              <a:ext cx="1801372" cy="530353"/>
            </a:xfrm>
            <a:prstGeom prst="rect">
              <a:avLst/>
            </a:prstGeom>
          </p:spPr>
        </p:pic>
        <p:sp>
          <p:nvSpPr>
            <p:cNvPr id="21" name="矩形 20">
              <a:hlinkClick r:id="rId5" action="ppaction://hlinksldjump"/>
            </p:cNvPr>
            <p:cNvSpPr/>
            <p:nvPr/>
          </p:nvSpPr>
          <p:spPr>
            <a:xfrm>
              <a:off x="4043948" y="4445050"/>
              <a:ext cx="97114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ct val="0"/>
                </a:spcAft>
                <a:defRPr/>
              </a:pPr>
              <a:r>
                <a:rPr lang="zh-CN" altLang="en-US" sz="2400">
                  <a:solidFill>
                    <a:schemeClr val="accent6">
                      <a:lumMod val="50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返 回</a:t>
              </a:r>
              <a:endParaRPr lang="zh-CN" altLang="en-US" sz="2400" kern="1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86743" y="1136635"/>
            <a:ext cx="7970516" cy="3403879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太阳系内除了太阳、八大行星及其卫星、小行星、彗星外，在星际空间还存在着大最的尘埃</a:t>
            </a:r>
            <a:endParaRPr lang="zh-CN" altLang="en-US"/>
          </a:p>
          <a:p>
            <a:pPr algn="ctr"/>
            <a:r>
              <a:rPr lang="zh-CN" altLang="en-US"/>
              <a:t>微粒和微小的固体块，它们也绕着太阳运动，它们统称为“流星体”。流星体的质最一般小于</a:t>
            </a:r>
            <a:r>
              <a:rPr lang="en-US" altLang="zh-CN"/>
              <a:t>-</a:t>
            </a:r>
            <a:endParaRPr lang="en-US" altLang="zh-CN"/>
          </a:p>
          <a:p>
            <a:pPr algn="ctr"/>
            <a:r>
              <a:rPr lang="zh-CN" altLang="en-US"/>
              <a:t>百吨，大多数流星体只是很小的固体颗粒。当流星体在轨道运行中经过地球附近时，受地球引</a:t>
            </a:r>
            <a:endParaRPr lang="zh-CN" altLang="en-US"/>
          </a:p>
          <a:p>
            <a:pPr algn="ctr"/>
            <a:r>
              <a:rPr lang="zh-CN" altLang="en-US"/>
              <a:t>力的影响，就会高速闯入地球大气，跟大气摩擦而把动能转化为热能，使流星体烧蚀发光，有的</a:t>
            </a:r>
            <a:endParaRPr lang="zh-CN" altLang="en-US"/>
          </a:p>
          <a:p>
            <a:pPr algn="ctr"/>
            <a:r>
              <a:rPr lang="zh-CN" altLang="en-US"/>
              <a:t>就成为明亮的火流星。口青朗的夜晚，蓦地一条明亮的光</a:t>
            </a:r>
            <a:r>
              <a:rPr lang="en-US" altLang="zh-CN"/>
              <a:t>,_</a:t>
            </a:r>
            <a:r>
              <a:rPr lang="zh-CN" altLang="en-US"/>
              <a:t>划破夜幕，这就是几乎人人都见过的</a:t>
            </a:r>
            <a:endParaRPr lang="zh-CN" altLang="en-US"/>
          </a:p>
          <a:p>
            <a:pPr algn="ctr"/>
            <a:r>
              <a:rPr lang="zh-CN" altLang="en-US"/>
              <a:t>流星现象。流星群是一群轨道大致相同的流星体，当其与地球相遇时，与大气摩擦发光发热，则</a:t>
            </a:r>
            <a:endParaRPr lang="zh-CN" altLang="en-US"/>
          </a:p>
          <a:p>
            <a:pPr algn="ctr"/>
            <a:r>
              <a:rPr lang="zh-CN" altLang="en-US"/>
              <a:t>成为颇为壮丽的流星雨。</a:t>
            </a: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424221" y="3845013"/>
            <a:ext cx="1186373" cy="759310"/>
          </a:xfrm>
          <a:prstGeom prst="rect">
            <a:avLst/>
          </a:prstGeom>
        </p:spPr>
      </p:pic>
      <p:grpSp>
        <p:nvGrpSpPr>
          <p:cNvPr id="2" name="组合 20"/>
          <p:cNvGrpSpPr/>
          <p:nvPr/>
        </p:nvGrpSpPr>
        <p:grpSpPr>
          <a:xfrm>
            <a:off x="586743" y="447871"/>
            <a:ext cx="1465056" cy="624955"/>
            <a:chOff x="779572" y="628120"/>
            <a:chExt cx="1571587" cy="67039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课外拓展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>
            <a:off x="794774" y="1314713"/>
            <a:ext cx="75724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中国古代四大民间故事之</a:t>
            </a:r>
            <a:r>
              <a:rPr lang="en-US" altLang="zh-CN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en-US" sz="20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孟姜女哭长城</a:t>
            </a:r>
            <a:endParaRPr lang="zh-CN" altLang="en-US" sz="20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4774" y="1745303"/>
            <a:ext cx="7762485" cy="2436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    相传秦始皇时劳役繁重，青年男女范喜良、孟姜女新婚三天，新郎就被迫出发修筑长城，不久因饥寒劳累而死，尸骨被埋在长城墙下。孟姜女身背寒衣，历尽艰辛，万里寻夫来到长城边，得到的却是丈夫的噩耗。她痛哭城下，三日三夜不止，城为之崩裂，露出范喜良尸骸，孟姜女于绝望之中投海而死。从此，山海关被后人认为是“孟姜女哭长城”之地，并在那里盖了孟姜女庙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097281" y="1235695"/>
            <a:ext cx="6949440" cy="3255194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太阳系内除了太阳、八星及其卫星、小行星、彗星外，在星际空间还存在着大最的尘埃</a:t>
            </a:r>
            <a:endParaRPr lang="zh-CN" altLang="en-US"/>
          </a:p>
          <a:p>
            <a:pPr algn="ctr"/>
            <a:r>
              <a:rPr lang="zh-CN" altLang="en-US"/>
              <a:t>微粒和微小的固体块，它们也绕着太阳运动，它们统称为“流星体”。流星体的质最一般小于</a:t>
            </a:r>
            <a:r>
              <a:rPr lang="en-US" altLang="zh-CN"/>
              <a:t>-</a:t>
            </a:r>
            <a:endParaRPr lang="en-US" altLang="zh-CN"/>
          </a:p>
          <a:p>
            <a:pPr algn="ctr"/>
            <a:r>
              <a:rPr lang="zh-CN" altLang="en-US"/>
              <a:t>百吨，大多数流星体只是很小的固体颗粒。当流星体在轨道运行中经过地球附近时，受地球引</a:t>
            </a:r>
            <a:endParaRPr lang="zh-CN" altLang="en-US"/>
          </a:p>
          <a:p>
            <a:pPr algn="ctr"/>
            <a:r>
              <a:rPr lang="zh-CN" altLang="en-US"/>
              <a:t>力的影响，就会高速闯入地球大气，跟大气摩擦而把动能转化为热能，使流星体烧蚀发光，有的</a:t>
            </a:r>
            <a:endParaRPr lang="zh-CN" altLang="en-US"/>
          </a:p>
          <a:p>
            <a:pPr algn="ctr"/>
            <a:r>
              <a:rPr lang="zh-CN" altLang="en-US"/>
              <a:t>就成为明亮的火流星。口青朗的夜晚，蓦地一条明亮的光</a:t>
            </a:r>
            <a:r>
              <a:rPr lang="en-US" altLang="zh-CN"/>
              <a:t>,_</a:t>
            </a:r>
            <a:r>
              <a:rPr lang="zh-CN" altLang="en-US"/>
              <a:t>划破夜幕，这就是几乎人人都见过的</a:t>
            </a:r>
            <a:endParaRPr lang="zh-CN" altLang="en-US"/>
          </a:p>
          <a:p>
            <a:pPr algn="ctr"/>
            <a:r>
              <a:rPr lang="zh-CN" altLang="en-US"/>
              <a:t>流星现象。流星群是一群轨道大致相同的流星体，当其与地球相遇时，与大气摩擦发光发热，则</a:t>
            </a:r>
            <a:endParaRPr lang="zh-CN" altLang="en-US"/>
          </a:p>
          <a:p>
            <a:pPr algn="ctr"/>
            <a:r>
              <a:rPr lang="zh-CN" altLang="en-US"/>
              <a:t>成为颇为壮丽的流星雨。</a:t>
            </a:r>
            <a:endParaRPr lang="zh-CN" altLang="en-US"/>
          </a:p>
        </p:txBody>
      </p:sp>
      <p:grpSp>
        <p:nvGrpSpPr>
          <p:cNvPr id="2" name="组合 20"/>
          <p:cNvGrpSpPr/>
          <p:nvPr/>
        </p:nvGrpSpPr>
        <p:grpSpPr>
          <a:xfrm>
            <a:off x="1097281" y="521504"/>
            <a:ext cx="1465056" cy="624955"/>
            <a:chOff x="779572" y="628120"/>
            <a:chExt cx="1571587" cy="67039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课外拓展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>
            <a:off x="1327802" y="1383687"/>
            <a:ext cx="37242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与牛郎织女传说有关的诗</a:t>
            </a:r>
            <a:endParaRPr lang="zh-CN" altLang="en-US" sz="24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3397" y="2166600"/>
            <a:ext cx="5394430" cy="18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秋夕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>
                <a:latin typeface="+mj-ea"/>
                <a:ea typeface="+mj-ea"/>
              </a:rPr>
              <a:t>[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2000">
                <a:latin typeface="+mj-ea"/>
                <a:ea typeface="+mj-ea"/>
              </a:rPr>
              <a:t>]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杜牧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银烛秋光冷画屏，轻罗小扇扑流萤。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天阶夜色凉如水，坐看牵牛织女星。 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33947" y="2277314"/>
            <a:ext cx="2119645" cy="1886323"/>
          </a:xfrm>
          <a:prstGeom prst="rect">
            <a:avLst/>
          </a:prstGeom>
        </p:spPr>
      </p:pic>
      <p:pic>
        <p:nvPicPr>
          <p:cNvPr id="29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858500" y="10909300"/>
            <a:ext cx="3556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9"/>
          <p:cNvGrpSpPr/>
          <p:nvPr/>
        </p:nvGrpSpPr>
        <p:grpSpPr>
          <a:xfrm>
            <a:off x="637194" y="447692"/>
            <a:ext cx="1465056" cy="624955"/>
            <a:chOff x="779572" y="628120"/>
            <a:chExt cx="1571587" cy="67039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31899" y="788288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作者简介</a:t>
              </a:r>
              <a:endPara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1" name="圆角矩形 10"/>
          <p:cNvSpPr/>
          <p:nvPr/>
        </p:nvSpPr>
        <p:spPr>
          <a:xfrm>
            <a:off x="643348" y="1145393"/>
            <a:ext cx="7857305" cy="3335167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29415" y="3730541"/>
            <a:ext cx="1371237" cy="8776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38562" y="1353720"/>
            <a:ext cx="6171338" cy="2836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生平简介：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叶圣陶</a:t>
            </a:r>
            <a:r>
              <a:rPr lang="en-US" altLang="zh-CN" sz="2000" dirty="0">
                <a:latin typeface="+mj-ea"/>
                <a:ea typeface="+mj-ea"/>
              </a:rPr>
              <a:t>(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1894</a:t>
            </a:r>
            <a:r>
              <a:rPr lang="zh-CN" altLang="en-US" sz="2000" dirty="0">
                <a:latin typeface="+mj-ea"/>
                <a:ea typeface="+mj-ea"/>
              </a:rPr>
              <a:t>～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1988</a:t>
            </a:r>
            <a:r>
              <a:rPr lang="en-US" altLang="zh-CN" sz="2000" dirty="0">
                <a:latin typeface="+mj-ea"/>
                <a:ea typeface="+mj-ea"/>
              </a:rPr>
              <a:t>)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，中国作家、教育家、出版家和社会活动家。原名叶绍钧。江苏苏州人。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1921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年参与组织文学研究会。曾任中央人民政府出版总署副署长兼编审局局长，教育部副部长等职。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000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主要作品：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长篇小说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倪焕之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，童话集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稻草人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，小说集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隔膜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dirty="0">
                <a:solidFill>
                  <a:srgbClr val="33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人生格言</a:t>
            </a:r>
            <a:r>
              <a:rPr lang="zh-CN" altLang="en-US" sz="2000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理想是事业之母。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962310" y="1418661"/>
            <a:ext cx="1365988" cy="162385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9"/>
          <p:cNvGrpSpPr/>
          <p:nvPr/>
        </p:nvGrpSpPr>
        <p:grpSpPr>
          <a:xfrm>
            <a:off x="643348" y="428115"/>
            <a:ext cx="1465056" cy="624955"/>
            <a:chOff x="779572" y="628120"/>
            <a:chExt cx="1571587" cy="67039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3724" y="796462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写作背景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1" name="圆角矩形 10"/>
          <p:cNvSpPr/>
          <p:nvPr/>
        </p:nvSpPr>
        <p:spPr>
          <a:xfrm>
            <a:off x="643348" y="1117571"/>
            <a:ext cx="7857305" cy="3692949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89528" y="4241963"/>
            <a:ext cx="989112" cy="63305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151964" y="1605339"/>
            <a:ext cx="52437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ct val="0"/>
              </a:spcAft>
              <a:defRPr/>
            </a:pP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zh-CN" altLang="zh-CN" sz="20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24533" y="1252487"/>
            <a:ext cx="7647334" cy="3655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牛郎织女</a:t>
            </a:r>
            <a:r>
              <a:rPr lang="en-US" altLang="zh-CN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形成的时代背景</a:t>
            </a:r>
            <a:endParaRPr lang="en-US" altLang="zh-CN" sz="1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800" b="1" dirty="0">
                <a:solidFill>
                  <a:srgbClr val="2F4F4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牛郎织女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是我国古代著名的民间故事之一，故事在西周末年就产生了。到了汉朝，故事情节逐步丰富和完善，有了浓郁的生活气息，富有人情味了。当时由于织布机的发明、应用和耕牛、铁犁的推广，农业、手工业获得空前的发展，人们向往男耕女织、自给自足的生活，这与当时的社会现实形成了尖锐的矛盾。在这样的历史背景下，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牛郎织女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的故事情节不断丰富和完善，经过大众千百年一代又一代智慧的打磨，这个故事所蕴含的社会功能、文化价值与达到的艺术水准，都堪称民间故事的经典，成为我国传统的民间文学创作的代表作，千百年来流传不绝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ic4.zhimg.com/v2-c70585d43719685b4ee384970ff84a03_r.jp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-1" y="-302262"/>
            <a:ext cx="9144001" cy="5750562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5621093" y="568842"/>
            <a:ext cx="2824835" cy="39677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773712" y="696430"/>
            <a:ext cx="2512946" cy="3642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　　牛郎织女的故事由牛郎星和织女星演化而来，这是两颗很亮的星星，它们分处银河两侧，虽然传说在七夕这一天，牛郎和织女要在横跨银河之上的鹊桥来相会，但这毕竟只是神话而已，现实中的牛郎星和织女星几乎不可能相遇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08520" y="3376980"/>
            <a:ext cx="9361040" cy="1807708"/>
          </a:xfrm>
          <a:prstGeom prst="rect">
            <a:avLst/>
          </a:prstGeom>
        </p:spPr>
      </p:pic>
      <p:sp>
        <p:nvSpPr>
          <p:cNvPr id="23" name="圆角矩形 10"/>
          <p:cNvSpPr/>
          <p:nvPr/>
        </p:nvSpPr>
        <p:spPr>
          <a:xfrm>
            <a:off x="643348" y="1111825"/>
            <a:ext cx="7857305" cy="366059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76805" y="4142899"/>
            <a:ext cx="1099548" cy="703740"/>
          </a:xfrm>
          <a:prstGeom prst="rect">
            <a:avLst/>
          </a:prstGeom>
        </p:spPr>
      </p:pic>
      <p:grpSp>
        <p:nvGrpSpPr>
          <p:cNvPr id="2" name="组合 25"/>
          <p:cNvGrpSpPr/>
          <p:nvPr/>
        </p:nvGrpSpPr>
        <p:grpSpPr>
          <a:xfrm>
            <a:off x="636140" y="444313"/>
            <a:ext cx="1465056" cy="624955"/>
            <a:chOff x="779572" y="628120"/>
            <a:chExt cx="1571587" cy="670397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3" name="组合 38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44" name="圆角矩形 4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033135" y="783191"/>
              <a:ext cx="102348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会认字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1014656" y="1274078"/>
            <a:ext cx="7128792" cy="3300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牛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郎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爹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妈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嫂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子  勤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恳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筛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选  一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辆</a:t>
            </a:r>
            <a:endParaRPr lang="en-US" altLang="zh-CN" sz="3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歹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稀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罕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纱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衣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妻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子  一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趟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托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监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狱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酿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酒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瞌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睡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拘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束  结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婚</a:t>
            </a:r>
            <a:endParaRPr lang="en-US" altLang="zh-CN" sz="3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辈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子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挨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着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梭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子  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仿宋_GB2312"/>
            </a:endParaRP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2245976" y="2036450"/>
            <a:ext cx="156251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0070C0"/>
                </a:solidFill>
                <a:latin typeface="taozhi.cn_PY" panose="02000500000000000000" pitchFamily="2" charset="0"/>
              </a:rPr>
              <a:t> xī h</a:t>
            </a:r>
            <a:r>
              <a:rPr lang="en-US" altLang="zh-CN" sz="2400">
                <a:solidFill>
                  <a:srgbClr val="0070C0"/>
                </a:solidFill>
                <a:latin typeface="taozhi.cn_PY" panose="02000500000000000000" pitchFamily="2" charset="0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70C0"/>
                </a:solidFill>
                <a:latin typeface="taozhi.cn_PY" panose="02000500000000000000" pitchFamily="2" charset="0"/>
              </a:rPr>
              <a:t>n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12255" y="1218505"/>
            <a:ext cx="7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sǎo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24244" y="1218505"/>
            <a:ext cx="7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kěn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17937" y="1218505"/>
            <a:ext cx="7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shāi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02056" y="2036450"/>
            <a:ext cx="7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dǎi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451839" y="2839731"/>
            <a:ext cx="7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yù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74783" y="2839731"/>
            <a:ext cx="7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jū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13768" y="3717406"/>
            <a:ext cx="7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suō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076305" y="3717406"/>
            <a:ext cx="7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luò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76499" y="2839731"/>
            <a:ext cx="937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niàng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515609" y="2839731"/>
            <a:ext cx="764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kē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  <p:bldP spid="18" grpId="0"/>
      <p:bldP spid="20" grpId="0"/>
      <p:bldP spid="26" grpId="0"/>
      <p:bldP spid="28" grpId="0"/>
      <p:bldP spid="30" grpId="0"/>
      <p:bldP spid="31" grpId="0"/>
      <p:bldP spid="32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08520" y="3376980"/>
            <a:ext cx="9361040" cy="180770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965803" y="456254"/>
            <a:ext cx="1465262" cy="625475"/>
            <a:chOff x="779572" y="628120"/>
            <a:chExt cx="1571587" cy="670397"/>
          </a:xfrm>
        </p:grpSpPr>
        <p:pic>
          <p:nvPicPr>
            <p:cNvPr id="21" name="图片 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959217" y="628120"/>
              <a:ext cx="1204863" cy="179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2" name="组合 21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6" name="圆角矩形 8"/>
              <p:cNvSpPr/>
              <p:nvPr/>
            </p:nvSpPr>
            <p:spPr>
              <a:xfrm>
                <a:off x="789788" y="808481"/>
                <a:ext cx="1517101" cy="430483"/>
              </a:xfrm>
              <a:prstGeom prst="roundRect">
                <a:avLst>
                  <a:gd name="adj" fmla="val 50000"/>
                </a:avLst>
              </a:prstGeom>
              <a:solidFill>
                <a:srgbClr val="FF7C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" name="圆角矩形 9"/>
              <p:cNvSpPr/>
              <p:nvPr/>
            </p:nvSpPr>
            <p:spPr>
              <a:xfrm>
                <a:off x="828949" y="844212"/>
                <a:ext cx="1438778" cy="360721"/>
              </a:xfrm>
              <a:prstGeom prst="roundRect">
                <a:avLst>
                  <a:gd name="adj" fmla="val 50000"/>
                </a:avLst>
              </a:prstGeom>
              <a:solidFill>
                <a:srgbClr val="FF7C8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3" name="文本框 22"/>
            <p:cNvSpPr txBox="1">
              <a:spLocks noChangeArrowheads="1"/>
            </p:cNvSpPr>
            <p:nvPr/>
          </p:nvSpPr>
          <p:spPr bwMode="auto">
            <a:xfrm>
              <a:off x="994266" y="783191"/>
              <a:ext cx="1023485" cy="4292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多音字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4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779572" y="1183851"/>
              <a:ext cx="563929" cy="11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图片 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1611359" y="1000165"/>
              <a:ext cx="739800" cy="291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2" name="图片 1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029325" y="812441"/>
            <a:ext cx="21590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任意多边形 12"/>
          <p:cNvSpPr/>
          <p:nvPr/>
        </p:nvSpPr>
        <p:spPr>
          <a:xfrm>
            <a:off x="955675" y="1206141"/>
            <a:ext cx="7015163" cy="3349422"/>
          </a:xfrm>
          <a:custGeom>
            <a:avLst/>
            <a:gdLst>
              <a:gd name="connsiteX0" fmla="*/ 166654 w 4392488"/>
              <a:gd name="connsiteY0" fmla="*/ 0 h 1852538"/>
              <a:gd name="connsiteX1" fmla="*/ 4225834 w 4392488"/>
              <a:gd name="connsiteY1" fmla="*/ 0 h 1852538"/>
              <a:gd name="connsiteX2" fmla="*/ 4392488 w 4392488"/>
              <a:gd name="connsiteY2" fmla="*/ 166654 h 1852538"/>
              <a:gd name="connsiteX3" fmla="*/ 4392488 w 4392488"/>
              <a:gd name="connsiteY3" fmla="*/ 1685884 h 1852538"/>
              <a:gd name="connsiteX4" fmla="*/ 4225834 w 4392488"/>
              <a:gd name="connsiteY4" fmla="*/ 1852538 h 1852538"/>
              <a:gd name="connsiteX5" fmla="*/ 2118072 w 4392488"/>
              <a:gd name="connsiteY5" fmla="*/ 1846188 h 1852538"/>
              <a:gd name="connsiteX6" fmla="*/ 2036372 w 4392488"/>
              <a:gd name="connsiteY6" fmla="*/ 1830407 h 1852538"/>
              <a:gd name="connsiteX7" fmla="*/ 2041624 w 4392488"/>
              <a:gd name="connsiteY7" fmla="*/ 1804392 h 1852538"/>
              <a:gd name="connsiteX8" fmla="*/ 1969616 w 4392488"/>
              <a:gd name="connsiteY8" fmla="*/ 1732384 h 1852538"/>
              <a:gd name="connsiteX9" fmla="*/ 1897608 w 4392488"/>
              <a:gd name="connsiteY9" fmla="*/ 1804392 h 1852538"/>
              <a:gd name="connsiteX10" fmla="*/ 1897802 w 4392488"/>
              <a:gd name="connsiteY10" fmla="*/ 1805355 h 1852538"/>
              <a:gd name="connsiteX11" fmla="*/ 1800777 w 4392488"/>
              <a:gd name="connsiteY11" fmla="*/ 1789677 h 1852538"/>
              <a:gd name="connsiteX12" fmla="*/ 816322 w 4392488"/>
              <a:gd name="connsiteY12" fmla="*/ 1849363 h 1852538"/>
              <a:gd name="connsiteX13" fmla="*/ 166654 w 4392488"/>
              <a:gd name="connsiteY13" fmla="*/ 1852538 h 1852538"/>
              <a:gd name="connsiteX14" fmla="*/ 0 w 4392488"/>
              <a:gd name="connsiteY14" fmla="*/ 1685884 h 1852538"/>
              <a:gd name="connsiteX15" fmla="*/ 22572 w 4392488"/>
              <a:gd name="connsiteY15" fmla="*/ 592063 h 1852538"/>
              <a:gd name="connsiteX16" fmla="*/ 0 w 4392488"/>
              <a:gd name="connsiteY16" fmla="*/ 166654 h 1852538"/>
              <a:gd name="connsiteX17" fmla="*/ 166654 w 4392488"/>
              <a:gd name="connsiteY17" fmla="*/ 0 h 185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392488" h="1852538">
                <a:moveTo>
                  <a:pt x="166654" y="0"/>
                </a:moveTo>
                <a:lnTo>
                  <a:pt x="4225834" y="0"/>
                </a:lnTo>
                <a:cubicBezTo>
                  <a:pt x="4317874" y="0"/>
                  <a:pt x="4392488" y="74614"/>
                  <a:pt x="4392488" y="166654"/>
                </a:cubicBezTo>
                <a:lnTo>
                  <a:pt x="4392488" y="1685884"/>
                </a:lnTo>
                <a:cubicBezTo>
                  <a:pt x="4392488" y="1777924"/>
                  <a:pt x="4317874" y="1852538"/>
                  <a:pt x="4225834" y="1852538"/>
                </a:cubicBezTo>
                <a:lnTo>
                  <a:pt x="2118072" y="1846188"/>
                </a:lnTo>
                <a:lnTo>
                  <a:pt x="2036372" y="1830407"/>
                </a:lnTo>
                <a:lnTo>
                  <a:pt x="2041624" y="1804392"/>
                </a:lnTo>
                <a:cubicBezTo>
                  <a:pt x="2041624" y="1764623"/>
                  <a:pt x="2009385" y="1732384"/>
                  <a:pt x="1969616" y="1732384"/>
                </a:cubicBezTo>
                <a:cubicBezTo>
                  <a:pt x="1929847" y="1732384"/>
                  <a:pt x="1897608" y="1764623"/>
                  <a:pt x="1897608" y="1804392"/>
                </a:cubicBezTo>
                <a:lnTo>
                  <a:pt x="1897802" y="1805355"/>
                </a:lnTo>
                <a:lnTo>
                  <a:pt x="1800777" y="1789677"/>
                </a:lnTo>
                <a:cubicBezTo>
                  <a:pt x="1128050" y="1692283"/>
                  <a:pt x="912630" y="1820656"/>
                  <a:pt x="816322" y="1849363"/>
                </a:cubicBezTo>
                <a:lnTo>
                  <a:pt x="166654" y="1852538"/>
                </a:lnTo>
                <a:cubicBezTo>
                  <a:pt x="74614" y="1852538"/>
                  <a:pt x="0" y="1777924"/>
                  <a:pt x="0" y="1685884"/>
                </a:cubicBezTo>
                <a:cubicBezTo>
                  <a:pt x="116" y="1233435"/>
                  <a:pt x="22456" y="1044512"/>
                  <a:pt x="22572" y="592063"/>
                </a:cubicBezTo>
                <a:cubicBezTo>
                  <a:pt x="22456" y="538102"/>
                  <a:pt x="116" y="220615"/>
                  <a:pt x="0" y="166654"/>
                </a:cubicBezTo>
                <a:cubicBezTo>
                  <a:pt x="0" y="74614"/>
                  <a:pt x="74614" y="0"/>
                  <a:pt x="16665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388F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b="1"/>
          </a:p>
        </p:txBody>
      </p:sp>
      <p:sp>
        <p:nvSpPr>
          <p:cNvPr id="35" name="任意多边形 13"/>
          <p:cNvSpPr/>
          <p:nvPr/>
        </p:nvSpPr>
        <p:spPr>
          <a:xfrm>
            <a:off x="1042988" y="1306154"/>
            <a:ext cx="6834187" cy="3050081"/>
          </a:xfrm>
          <a:custGeom>
            <a:avLst/>
            <a:gdLst>
              <a:gd name="connsiteX0" fmla="*/ 166654 w 4392488"/>
              <a:gd name="connsiteY0" fmla="*/ 0 h 1852538"/>
              <a:gd name="connsiteX1" fmla="*/ 4225834 w 4392488"/>
              <a:gd name="connsiteY1" fmla="*/ 0 h 1852538"/>
              <a:gd name="connsiteX2" fmla="*/ 4392488 w 4392488"/>
              <a:gd name="connsiteY2" fmla="*/ 166654 h 1852538"/>
              <a:gd name="connsiteX3" fmla="*/ 4392488 w 4392488"/>
              <a:gd name="connsiteY3" fmla="*/ 1685884 h 1852538"/>
              <a:gd name="connsiteX4" fmla="*/ 4225834 w 4392488"/>
              <a:gd name="connsiteY4" fmla="*/ 1852538 h 1852538"/>
              <a:gd name="connsiteX5" fmla="*/ 2118072 w 4392488"/>
              <a:gd name="connsiteY5" fmla="*/ 1846188 h 1852538"/>
              <a:gd name="connsiteX6" fmla="*/ 2036372 w 4392488"/>
              <a:gd name="connsiteY6" fmla="*/ 1830407 h 1852538"/>
              <a:gd name="connsiteX7" fmla="*/ 2041624 w 4392488"/>
              <a:gd name="connsiteY7" fmla="*/ 1804392 h 1852538"/>
              <a:gd name="connsiteX8" fmla="*/ 1969616 w 4392488"/>
              <a:gd name="connsiteY8" fmla="*/ 1732384 h 1852538"/>
              <a:gd name="connsiteX9" fmla="*/ 1897608 w 4392488"/>
              <a:gd name="connsiteY9" fmla="*/ 1804392 h 1852538"/>
              <a:gd name="connsiteX10" fmla="*/ 1897802 w 4392488"/>
              <a:gd name="connsiteY10" fmla="*/ 1805355 h 1852538"/>
              <a:gd name="connsiteX11" fmla="*/ 1800777 w 4392488"/>
              <a:gd name="connsiteY11" fmla="*/ 1789677 h 1852538"/>
              <a:gd name="connsiteX12" fmla="*/ 816322 w 4392488"/>
              <a:gd name="connsiteY12" fmla="*/ 1849363 h 1852538"/>
              <a:gd name="connsiteX13" fmla="*/ 166654 w 4392488"/>
              <a:gd name="connsiteY13" fmla="*/ 1852538 h 1852538"/>
              <a:gd name="connsiteX14" fmla="*/ 0 w 4392488"/>
              <a:gd name="connsiteY14" fmla="*/ 1685884 h 1852538"/>
              <a:gd name="connsiteX15" fmla="*/ 22572 w 4392488"/>
              <a:gd name="connsiteY15" fmla="*/ 592063 h 1852538"/>
              <a:gd name="connsiteX16" fmla="*/ 0 w 4392488"/>
              <a:gd name="connsiteY16" fmla="*/ 166654 h 1852538"/>
              <a:gd name="connsiteX17" fmla="*/ 166654 w 4392488"/>
              <a:gd name="connsiteY17" fmla="*/ 0 h 1852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392488" h="1852538">
                <a:moveTo>
                  <a:pt x="166654" y="0"/>
                </a:moveTo>
                <a:lnTo>
                  <a:pt x="4225834" y="0"/>
                </a:lnTo>
                <a:cubicBezTo>
                  <a:pt x="4317874" y="0"/>
                  <a:pt x="4392488" y="74614"/>
                  <a:pt x="4392488" y="166654"/>
                </a:cubicBezTo>
                <a:lnTo>
                  <a:pt x="4392488" y="1685884"/>
                </a:lnTo>
                <a:cubicBezTo>
                  <a:pt x="4392488" y="1777924"/>
                  <a:pt x="4317874" y="1852538"/>
                  <a:pt x="4225834" y="1852538"/>
                </a:cubicBezTo>
                <a:lnTo>
                  <a:pt x="2118072" y="1846188"/>
                </a:lnTo>
                <a:lnTo>
                  <a:pt x="2036372" y="1830407"/>
                </a:lnTo>
                <a:lnTo>
                  <a:pt x="2041624" y="1804392"/>
                </a:lnTo>
                <a:cubicBezTo>
                  <a:pt x="2041624" y="1764623"/>
                  <a:pt x="2009385" y="1732384"/>
                  <a:pt x="1969616" y="1732384"/>
                </a:cubicBezTo>
                <a:cubicBezTo>
                  <a:pt x="1929847" y="1732384"/>
                  <a:pt x="1897608" y="1764623"/>
                  <a:pt x="1897608" y="1804392"/>
                </a:cubicBezTo>
                <a:lnTo>
                  <a:pt x="1897802" y="1805355"/>
                </a:lnTo>
                <a:lnTo>
                  <a:pt x="1800777" y="1789677"/>
                </a:lnTo>
                <a:cubicBezTo>
                  <a:pt x="1128050" y="1692283"/>
                  <a:pt x="912630" y="1820656"/>
                  <a:pt x="816322" y="1849363"/>
                </a:cubicBezTo>
                <a:lnTo>
                  <a:pt x="166654" y="1852538"/>
                </a:lnTo>
                <a:cubicBezTo>
                  <a:pt x="74614" y="1852538"/>
                  <a:pt x="0" y="1777924"/>
                  <a:pt x="0" y="1685884"/>
                </a:cubicBezTo>
                <a:cubicBezTo>
                  <a:pt x="116" y="1233435"/>
                  <a:pt x="22456" y="1044512"/>
                  <a:pt x="22572" y="592063"/>
                </a:cubicBezTo>
                <a:cubicBezTo>
                  <a:pt x="22456" y="538102"/>
                  <a:pt x="116" y="220615"/>
                  <a:pt x="0" y="166654"/>
                </a:cubicBezTo>
                <a:cubicBezTo>
                  <a:pt x="0" y="74614"/>
                  <a:pt x="74614" y="0"/>
                  <a:pt x="16665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36" name="圆角矩形 14"/>
          <p:cNvSpPr>
            <a:spLocks noChangeArrowheads="1"/>
          </p:cNvSpPr>
          <p:nvPr/>
        </p:nvSpPr>
        <p:spPr bwMode="auto">
          <a:xfrm rot="18900000">
            <a:off x="2947855" y="2526022"/>
            <a:ext cx="509588" cy="522288"/>
          </a:xfrm>
          <a:prstGeom prst="roundRect">
            <a:avLst>
              <a:gd name="adj" fmla="val 12167"/>
            </a:avLst>
          </a:prstGeom>
          <a:solidFill>
            <a:srgbClr val="FF7C80"/>
          </a:solidFill>
          <a:ln w="9525" algn="ctr">
            <a:noFill/>
            <a:round/>
          </a:ln>
        </p:spPr>
        <p:txBody>
          <a:bodyPr/>
          <a:lstStyle/>
          <a:p>
            <a:pPr defTabSz="914400" eaLnBrk="0" hangingPunct="0">
              <a:buFont typeface="Arial" panose="020B0604020202020204" pitchFamily="34" charset="0"/>
              <a:buNone/>
            </a:pPr>
            <a:endParaRPr lang="zh-CN" altLang="en-US" sz="2400">
              <a:latin typeface="Calibri" panose="020F0502020204030204" pitchFamily="34" charset="0"/>
            </a:endParaRPr>
          </a:p>
        </p:txBody>
      </p:sp>
      <p:sp>
        <p:nvSpPr>
          <p:cNvPr id="37" name="矩形 15"/>
          <p:cNvSpPr>
            <a:spLocks noChangeArrowheads="1"/>
          </p:cNvSpPr>
          <p:nvPr/>
        </p:nvSpPr>
        <p:spPr bwMode="auto">
          <a:xfrm>
            <a:off x="2920868" y="2499670"/>
            <a:ext cx="50323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atinLnBrk="1"/>
            <a:r>
              <a: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落</a:t>
            </a:r>
            <a:endParaRPr lang="zh-CN" altLang="en-US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弧形 19"/>
          <p:cNvSpPr/>
          <p:nvPr/>
        </p:nvSpPr>
        <p:spPr bwMode="auto">
          <a:xfrm flipH="1">
            <a:off x="3501893" y="1942213"/>
            <a:ext cx="373062" cy="1725539"/>
          </a:xfrm>
          <a:custGeom>
            <a:avLst/>
            <a:gdLst>
              <a:gd name="T0" fmla="*/ 623200 w 369569"/>
              <a:gd name="T1" fmla="*/ 0 h 1579580"/>
              <a:gd name="T2" fmla="*/ 1246396 w 369569"/>
              <a:gd name="T3" fmla="*/ 189878 h 1579580"/>
              <a:gd name="T4" fmla="*/ 640850 w 369569"/>
              <a:gd name="T5" fmla="*/ 380862 h 1579580"/>
              <a:gd name="T6" fmla="*/ 0 60000 65536"/>
              <a:gd name="T7" fmla="*/ 0 60000 65536"/>
              <a:gd name="T8" fmla="*/ 0 60000 65536"/>
              <a:gd name="T9" fmla="*/ 0 w 369569"/>
              <a:gd name="T10" fmla="*/ 0 h 1579580"/>
              <a:gd name="T11" fmla="*/ 369569 w 369569"/>
              <a:gd name="T12" fmla="*/ 1579580 h 15795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9569" h="1579580" stroke="0">
                <a:moveTo>
                  <a:pt x="0" y="0"/>
                </a:moveTo>
                <a:cubicBezTo>
                  <a:pt x="203660" y="0"/>
                  <a:pt x="368937" y="352181"/>
                  <a:pt x="369568" y="787499"/>
                </a:cubicBezTo>
                <a:cubicBezTo>
                  <a:pt x="370190" y="1216011"/>
                  <a:pt x="210864" y="1567442"/>
                  <a:pt x="10468" y="1579580"/>
                </a:cubicBezTo>
                <a:cubicBezTo>
                  <a:pt x="176839" y="1519568"/>
                  <a:pt x="338450" y="1273826"/>
                  <a:pt x="335753" y="794713"/>
                </a:cubicBezTo>
                <a:cubicBezTo>
                  <a:pt x="335754" y="355185"/>
                  <a:pt x="188118" y="44241"/>
                  <a:pt x="0" y="0"/>
                </a:cubicBezTo>
                <a:close/>
              </a:path>
              <a:path w="369569" h="1579580" fill="none">
                <a:moveTo>
                  <a:pt x="0" y="0"/>
                </a:moveTo>
                <a:cubicBezTo>
                  <a:pt x="203660" y="0"/>
                  <a:pt x="368937" y="352181"/>
                  <a:pt x="369568" y="787499"/>
                </a:cubicBezTo>
                <a:cubicBezTo>
                  <a:pt x="370190" y="1216011"/>
                  <a:pt x="210864" y="1567442"/>
                  <a:pt x="10468" y="1579580"/>
                </a:cubicBezTo>
              </a:path>
            </a:pathLst>
          </a:custGeom>
          <a:solidFill>
            <a:srgbClr val="FFABAD"/>
          </a:solidFill>
          <a:ln w="9525" cap="flat" cmpd="sng" algn="ctr">
            <a:solidFill>
              <a:srgbClr val="FFABAD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椭圆 17"/>
          <p:cNvSpPr>
            <a:spLocks noChangeArrowheads="1"/>
          </p:cNvSpPr>
          <p:nvPr/>
        </p:nvSpPr>
        <p:spPr bwMode="auto">
          <a:xfrm>
            <a:off x="3479033" y="2746684"/>
            <a:ext cx="52387" cy="80963"/>
          </a:xfrm>
          <a:prstGeom prst="ellipse">
            <a:avLst/>
          </a:prstGeom>
          <a:solidFill>
            <a:srgbClr val="FAFBE1"/>
          </a:solidFill>
          <a:ln w="9525" algn="ctr">
            <a:noFill/>
            <a:round/>
          </a:ln>
        </p:spPr>
        <p:txBody>
          <a:bodyPr/>
          <a:lstStyle/>
          <a:p>
            <a:pPr defTabSz="914400" eaLnBrk="0" hangingPunct="0">
              <a:buFont typeface="Arial" panose="020B0604020202020204" pitchFamily="34" charset="0"/>
              <a:buNone/>
            </a:pPr>
            <a:endParaRPr lang="zh-CN" altLang="en-US" sz="2400">
              <a:latin typeface="Calibri" panose="020F0502020204030204" pitchFamily="34" charset="0"/>
            </a:endParaRPr>
          </a:p>
        </p:txBody>
      </p:sp>
      <p:sp>
        <p:nvSpPr>
          <p:cNvPr id="46" name="矩形 19"/>
          <p:cNvSpPr>
            <a:spLocks noChangeArrowheads="1"/>
          </p:cNvSpPr>
          <p:nvPr/>
        </p:nvSpPr>
        <p:spPr bwMode="auto">
          <a:xfrm>
            <a:off x="4629653" y="1820175"/>
            <a:ext cx="103663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落下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21"/>
          <p:cNvSpPr>
            <a:spLocks noChangeArrowheads="1"/>
          </p:cNvSpPr>
          <p:nvPr/>
        </p:nvSpPr>
        <p:spPr bwMode="auto">
          <a:xfrm>
            <a:off x="4629653" y="2319372"/>
            <a:ext cx="8509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落地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24"/>
          <p:cNvSpPr txBox="1"/>
          <p:nvPr/>
        </p:nvSpPr>
        <p:spPr>
          <a:xfrm>
            <a:off x="3814630" y="2348681"/>
            <a:ext cx="850901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>
                <a:solidFill>
                  <a:srgbClr val="FF0066"/>
                </a:solidFill>
                <a:latin typeface="+mn-ea"/>
                <a:ea typeface="+mn-ea"/>
              </a:rPr>
              <a:t>(</a:t>
            </a:r>
            <a:r>
              <a:rPr lang="en-US" altLang="zh-CN" sz="2400">
                <a:solidFill>
                  <a:srgbClr val="FF0066"/>
                </a:solidFill>
                <a:latin typeface="taozhi.cn_PY" panose="02000500000000000000" pitchFamily="2" charset="0"/>
                <a:ea typeface="+mn-ea"/>
              </a:rPr>
              <a:t>luò</a:t>
            </a:r>
            <a:r>
              <a:rPr lang="en-US" altLang="zh-CN" sz="2400">
                <a:solidFill>
                  <a:srgbClr val="FF0066"/>
                </a:solidFill>
                <a:latin typeface="+mn-ea"/>
                <a:ea typeface="+mn-ea"/>
              </a:rPr>
              <a:t>)</a:t>
            </a:r>
            <a:endParaRPr lang="zh-CN" altLang="en-US" sz="2400" err="1">
              <a:solidFill>
                <a:srgbClr val="FF0066"/>
              </a:solidFill>
              <a:latin typeface="+mn-ea"/>
              <a:ea typeface="+mn-ea"/>
            </a:endParaRPr>
          </a:p>
        </p:txBody>
      </p:sp>
      <p:sp>
        <p:nvSpPr>
          <p:cNvPr id="51" name="文本框 24"/>
          <p:cNvSpPr txBox="1"/>
          <p:nvPr/>
        </p:nvSpPr>
        <p:spPr>
          <a:xfrm>
            <a:off x="3814630" y="1857050"/>
            <a:ext cx="724393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>
                <a:solidFill>
                  <a:srgbClr val="FF0066"/>
                </a:solidFill>
                <a:latin typeface="+mn-ea"/>
                <a:ea typeface="+mn-ea"/>
              </a:rPr>
              <a:t>(</a:t>
            </a:r>
            <a:r>
              <a:rPr lang="en-US" altLang="zh-CN" sz="2400">
                <a:solidFill>
                  <a:srgbClr val="FF0066"/>
                </a:solidFill>
                <a:latin typeface="taozhi.cn_PY" panose="02000500000000000000" pitchFamily="2" charset="0"/>
                <a:ea typeface="+mn-ea"/>
              </a:rPr>
              <a:t>là</a:t>
            </a:r>
            <a:r>
              <a:rPr lang="en-US" altLang="zh-CN" sz="2400">
                <a:solidFill>
                  <a:srgbClr val="FF0066"/>
                </a:solidFill>
                <a:latin typeface="+mn-ea"/>
                <a:ea typeface="+mn-ea"/>
              </a:rPr>
              <a:t>)</a:t>
            </a:r>
            <a:endParaRPr lang="zh-CN" altLang="en-US" sz="2400" err="1">
              <a:solidFill>
                <a:srgbClr val="FF0066"/>
              </a:solidFill>
              <a:latin typeface="+mn-ea"/>
              <a:ea typeface="+mn-ea"/>
            </a:endParaRPr>
          </a:p>
        </p:txBody>
      </p:sp>
      <p:sp>
        <p:nvSpPr>
          <p:cNvPr id="53" name="文本框 24"/>
          <p:cNvSpPr txBox="1"/>
          <p:nvPr/>
        </p:nvSpPr>
        <p:spPr>
          <a:xfrm>
            <a:off x="3814630" y="2840312"/>
            <a:ext cx="815023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>
                <a:solidFill>
                  <a:srgbClr val="FF0066"/>
                </a:solidFill>
                <a:latin typeface="+mn-ea"/>
                <a:ea typeface="+mn-ea"/>
              </a:rPr>
              <a:t>(</a:t>
            </a:r>
            <a:r>
              <a:rPr lang="en-US" altLang="zh-CN" sz="2400">
                <a:solidFill>
                  <a:srgbClr val="FF0066"/>
                </a:solidFill>
                <a:latin typeface="taozhi.cn_PY" panose="02000500000000000000" pitchFamily="2" charset="0"/>
                <a:ea typeface="+mn-ea"/>
              </a:rPr>
              <a:t>luō</a:t>
            </a:r>
            <a:r>
              <a:rPr lang="en-US" altLang="zh-CN" sz="2400">
                <a:solidFill>
                  <a:srgbClr val="FF0066"/>
                </a:solidFill>
                <a:latin typeface="+mn-ea"/>
                <a:ea typeface="+mn-ea"/>
              </a:rPr>
              <a:t>)</a:t>
            </a:r>
            <a:endParaRPr lang="zh-CN" altLang="en-US" sz="2400" err="1">
              <a:solidFill>
                <a:srgbClr val="FF0066"/>
              </a:solidFill>
              <a:latin typeface="+mn-ea"/>
              <a:ea typeface="+mn-ea"/>
            </a:endParaRPr>
          </a:p>
        </p:txBody>
      </p:sp>
      <p:sp>
        <p:nvSpPr>
          <p:cNvPr id="54" name="文本框 24"/>
          <p:cNvSpPr txBox="1"/>
          <p:nvPr/>
        </p:nvSpPr>
        <p:spPr>
          <a:xfrm>
            <a:off x="3814630" y="3331943"/>
            <a:ext cx="89217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>
                <a:solidFill>
                  <a:srgbClr val="FF0066"/>
                </a:solidFill>
                <a:latin typeface="+mn-ea"/>
                <a:ea typeface="+mn-ea"/>
              </a:rPr>
              <a:t>(</a:t>
            </a:r>
            <a:r>
              <a:rPr lang="en-US" altLang="zh-CN" sz="2400">
                <a:solidFill>
                  <a:srgbClr val="FF0066"/>
                </a:solidFill>
                <a:latin typeface="taozhi.cn_PY" panose="02000500000000000000" pitchFamily="2" charset="0"/>
                <a:ea typeface="+mn-ea"/>
              </a:rPr>
              <a:t>lào</a:t>
            </a:r>
            <a:r>
              <a:rPr lang="en-US" altLang="zh-CN" sz="2400">
                <a:solidFill>
                  <a:srgbClr val="FF0066"/>
                </a:solidFill>
                <a:latin typeface="+mn-ea"/>
                <a:ea typeface="+mn-ea"/>
              </a:rPr>
              <a:t>)</a:t>
            </a:r>
            <a:endParaRPr lang="zh-CN" altLang="en-US" sz="2400" err="1">
              <a:solidFill>
                <a:srgbClr val="FF0066"/>
              </a:solidFill>
              <a:latin typeface="+mn-ea"/>
              <a:ea typeface="+mn-ea"/>
            </a:endParaRPr>
          </a:p>
        </p:txBody>
      </p:sp>
      <p:sp>
        <p:nvSpPr>
          <p:cNvPr id="55" name="矩形 21"/>
          <p:cNvSpPr>
            <a:spLocks noChangeArrowheads="1"/>
          </p:cNvSpPr>
          <p:nvPr/>
        </p:nvSpPr>
        <p:spPr bwMode="auto">
          <a:xfrm>
            <a:off x="4629653" y="2818569"/>
            <a:ext cx="147899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大大落落 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21"/>
          <p:cNvSpPr>
            <a:spLocks noChangeArrowheads="1"/>
          </p:cNvSpPr>
          <p:nvPr/>
        </p:nvSpPr>
        <p:spPr bwMode="auto">
          <a:xfrm>
            <a:off x="4629653" y="3317767"/>
            <a:ext cx="147899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落汗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0" grpId="0"/>
      <p:bldP spid="51" grpId="0"/>
      <p:bldP spid="53" grpId="0"/>
      <p:bldP spid="54" grpId="0"/>
    </p:bldLst>
  </p:timing>
</p:sld>
</file>

<file path=ppt/tags/tag1.xml><?xml version="1.0" encoding="utf-8"?>
<p:tagLst xmlns:p="http://schemas.openxmlformats.org/presentationml/2006/main">
  <p:tag name="PA" val="v5.2.5"/>
</p:tagLst>
</file>

<file path=ppt/tags/tag10.xml><?xml version="1.0" encoding="utf-8"?>
<p:tagLst xmlns:p="http://schemas.openxmlformats.org/presentationml/2006/main">
  <p:tag name="PA" val="v5.2.5"/>
</p:tagLst>
</file>

<file path=ppt/tags/tag11.xml><?xml version="1.0" encoding="utf-8"?>
<p:tagLst xmlns:p="http://schemas.openxmlformats.org/presentationml/2006/main">
  <p:tag name="PA" val="v5.2.5"/>
</p:tagLst>
</file>

<file path=ppt/tags/tag12.xml><?xml version="1.0" encoding="utf-8"?>
<p:tagLst xmlns:p="http://schemas.openxmlformats.org/presentationml/2006/main">
  <p:tag name="PA" val="v5.2.5"/>
</p:tagLst>
</file>

<file path=ppt/tags/tag13.xml><?xml version="1.0" encoding="utf-8"?>
<p:tagLst xmlns:p="http://schemas.openxmlformats.org/presentationml/2006/main">
  <p:tag name="PA" val="v5.2.5"/>
</p:tagLst>
</file>

<file path=ppt/tags/tag14.xml><?xml version="1.0" encoding="utf-8"?>
<p:tagLst xmlns:p="http://schemas.openxmlformats.org/presentationml/2006/main">
  <p:tag name="PA" val="v5.2.5"/>
</p:tagLst>
</file>

<file path=ppt/tags/tag15.xml><?xml version="1.0" encoding="utf-8"?>
<p:tagLst xmlns:p="http://schemas.openxmlformats.org/presentationml/2006/main">
  <p:tag name="PA" val="v5.2.5"/>
</p:tagLst>
</file>

<file path=ppt/tags/tag16.xml><?xml version="1.0" encoding="utf-8"?>
<p:tagLst xmlns:p="http://schemas.openxmlformats.org/presentationml/2006/main">
  <p:tag name="PA" val="v5.2.5"/>
</p:tagLst>
</file>

<file path=ppt/tags/tag17.xml><?xml version="1.0" encoding="utf-8"?>
<p:tagLst xmlns:p="http://schemas.openxmlformats.org/presentationml/2006/main">
  <p:tag name="PA" val="v5.2.5"/>
</p:tagLst>
</file>

<file path=ppt/tags/tag18.xml><?xml version="1.0" encoding="utf-8"?>
<p:tagLst xmlns:p="http://schemas.openxmlformats.org/presentationml/2006/main">
  <p:tag name="PA" val="v5.2.5"/>
</p:tagLst>
</file>

<file path=ppt/tags/tag19.xml><?xml version="1.0" encoding="utf-8"?>
<p:tagLst xmlns:p="http://schemas.openxmlformats.org/presentationml/2006/main">
  <p:tag name="PA" val="v5.2.5"/>
</p:tagLst>
</file>

<file path=ppt/tags/tag2.xml><?xml version="1.0" encoding="utf-8"?>
<p:tagLst xmlns:p="http://schemas.openxmlformats.org/presentationml/2006/main">
  <p:tag name="PA" val="v5.2.5"/>
</p:tagLst>
</file>

<file path=ppt/tags/tag20.xml><?xml version="1.0" encoding="utf-8"?>
<p:tagLst xmlns:p="http://schemas.openxmlformats.org/presentationml/2006/main">
  <p:tag name="PA" val="v5.2.5"/>
</p:tagLst>
</file>

<file path=ppt/tags/tag21.xml><?xml version="1.0" encoding="utf-8"?>
<p:tagLst xmlns:p="http://schemas.openxmlformats.org/presentationml/2006/main">
  <p:tag name="PA" val="v5.2.5"/>
</p:tagLst>
</file>

<file path=ppt/tags/tag22.xml><?xml version="1.0" encoding="utf-8"?>
<p:tagLst xmlns:p="http://schemas.openxmlformats.org/presentationml/2006/main">
  <p:tag name="PA" val="v5.2.5"/>
</p:tagLst>
</file>

<file path=ppt/tags/tag23.xml><?xml version="1.0" encoding="utf-8"?>
<p:tagLst xmlns:p="http://schemas.openxmlformats.org/presentationml/2006/main">
  <p:tag name="PA" val="v5.2.5"/>
</p:tagLst>
</file>

<file path=ppt/tags/tag24.xml><?xml version="1.0" encoding="utf-8"?>
<p:tagLst xmlns:p="http://schemas.openxmlformats.org/presentationml/2006/main">
  <p:tag name="PA" val="v5.2.5"/>
</p:tagLst>
</file>

<file path=ppt/tags/tag25.xml><?xml version="1.0" encoding="utf-8"?>
<p:tagLst xmlns:p="http://schemas.openxmlformats.org/presentationml/2006/main">
  <p:tag name="PA" val="v5.2.5"/>
</p:tagLst>
</file>

<file path=ppt/tags/tag26.xml><?xml version="1.0" encoding="utf-8"?>
<p:tagLst xmlns:p="http://schemas.openxmlformats.org/presentationml/2006/main">
  <p:tag name="PA" val="v5.2.5"/>
</p:tagLst>
</file>

<file path=ppt/tags/tag27.xml><?xml version="1.0" encoding="utf-8"?>
<p:tagLst xmlns:p="http://schemas.openxmlformats.org/presentationml/2006/main">
  <p:tag name="PA" val="v5.2.5"/>
</p:tagLst>
</file>

<file path=ppt/tags/tag28.xml><?xml version="1.0" encoding="utf-8"?>
<p:tagLst xmlns:p="http://schemas.openxmlformats.org/presentationml/2006/main">
  <p:tag name="PA" val="v5.2.5"/>
</p:tagLst>
</file>

<file path=ppt/tags/tag29.xml><?xml version="1.0" encoding="utf-8"?>
<p:tagLst xmlns:p="http://schemas.openxmlformats.org/presentationml/2006/main">
  <p:tag name="PA" val="v5.2.5"/>
</p:tagLst>
</file>

<file path=ppt/tags/tag3.xml><?xml version="1.0" encoding="utf-8"?>
<p:tagLst xmlns:p="http://schemas.openxmlformats.org/presentationml/2006/main">
  <p:tag name="PA" val="v5.2.5"/>
</p:tagLst>
</file>

<file path=ppt/tags/tag30.xml><?xml version="1.0" encoding="utf-8"?>
<p:tagLst xmlns:p="http://schemas.openxmlformats.org/presentationml/2006/main">
  <p:tag name="PA" val="v5.2.5"/>
</p:tagLst>
</file>

<file path=ppt/tags/tag31.xml><?xml version="1.0" encoding="utf-8"?>
<p:tagLst xmlns:p="http://schemas.openxmlformats.org/presentationml/2006/main">
  <p:tag name="PA" val="v5.2.5"/>
</p:tagLst>
</file>

<file path=ppt/tags/tag32.xml><?xml version="1.0" encoding="utf-8"?>
<p:tagLst xmlns:p="http://schemas.openxmlformats.org/presentationml/2006/main">
  <p:tag name="PA" val="v5.2.5"/>
</p:tagLst>
</file>

<file path=ppt/tags/tag33.xml><?xml version="1.0" encoding="utf-8"?>
<p:tagLst xmlns:p="http://schemas.openxmlformats.org/presentationml/2006/main">
  <p:tag name="PA" val="v5.2.5"/>
</p:tagLst>
</file>

<file path=ppt/tags/tag34.xml><?xml version="1.0" encoding="utf-8"?>
<p:tagLst xmlns:p="http://schemas.openxmlformats.org/presentationml/2006/main">
  <p:tag name="PA" val="v5.2.5"/>
</p:tagLst>
</file>

<file path=ppt/tags/tag35.xml><?xml version="1.0" encoding="utf-8"?>
<p:tagLst xmlns:p="http://schemas.openxmlformats.org/presentationml/2006/main">
  <p:tag name="PA" val="v5.2.5"/>
</p:tagLst>
</file>

<file path=ppt/tags/tag36.xml><?xml version="1.0" encoding="utf-8"?>
<p:tagLst xmlns:p="http://schemas.openxmlformats.org/presentationml/2006/main">
  <p:tag name="PA" val="v5.2.5"/>
</p:tagLst>
</file>

<file path=ppt/tags/tag37.xml><?xml version="1.0" encoding="utf-8"?>
<p:tagLst xmlns:p="http://schemas.openxmlformats.org/presentationml/2006/main">
  <p:tag name="PA" val="v5.2.5"/>
</p:tagLst>
</file>

<file path=ppt/tags/tag38.xml><?xml version="1.0" encoding="utf-8"?>
<p:tagLst xmlns:p="http://schemas.openxmlformats.org/presentationml/2006/main">
  <p:tag name="PA" val="v5.2.5"/>
</p:tagLst>
</file>

<file path=ppt/tags/tag39.xml><?xml version="1.0" encoding="utf-8"?>
<p:tagLst xmlns:p="http://schemas.openxmlformats.org/presentationml/2006/main">
  <p:tag name="PA" val="v5.2.5"/>
</p:tagLst>
</file>

<file path=ppt/tags/tag4.xml><?xml version="1.0" encoding="utf-8"?>
<p:tagLst xmlns:p="http://schemas.openxmlformats.org/presentationml/2006/main">
  <p:tag name="PA" val="v5.2.5"/>
</p:tagLst>
</file>

<file path=ppt/tags/tag40.xml><?xml version="1.0" encoding="utf-8"?>
<p:tagLst xmlns:p="http://schemas.openxmlformats.org/presentationml/2006/main">
  <p:tag name="PA" val="v5.2.5"/>
</p:tagLst>
</file>

<file path=ppt/tags/tag41.xml><?xml version="1.0" encoding="utf-8"?>
<p:tagLst xmlns:p="http://schemas.openxmlformats.org/presentationml/2006/main">
  <p:tag name="PA" val="v5.2.5"/>
</p:tagLst>
</file>

<file path=ppt/tags/tag42.xml><?xml version="1.0" encoding="utf-8"?>
<p:tagLst xmlns:p="http://schemas.openxmlformats.org/presentationml/2006/main">
  <p:tag name="PA" val="v5.2.5"/>
</p:tagLst>
</file>

<file path=ppt/tags/tag43.xml><?xml version="1.0" encoding="utf-8"?>
<p:tagLst xmlns:p="http://schemas.openxmlformats.org/presentationml/2006/main">
  <p:tag name="PA" val="v5.2.5"/>
</p:tagLst>
</file>

<file path=ppt/tags/tag44.xml><?xml version="1.0" encoding="utf-8"?>
<p:tagLst xmlns:p="http://schemas.openxmlformats.org/presentationml/2006/main">
  <p:tag name="PA" val="v5.2.5"/>
</p:tagLst>
</file>

<file path=ppt/tags/tag45.xml><?xml version="1.0" encoding="utf-8"?>
<p:tagLst xmlns:p="http://schemas.openxmlformats.org/presentationml/2006/main">
  <p:tag name="PA" val="v5.2.5"/>
</p:tagLst>
</file>

<file path=ppt/tags/tag46.xml><?xml version="1.0" encoding="utf-8"?>
<p:tagLst xmlns:p="http://schemas.openxmlformats.org/presentationml/2006/main">
  <p:tag name="PA" val="v5.2.5"/>
</p:tagLst>
</file>

<file path=ppt/tags/tag47.xml><?xml version="1.0" encoding="utf-8"?>
<p:tagLst xmlns:p="http://schemas.openxmlformats.org/presentationml/2006/main">
  <p:tag name="PA" val="v5.2.5"/>
</p:tagLst>
</file>

<file path=ppt/tags/tag48.xml><?xml version="1.0" encoding="utf-8"?>
<p:tagLst xmlns:p="http://schemas.openxmlformats.org/presentationml/2006/main">
  <p:tag name="PA" val="v5.2.5"/>
</p:tagLst>
</file>

<file path=ppt/tags/tag49.xml><?xml version="1.0" encoding="utf-8"?>
<p:tagLst xmlns:p="http://schemas.openxmlformats.org/presentationml/2006/main">
  <p:tag name="PA" val="v5.2.5"/>
</p:tagLst>
</file>

<file path=ppt/tags/tag5.xml><?xml version="1.0" encoding="utf-8"?>
<p:tagLst xmlns:p="http://schemas.openxmlformats.org/presentationml/2006/main">
  <p:tag name="PA" val="v5.2.5"/>
</p:tagLst>
</file>

<file path=ppt/tags/tag50.xml><?xml version="1.0" encoding="utf-8"?>
<p:tagLst xmlns:p="http://schemas.openxmlformats.org/presentationml/2006/main">
  <p:tag name="PA" val="v5.2.5"/>
</p:tagLst>
</file>

<file path=ppt/tags/tag51.xml><?xml version="1.0" encoding="utf-8"?>
<p:tagLst xmlns:p="http://schemas.openxmlformats.org/presentationml/2006/main">
  <p:tag name="PA" val="v5.2.5"/>
</p:tagLst>
</file>

<file path=ppt/tags/tag52.xml><?xml version="1.0" encoding="utf-8"?>
<p:tagLst xmlns:p="http://schemas.openxmlformats.org/presentationml/2006/main">
  <p:tag name="PA" val="v5.2.5"/>
</p:tagLst>
</file>

<file path=ppt/tags/tag53.xml><?xml version="1.0" encoding="utf-8"?>
<p:tagLst xmlns:p="http://schemas.openxmlformats.org/presentationml/2006/main">
  <p:tag name="PA" val="v5.2.5"/>
</p:tagLst>
</file>

<file path=ppt/tags/tag54.xml><?xml version="1.0" encoding="utf-8"?>
<p:tagLst xmlns:p="http://schemas.openxmlformats.org/presentationml/2006/main">
  <p:tag name="PA" val="v5.2.5"/>
</p:tagLst>
</file>

<file path=ppt/tags/tag55.xml><?xml version="1.0" encoding="utf-8"?>
<p:tagLst xmlns:p="http://schemas.openxmlformats.org/presentationml/2006/main">
  <p:tag name="PA" val="v5.2.5"/>
</p:tagLst>
</file>

<file path=ppt/tags/tag56.xml><?xml version="1.0" encoding="utf-8"?>
<p:tagLst xmlns:p="http://schemas.openxmlformats.org/presentationml/2006/main">
  <p:tag name="PA" val="v5.2.5"/>
</p:tagLst>
</file>

<file path=ppt/tags/tag57.xml><?xml version="1.0" encoding="utf-8"?>
<p:tagLst xmlns:p="http://schemas.openxmlformats.org/presentationml/2006/main">
  <p:tag name="PA" val="v5.2.5"/>
</p:tagLst>
</file>

<file path=ppt/tags/tag58.xml><?xml version="1.0" encoding="utf-8"?>
<p:tagLst xmlns:p="http://schemas.openxmlformats.org/presentationml/2006/main">
  <p:tag name="PA" val="v5.2.5"/>
</p:tagLst>
</file>

<file path=ppt/tags/tag59.xml><?xml version="1.0" encoding="utf-8"?>
<p:tagLst xmlns:p="http://schemas.openxmlformats.org/presentationml/2006/main">
  <p:tag name="PA" val="v5.2.5"/>
</p:tagLst>
</file>

<file path=ppt/tags/tag6.xml><?xml version="1.0" encoding="utf-8"?>
<p:tagLst xmlns:p="http://schemas.openxmlformats.org/presentationml/2006/main">
  <p:tag name="PA" val="v5.2.5"/>
</p:tagLst>
</file>

<file path=ppt/tags/tag60.xml><?xml version="1.0" encoding="utf-8"?>
<p:tagLst xmlns:p="http://schemas.openxmlformats.org/presentationml/2006/main">
  <p:tag name="PA" val="v5.2.5"/>
</p:tagLst>
</file>

<file path=ppt/tags/tag61.xml><?xml version="1.0" encoding="utf-8"?>
<p:tagLst xmlns:p="http://schemas.openxmlformats.org/presentationml/2006/main">
  <p:tag name="PA" val="v5.2.5"/>
</p:tagLst>
</file>

<file path=ppt/tags/tag62.xml><?xml version="1.0" encoding="utf-8"?>
<p:tagLst xmlns:p="http://schemas.openxmlformats.org/presentationml/2006/main">
  <p:tag name="PA" val="v5.2.5"/>
</p:tagLst>
</file>

<file path=ppt/tags/tag63.xml><?xml version="1.0" encoding="utf-8"?>
<p:tagLst xmlns:p="http://schemas.openxmlformats.org/presentationml/2006/main">
  <p:tag name="PA" val="v5.2.5"/>
</p:tagLst>
</file>

<file path=ppt/tags/tag64.xml><?xml version="1.0" encoding="utf-8"?>
<p:tagLst xmlns:p="http://schemas.openxmlformats.org/presentationml/2006/main">
  <p:tag name="PA" val="v5.2.5"/>
</p:tagLst>
</file>

<file path=ppt/tags/tag65.xml><?xml version="1.0" encoding="utf-8"?>
<p:tagLst xmlns:p="http://schemas.openxmlformats.org/presentationml/2006/main">
  <p:tag name="PA" val="v5.2.5"/>
</p:tagLst>
</file>

<file path=ppt/tags/tag66.xml><?xml version="1.0" encoding="utf-8"?>
<p:tagLst xmlns:p="http://schemas.openxmlformats.org/presentationml/2006/main">
  <p:tag name="PA" val="v5.2.5"/>
</p:tagLst>
</file>

<file path=ppt/tags/tag67.xml><?xml version="1.0" encoding="utf-8"?>
<p:tagLst xmlns:p="http://schemas.openxmlformats.org/presentationml/2006/main">
  <p:tag name="PA" val="v5.2.5"/>
</p:tagLst>
</file>

<file path=ppt/tags/tag68.xml><?xml version="1.0" encoding="utf-8"?>
<p:tagLst xmlns:p="http://schemas.openxmlformats.org/presentationml/2006/main">
  <p:tag name="PA" val="v5.2.5"/>
</p:tagLst>
</file>

<file path=ppt/tags/tag69.xml><?xml version="1.0" encoding="utf-8"?>
<p:tagLst xmlns:p="http://schemas.openxmlformats.org/presentationml/2006/main">
  <p:tag name="PA" val="v5.2.5"/>
</p:tagLst>
</file>

<file path=ppt/tags/tag7.xml><?xml version="1.0" encoding="utf-8"?>
<p:tagLst xmlns:p="http://schemas.openxmlformats.org/presentationml/2006/main">
  <p:tag name="PA" val="v5.2.5"/>
</p:tagLst>
</file>

<file path=ppt/tags/tag70.xml><?xml version="1.0" encoding="utf-8"?>
<p:tagLst xmlns:p="http://schemas.openxmlformats.org/presentationml/2006/main">
  <p:tag name="PA" val="v5.2.5"/>
</p:tagLst>
</file>

<file path=ppt/tags/tag71.xml><?xml version="1.0" encoding="utf-8"?>
<p:tagLst xmlns:p="http://schemas.openxmlformats.org/presentationml/2006/main">
  <p:tag name="PA" val="v5.2.5"/>
</p:tagLst>
</file>

<file path=ppt/tags/tag72.xml><?xml version="1.0" encoding="utf-8"?>
<p:tagLst xmlns:p="http://schemas.openxmlformats.org/presentationml/2006/main">
  <p:tag name="PA" val="v5.2.5"/>
</p:tagLst>
</file>

<file path=ppt/tags/tag73.xml><?xml version="1.0" encoding="utf-8"?>
<p:tagLst xmlns:p="http://schemas.openxmlformats.org/presentationml/2006/main">
  <p:tag name="PA" val="v5.2.5"/>
</p:tagLst>
</file>

<file path=ppt/tags/tag74.xml><?xml version="1.0" encoding="utf-8"?>
<p:tagLst xmlns:p="http://schemas.openxmlformats.org/presentationml/2006/main">
  <p:tag name="PA" val="v5.2.5"/>
</p:tagLst>
</file>

<file path=ppt/tags/tag75.xml><?xml version="1.0" encoding="utf-8"?>
<p:tagLst xmlns:p="http://schemas.openxmlformats.org/presentationml/2006/main">
  <p:tag name="PA" val="v5.2.5"/>
</p:tagLst>
</file>

<file path=ppt/tags/tag76.xml><?xml version="1.0" encoding="utf-8"?>
<p:tagLst xmlns:p="http://schemas.openxmlformats.org/presentationml/2006/main">
  <p:tag name="PA" val="v5.2.5"/>
</p:tagLst>
</file>

<file path=ppt/tags/tag77.xml><?xml version="1.0" encoding="utf-8"?>
<p:tagLst xmlns:p="http://schemas.openxmlformats.org/presentationml/2006/main">
  <p:tag name="PA" val="v5.2.5"/>
</p:tagLst>
</file>

<file path=ppt/tags/tag78.xml><?xml version="1.0" encoding="utf-8"?>
<p:tagLst xmlns:p="http://schemas.openxmlformats.org/presentationml/2006/main">
  <p:tag name="POCKET_SHAPE_SH" val="H"/>
</p:tagLst>
</file>

<file path=ppt/tags/tag79.xml><?xml version="1.0" encoding="utf-8"?>
<p:tagLst xmlns:p="http://schemas.openxmlformats.org/presentationml/2006/main">
  <p:tag name="POCKET_SHAPE_SH" val="H"/>
</p:tagLst>
</file>

<file path=ppt/tags/tag8.xml><?xml version="1.0" encoding="utf-8"?>
<p:tagLst xmlns:p="http://schemas.openxmlformats.org/presentationml/2006/main">
  <p:tag name="PA" val="v5.2.5"/>
</p:tagLst>
</file>

<file path=ppt/tags/tag80.xml><?xml version="1.0" encoding="utf-8"?>
<p:tagLst xmlns:p="http://schemas.openxmlformats.org/presentationml/2006/main">
  <p:tag name="POCKET_SHAPE_SH" val="H"/>
</p:tagLst>
</file>

<file path=ppt/tags/tag81.xml><?xml version="1.0" encoding="utf-8"?>
<p:tagLst xmlns:p="http://schemas.openxmlformats.org/presentationml/2006/main">
  <p:tag name="POCKET_SHAPE_SH" val="H"/>
</p:tagLst>
</file>

<file path=ppt/tags/tag8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ISPRING_RESOURCE_PATHS_HASH_PRESENTER" val="6386bad1b193e8ddd96c78c97f95eeb279f1e047"/>
  <p:tag name="commondata" val="eyJoZGlkIjoiN2YzNjBkOTgyNWQ1YTMxYzM3MzMwNWFiODNmOWIzYWMifQ=="/>
</p:tagLst>
</file>

<file path=ppt/tags/tag9.xml><?xml version="1.0" encoding="utf-8"?>
<p:tagLst xmlns:p="http://schemas.openxmlformats.org/presentationml/2006/main">
  <p:tag name="PA" val="v5.2.5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>
          <a:solidFill>
            <a:srgbClr val="237F7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5038</Words>
  <Application>WPS 演示</Application>
  <PresentationFormat>全屏显示(16:9)</PresentationFormat>
  <Paragraphs>522</Paragraphs>
  <Slides>45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63" baseType="lpstr">
      <vt:lpstr>Arial</vt:lpstr>
      <vt:lpstr>宋体</vt:lpstr>
      <vt:lpstr>Wingdings</vt:lpstr>
      <vt:lpstr>Calibri Light</vt:lpstr>
      <vt:lpstr>Calibri</vt:lpstr>
      <vt:lpstr>微软雅黑</vt:lpstr>
      <vt:lpstr>黑体</vt:lpstr>
      <vt:lpstr>Times New Roman</vt:lpstr>
      <vt:lpstr>楷体</vt:lpstr>
      <vt:lpstr>仿宋_GB2312</vt:lpstr>
      <vt:lpstr>仿宋</vt:lpstr>
      <vt:lpstr>taozhi.cn_PY</vt:lpstr>
      <vt:lpstr>Calibri</vt:lpstr>
      <vt:lpstr>Sitka Text</vt:lpstr>
      <vt:lpstr>Arial Unicode MS</vt:lpstr>
      <vt:lpstr>等线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2022-07-12T13:14:00Z</cp:lastPrinted>
  <dcterms:created xsi:type="dcterms:W3CDTF">2022-07-12T13:14:00Z</dcterms:created>
  <dcterms:modified xsi:type="dcterms:W3CDTF">2023-10-23T04:10:38Z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90F223FDDADF4CF587BB62DC2C2E8368_12</vt:lpwstr>
  </property>
  <property fmtid="{D5CDD505-2E9C-101B-9397-08002B2CF9AE}" pid="3" name="KSOProductBuildVer">
    <vt:lpwstr>2052-12.1.0.15712</vt:lpwstr>
  </property>
</Properties>
</file>