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0"/>
  </p:handoutMasterIdLst>
  <p:sldIdLst>
    <p:sldId id="256" r:id="rId3"/>
    <p:sldId id="298" r:id="rId5"/>
    <p:sldId id="319" r:id="rId6"/>
    <p:sldId id="276" r:id="rId7"/>
    <p:sldId id="257" r:id="rId8"/>
    <p:sldId id="320" r:id="rId9"/>
    <p:sldId id="280" r:id="rId10"/>
    <p:sldId id="303" r:id="rId11"/>
    <p:sldId id="279" r:id="rId12"/>
    <p:sldId id="286" r:id="rId13"/>
    <p:sldId id="287" r:id="rId14"/>
    <p:sldId id="307" r:id="rId15"/>
    <p:sldId id="288" r:id="rId16"/>
    <p:sldId id="291" r:id="rId17"/>
    <p:sldId id="290" r:id="rId18"/>
    <p:sldId id="278" r:id="rId19"/>
    <p:sldId id="321" r:id="rId20"/>
    <p:sldId id="282" r:id="rId21"/>
    <p:sldId id="300" r:id="rId22"/>
    <p:sldId id="301" r:id="rId23"/>
    <p:sldId id="322" r:id="rId24"/>
    <p:sldId id="302" r:id="rId25"/>
    <p:sldId id="310" r:id="rId26"/>
    <p:sldId id="263" r:id="rId27"/>
    <p:sldId id="316" r:id="rId28"/>
    <p:sldId id="308" r:id="rId29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1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085"/>
    <a:srgbClr val="A1C450"/>
    <a:srgbClr val="040DBC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4660"/>
  </p:normalViewPr>
  <p:slideViewPr>
    <p:cSldViewPr snapToGrid="0">
      <p:cViewPr>
        <p:scale>
          <a:sx n="66" d="100"/>
          <a:sy n="66" d="100"/>
        </p:scale>
        <p:origin x="-2172" y="-1176"/>
      </p:cViewPr>
      <p:guideLst>
        <p:guide orient="horz" pos="2071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8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9" name="组合 2"/>
          <p:cNvGrpSpPr/>
          <p:nvPr/>
        </p:nvGrpSpPr>
        <p:grpSpPr bwMode="auto">
          <a:xfrm>
            <a:off x="234950" y="218143"/>
            <a:ext cx="11722100" cy="6410567"/>
            <a:chOff x="234950" y="217488"/>
            <a:chExt cx="11722101" cy="6391313"/>
          </a:xfrm>
        </p:grpSpPr>
        <p:sp>
          <p:nvSpPr>
            <p:cNvPr id="11" name="圆角矩形 1"/>
            <p:cNvSpPr/>
            <p:nvPr/>
          </p:nvSpPr>
          <p:spPr>
            <a:xfrm>
              <a:off x="234950" y="217488"/>
              <a:ext cx="11722101" cy="6391313"/>
            </a:xfrm>
            <a:prstGeom prst="roundRect">
              <a:avLst>
                <a:gd name="adj" fmla="val 147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" name="圆角矩形 1"/>
            <p:cNvSpPr/>
            <p:nvPr/>
          </p:nvSpPr>
          <p:spPr>
            <a:xfrm>
              <a:off x="384175" y="374652"/>
              <a:ext cx="11423651" cy="6076986"/>
            </a:xfrm>
            <a:prstGeom prst="roundRect">
              <a:avLst>
                <a:gd name="adj" fmla="val 147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microsoft.com/office/2007/relationships/hdphoto" Target="../media/image9.wdp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矩形: 圆角 33"/>
          <p:cNvSpPr/>
          <p:nvPr/>
        </p:nvSpPr>
        <p:spPr>
          <a:xfrm>
            <a:off x="4389120" y="2029230"/>
            <a:ext cx="6949440" cy="28790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7347707">
            <a:off x="11208506" y="930538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7417" y="1554480"/>
            <a:ext cx="4345737" cy="3561216"/>
          </a:xfrm>
          <a:prstGeom prst="rect">
            <a:avLst/>
          </a:prstGeom>
        </p:spPr>
      </p:pic>
      <p:sp>
        <p:nvSpPr>
          <p:cNvPr id="37" name="等腰三角形 36"/>
          <p:cNvSpPr/>
          <p:nvPr/>
        </p:nvSpPr>
        <p:spPr>
          <a:xfrm rot="6584551">
            <a:off x="231730" y="5757764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936526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5594" y="299720"/>
            <a:ext cx="889000" cy="889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17850" y="1021080"/>
            <a:ext cx="1261110" cy="1681480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5580532" y="2302450"/>
            <a:ext cx="4386218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人教版五年级语文上册课件</a:t>
            </a:r>
            <a:endParaRPr lang="zh-CN" altLang="en-US" sz="2000" b="1" spc="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99665" y="3042806"/>
            <a:ext cx="5728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缩写故事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122420" y="2562225"/>
            <a:ext cx="184731" cy="820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41690" y="1608118"/>
            <a:ext cx="7630911" cy="1685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对照原文，看看保留了什么，删减了什么，哪些句子是改写，哪些句子是概括。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94089" y="2694316"/>
            <a:ext cx="2419543" cy="310247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122420" y="256222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1195" y="2276475"/>
            <a:ext cx="9084310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   </a:t>
            </a:r>
            <a:endParaRPr lang="en-US" altLang="zh-CN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090930" y="3334385"/>
            <a:ext cx="0" cy="13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643275" y="1115060"/>
            <a:ext cx="697547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内蒙古自治区流传着一个动人的民间故事。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643275" y="2696523"/>
            <a:ext cx="80479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从前有一个猎人，名叫海力布。他热心帮助别人，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43275" y="3790306"/>
            <a:ext cx="8763000" cy="1383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每次打猎回来，总是把猎物分给大家，自己只留下很少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的一份。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824061" y="4610735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大家都非常尊敬他。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833601" y="4610735"/>
            <a:ext cx="34004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大家都非常</a:t>
            </a: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尊敬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他。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" name="椭圆形标注 46"/>
          <p:cNvSpPr/>
          <p:nvPr/>
        </p:nvSpPr>
        <p:spPr>
          <a:xfrm>
            <a:off x="8654415" y="556260"/>
            <a:ext cx="2129155" cy="1200785"/>
          </a:xfrm>
          <a:prstGeom prst="wedgeEllipseCallout">
            <a:avLst>
              <a:gd name="adj1" fmla="val 19500"/>
              <a:gd name="adj2" fmla="val 61423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738870" y="878205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摘录和删减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9970559" y="1857081"/>
            <a:ext cx="1514052" cy="183318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31555" y="1339798"/>
            <a:ext cx="2198370" cy="55118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怎样缩写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?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9754" y="2451757"/>
            <a:ext cx="7583170" cy="257775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★ </a:t>
            </a:r>
            <a:r>
              <a:rPr lang="zh-CN" altLang="en-US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改写、概况。</a:t>
            </a:r>
            <a:endParaRPr lang="zh-CN" altLang="en-US" sz="2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>
              <a:lnSpc>
                <a:spcPct val="200000"/>
              </a:lnSpc>
              <a:buClrTx/>
              <a:buSzTx/>
              <a:buNone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判断哪些内容必须保留，哪些内容可以删去，不要改变故事的原意。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云形标注 21"/>
          <p:cNvSpPr/>
          <p:nvPr/>
        </p:nvSpPr>
        <p:spPr>
          <a:xfrm>
            <a:off x="3072765" y="3400425"/>
            <a:ext cx="5010150" cy="2686050"/>
          </a:xfrm>
          <a:prstGeom prst="cloudCallout">
            <a:avLst>
              <a:gd name="adj1" fmla="val -61343"/>
              <a:gd name="adj2" fmla="val 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22420" y="2562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090930" y="3334385"/>
            <a:ext cx="0" cy="13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2032000" y="1506855"/>
            <a:ext cx="781240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有一天，海力布到深山去打猎，忽然听见天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空中有喊救命的声音。他抬头一看，一只老鹰抓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着一条小白蛇正从头上飞过。他急忙搭箭开弓，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对准老鹰射去。老鹰受了伤，丢下小白蛇逃了。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738870" y="878205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227621" y="542612"/>
            <a:ext cx="2129155" cy="1200785"/>
            <a:chOff x="13629" y="876"/>
            <a:chExt cx="3353" cy="1891"/>
          </a:xfrm>
        </p:grpSpPr>
        <p:sp>
          <p:nvSpPr>
            <p:cNvPr id="12" name="椭圆形标注 11"/>
            <p:cNvSpPr/>
            <p:nvPr/>
          </p:nvSpPr>
          <p:spPr>
            <a:xfrm>
              <a:off x="13629" y="876"/>
              <a:ext cx="3353" cy="1891"/>
            </a:xfrm>
            <a:prstGeom prst="wedgeEllipseCallout">
              <a:avLst>
                <a:gd name="adj1" fmla="val 6039"/>
                <a:gd name="adj2" fmla="val 63696"/>
              </a:avLst>
            </a:prstGeom>
            <a:solidFill>
              <a:schemeClr val="bg1"/>
            </a:solidFill>
            <a:ln w="19050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815" y="1504"/>
              <a:ext cx="3118" cy="82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改写和概括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731260" y="3752215"/>
            <a:ext cx="490283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有一天，海力布打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猎时看见一只老鹰抓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住一条小白蛇，他急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忙救下了小白蛇。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2390" y="4529646"/>
            <a:ext cx="1662918" cy="157090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0260229" y="1994536"/>
            <a:ext cx="1361961" cy="1506539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剪去对角的矩形 1"/>
          <p:cNvSpPr/>
          <p:nvPr/>
        </p:nvSpPr>
        <p:spPr>
          <a:xfrm>
            <a:off x="696188" y="4109858"/>
            <a:ext cx="10162309" cy="2273001"/>
          </a:xfrm>
          <a:prstGeom prst="snip2DiagRect">
            <a:avLst>
              <a:gd name="adj1" fmla="val 19200"/>
              <a:gd name="adj2" fmla="val 16667"/>
            </a:avLst>
          </a:prstGeom>
          <a:solidFill>
            <a:schemeClr val="bg1"/>
          </a:solidFill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868542" y="608401"/>
            <a:ext cx="1979909" cy="1457950"/>
            <a:chOff x="13402" y="502"/>
            <a:chExt cx="3644" cy="1891"/>
          </a:xfrm>
        </p:grpSpPr>
        <p:sp>
          <p:nvSpPr>
            <p:cNvPr id="12" name="椭圆形标注 11"/>
            <p:cNvSpPr/>
            <p:nvPr/>
          </p:nvSpPr>
          <p:spPr>
            <a:xfrm>
              <a:off x="13629" y="502"/>
              <a:ext cx="3353" cy="1891"/>
            </a:xfrm>
            <a:prstGeom prst="wedgeEllipseCallout">
              <a:avLst>
                <a:gd name="adj1" fmla="val 6039"/>
                <a:gd name="adj2" fmla="val 63696"/>
              </a:avLst>
            </a:prstGeom>
            <a:solidFill>
              <a:schemeClr val="bg1"/>
            </a:solidFill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402" y="1152"/>
              <a:ext cx="3644" cy="67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改写和概括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054180" y="2316561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396763" y="3482230"/>
            <a:ext cx="0" cy="13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96188" y="608401"/>
            <a:ext cx="9435392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海力布对小白蛇说：“可怜的小东西，快回家去吧！”小白蛇说：“敬爱的猎人，您是我的救命恩人，我要报答您。我是龙王的女儿，您跟我去，我爸爸一定会重重地酬谢您。我爸爸的宝库里有许多珍宝，您要什么都可以。如果您都不喜欢，可以要我爸爸含在嘴里的那颗宝石。嘴里含着那颗宝石，能听懂各种动物说的话。”海力布想，珍宝倒不在乎，能听懂动物的话，对一个猎人来说，那太好了。他问小白蛇：“真有这样一颗宝石吗？”小白蛇说：“真的。但是动物说什么话，您只能自己知道。如果对别人说了，您就会变成一块僵硬的石头。”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1072" y="4352825"/>
            <a:ext cx="9877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小白蛇告诉海力布，她是龙王的女儿。为了感谢海力布的救命之恩，小白蛇要送给海力布许多珍宝。小白蛇还告诉他，龙王嘴里含着一颗宝石，谁含着那颗宝石，就能听懂各种动物说的话。不过动物说的话只能他自己知道，如果对别人说了，他就会变成一块石头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0246863" y="2361822"/>
            <a:ext cx="1302194" cy="1506539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46805" y="1464310"/>
            <a:ext cx="7583170" cy="141287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★</a:t>
            </a:r>
            <a:r>
              <a:rPr lang="zh-CN" altLang="en-US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改写、概括。</a:t>
            </a:r>
            <a:endParaRPr lang="zh-CN" altLang="en-US" sz="2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判断哪些内容必须保留，哪些内容可以删去，不要改变故事的原意。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73805" y="3575050"/>
            <a:ext cx="7583170" cy="184404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★</a:t>
            </a:r>
            <a:r>
              <a:rPr lang="zh-CN" altLang="en-US" sz="2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摘录、删减。</a:t>
            </a:r>
            <a:endParaRPr lang="zh-CN" altLang="en-US" sz="2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>
              <a:buClrTx/>
              <a:buSzTx/>
              <a:buNone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把长句子缩为短句子，把几句话合并成一句话，或者用自己的话把故事中的具体描写改得更简洁。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2284" y="3336438"/>
            <a:ext cx="2184279" cy="21842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40839" y="1334020"/>
            <a:ext cx="102285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从前有一个猎人，名叫海力布。他热心帮助别人，大家都非常尊敬他。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有一天，海力布打猎时看见一只老鹰抓住一条小白蛇，他急忙救下了小白蛇。小白蛇告诉海力布，她是龙王的女儿。为了感谢海力布的救命之恩，小白蛇说她家有许多珍宝可以送给海力布。小白蛇还告诉他，龙王嘴里含着一颗宝石，谁含着那颗宝石，就能听懂各种动物说的话。不过动物说的话只能他自己知道，如果对别人说了，他就会变成一块石头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矩形: 圆角 33"/>
          <p:cNvSpPr/>
          <p:nvPr/>
        </p:nvSpPr>
        <p:spPr>
          <a:xfrm>
            <a:off x="4389120" y="2029230"/>
            <a:ext cx="6949440" cy="28790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7347707">
            <a:off x="11208506" y="930538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7417" y="1554480"/>
            <a:ext cx="4345737" cy="3561216"/>
          </a:xfrm>
          <a:prstGeom prst="rect">
            <a:avLst/>
          </a:prstGeom>
        </p:spPr>
      </p:pic>
      <p:sp>
        <p:nvSpPr>
          <p:cNvPr id="37" name="等腰三角形 36"/>
          <p:cNvSpPr/>
          <p:nvPr/>
        </p:nvSpPr>
        <p:spPr>
          <a:xfrm rot="6584551">
            <a:off x="231730" y="5757764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936526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5594" y="299720"/>
            <a:ext cx="889000" cy="889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17850" y="1021080"/>
            <a:ext cx="1261110" cy="168148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544320" y="6126480"/>
            <a:ext cx="2804160" cy="132080"/>
            <a:chOff x="1544320" y="6126480"/>
            <a:chExt cx="2804160" cy="132080"/>
          </a:xfrm>
        </p:grpSpPr>
        <p:grpSp>
          <p:nvGrpSpPr>
            <p:cNvPr id="53" name="组合 52"/>
            <p:cNvGrpSpPr/>
            <p:nvPr/>
          </p:nvGrpSpPr>
          <p:grpSpPr>
            <a:xfrm>
              <a:off x="1544320" y="6126480"/>
              <a:ext cx="792480" cy="132080"/>
              <a:chOff x="1493520" y="5994400"/>
              <a:chExt cx="792480" cy="13208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4935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6967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539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>
              <a:off x="2448560" y="6177280"/>
              <a:ext cx="1899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4999665" y="2683933"/>
            <a:ext cx="5728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注意事项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657860" y="1748616"/>
            <a:ext cx="9655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）缩写之前，要把文章多读几遍，读懂内容，抓住要点。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1897" y="2340745"/>
            <a:ext cx="93570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）再根据文章的主要内容，想清楚哪些内容必须保留，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  哪些内容可以删减，并考虑怎样连缀成文。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7860" y="3363761"/>
            <a:ext cx="93538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）缩写以后，再和原文比较一下，看看是否保留了主要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内容，意思是否准确、完整，语句是否通顺连贯。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57860" y="672465"/>
            <a:ext cx="205803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注意事项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457584" y="615296"/>
            <a:ext cx="409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缩写应该做到以下几点：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68459" y="1479550"/>
            <a:ext cx="69413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★缩写要忠实于原文，要做到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五不变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63862" y="5375275"/>
            <a:ext cx="8265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五是原文中有代表意义的话，描述主要人物言谈举止的话，概括主要时间的话可以不变。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0214" y="2111357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一是原文的体裁不变。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46109" y="2926992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二是原文的中心思想、基本内容不变。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45483" y="3841115"/>
            <a:ext cx="6288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三是原文的基本情节和主要人物不变。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57584" y="466407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四是原文的层次结构不变。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6362" y="2926992"/>
            <a:ext cx="2123624" cy="2723036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等腰三角形 14"/>
          <p:cNvSpPr/>
          <p:nvPr/>
        </p:nvSpPr>
        <p:spPr>
          <a:xfrm rot="17347707">
            <a:off x="11139058" y="1300929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08294" y="766133"/>
            <a:ext cx="1767068" cy="92333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  <a:endParaRPr lang="zh-CN" altLang="en-US" sz="5400" spc="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 rot="6584551">
            <a:off x="1099832" y="5618867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8924952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00181" y="44975"/>
            <a:ext cx="889000" cy="889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873378" y="2604304"/>
            <a:ext cx="4960263" cy="769831"/>
            <a:chOff x="989124" y="2037144"/>
            <a:chExt cx="5369717" cy="833378"/>
          </a:xfrm>
        </p:grpSpPr>
        <p:sp>
          <p:nvSpPr>
            <p:cNvPr id="34" name="矩形: 圆角 33"/>
            <p:cNvSpPr/>
            <p:nvPr/>
          </p:nvSpPr>
          <p:spPr>
            <a:xfrm>
              <a:off x="1973097" y="2037144"/>
              <a:ext cx="4385744" cy="8333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01.</a:t>
              </a:r>
              <a:r>
                <a:rPr lang="zh-CN" alt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学习目标</a:t>
              </a:r>
              <a:endPara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989124" y="2042932"/>
              <a:ext cx="821803" cy="821803"/>
              <a:chOff x="1185894" y="2222339"/>
              <a:chExt cx="891250" cy="891250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85894" y="2222339"/>
                <a:ext cx="891250" cy="8912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1330819" y="2267031"/>
                <a:ext cx="601400" cy="801866"/>
              </a:xfrm>
              <a:prstGeom prst="rect">
                <a:avLst/>
              </a:prstGeom>
            </p:spPr>
          </p:pic>
        </p:grpSp>
      </p:grpSp>
      <p:sp>
        <p:nvSpPr>
          <p:cNvPr id="49" name="文本框 48"/>
          <p:cNvSpPr txBox="1"/>
          <p:nvPr/>
        </p:nvSpPr>
        <p:spPr>
          <a:xfrm>
            <a:off x="4091585" y="1629219"/>
            <a:ext cx="3800484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r>
              <a:rPr lang="zh-CN" altLang="en-US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年级</a:t>
            </a:r>
            <a:r>
              <a:rPr lang="en-US" altLang="zh-CN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</a:t>
            </a:r>
            <a:r>
              <a:rPr lang="zh-CN" altLang="en-US" sz="1400" spc="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班级</a:t>
            </a:r>
            <a:endParaRPr lang="zh-CN" altLang="en-US" sz="1400" spc="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73378" y="4039564"/>
            <a:ext cx="4960263" cy="769831"/>
            <a:chOff x="989124" y="2037144"/>
            <a:chExt cx="5369717" cy="833378"/>
          </a:xfrm>
        </p:grpSpPr>
        <p:sp>
          <p:nvSpPr>
            <p:cNvPr id="54" name="矩形: 圆角 53"/>
            <p:cNvSpPr/>
            <p:nvPr/>
          </p:nvSpPr>
          <p:spPr>
            <a:xfrm>
              <a:off x="1973097" y="2037144"/>
              <a:ext cx="4385744" cy="8333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03.</a:t>
              </a:r>
              <a:r>
                <a:rPr lang="zh-CN" alt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课堂检测</a:t>
              </a:r>
              <a:endPara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89124" y="2042932"/>
              <a:ext cx="821803" cy="821803"/>
              <a:chOff x="1185894" y="2222339"/>
              <a:chExt cx="891250" cy="89125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1185894" y="2222339"/>
                <a:ext cx="891250" cy="8912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1330819" y="2267031"/>
                <a:ext cx="601400" cy="801866"/>
              </a:xfrm>
              <a:prstGeom prst="rect">
                <a:avLst/>
              </a:prstGeom>
            </p:spPr>
          </p:pic>
        </p:grpSp>
      </p:grpSp>
      <p:grpSp>
        <p:nvGrpSpPr>
          <p:cNvPr id="61" name="组合 60"/>
          <p:cNvGrpSpPr/>
          <p:nvPr/>
        </p:nvGrpSpPr>
        <p:grpSpPr>
          <a:xfrm>
            <a:off x="6128285" y="2604304"/>
            <a:ext cx="4960263" cy="769831"/>
            <a:chOff x="989124" y="2037144"/>
            <a:chExt cx="5369717" cy="833378"/>
          </a:xfrm>
        </p:grpSpPr>
        <p:sp>
          <p:nvSpPr>
            <p:cNvPr id="62" name="矩形: 圆角 61"/>
            <p:cNvSpPr/>
            <p:nvPr/>
          </p:nvSpPr>
          <p:spPr>
            <a:xfrm>
              <a:off x="1973097" y="2037144"/>
              <a:ext cx="4385744" cy="8333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02.</a:t>
              </a:r>
              <a:r>
                <a:rPr lang="zh-CN" alt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课文解读</a:t>
              </a:r>
              <a:endPara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989124" y="2042932"/>
              <a:ext cx="821803" cy="821803"/>
              <a:chOff x="1185894" y="2222339"/>
              <a:chExt cx="891250" cy="891250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185894" y="2222339"/>
                <a:ext cx="891250" cy="8912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1330819" y="2267031"/>
                <a:ext cx="601400" cy="801866"/>
              </a:xfrm>
              <a:prstGeom prst="rect">
                <a:avLst/>
              </a:prstGeom>
            </p:spPr>
          </p:pic>
        </p:grpSp>
      </p:grpSp>
      <p:grpSp>
        <p:nvGrpSpPr>
          <p:cNvPr id="66" name="组合 65"/>
          <p:cNvGrpSpPr/>
          <p:nvPr/>
        </p:nvGrpSpPr>
        <p:grpSpPr>
          <a:xfrm>
            <a:off x="6128285" y="4039564"/>
            <a:ext cx="4960263" cy="769831"/>
            <a:chOff x="989124" y="2037144"/>
            <a:chExt cx="5369717" cy="833378"/>
          </a:xfrm>
        </p:grpSpPr>
        <p:sp>
          <p:nvSpPr>
            <p:cNvPr id="67" name="矩形: 圆角 66"/>
            <p:cNvSpPr/>
            <p:nvPr/>
          </p:nvSpPr>
          <p:spPr>
            <a:xfrm>
              <a:off x="1973097" y="2037144"/>
              <a:ext cx="4385744" cy="8333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04.</a:t>
              </a:r>
              <a:r>
                <a:rPr lang="zh-CN" alt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延伸拓展</a:t>
              </a:r>
              <a:endParaRPr lang="zh-CN" alt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9124" y="2042932"/>
              <a:ext cx="821803" cy="821803"/>
              <a:chOff x="1185894" y="2222339"/>
              <a:chExt cx="891250" cy="891250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1185894" y="2222339"/>
                <a:ext cx="891250" cy="8912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5" cstate="email"/>
              <a:stretch>
                <a:fillRect/>
              </a:stretch>
            </p:blipFill>
            <p:spPr>
              <a:xfrm>
                <a:off x="1330819" y="2267031"/>
                <a:ext cx="601400" cy="801866"/>
              </a:xfrm>
              <a:prstGeom prst="rect">
                <a:avLst/>
              </a:prstGeom>
            </p:spPr>
          </p:pic>
        </p:grpSp>
      </p:grpSp>
      <p:grpSp>
        <p:nvGrpSpPr>
          <p:cNvPr id="16" name="组合 15"/>
          <p:cNvGrpSpPr/>
          <p:nvPr/>
        </p:nvGrpSpPr>
        <p:grpSpPr>
          <a:xfrm>
            <a:off x="4474126" y="1229924"/>
            <a:ext cx="3104852" cy="133703"/>
            <a:chOff x="4423197" y="1229924"/>
            <a:chExt cx="3104852" cy="133703"/>
          </a:xfrm>
        </p:grpSpPr>
        <p:grpSp>
          <p:nvGrpSpPr>
            <p:cNvPr id="83" name="组合 82"/>
            <p:cNvGrpSpPr/>
            <p:nvPr/>
          </p:nvGrpSpPr>
          <p:grpSpPr>
            <a:xfrm>
              <a:off x="6888605" y="1229924"/>
              <a:ext cx="639444" cy="133703"/>
              <a:chOff x="7062754" y="2192937"/>
              <a:chExt cx="890328" cy="186161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7062754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7414838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7766921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87" name="组合 86"/>
            <p:cNvGrpSpPr/>
            <p:nvPr/>
          </p:nvGrpSpPr>
          <p:grpSpPr>
            <a:xfrm>
              <a:off x="4423197" y="1229924"/>
              <a:ext cx="639444" cy="133703"/>
              <a:chOff x="7062754" y="2192937"/>
              <a:chExt cx="890328" cy="186161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7062754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7414838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7766921" y="2192937"/>
                <a:ext cx="186161" cy="1861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69858" y="1895776"/>
            <a:ext cx="409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缩写应该做到以下几点：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69858" y="279449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★重点突出。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21364" y="4116123"/>
            <a:ext cx="77251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对原文的重点部分要详写，其他部分要略写，能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合并的要合并。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82828" y="3207722"/>
            <a:ext cx="2191842" cy="161184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矩形: 圆角 33"/>
          <p:cNvSpPr/>
          <p:nvPr/>
        </p:nvSpPr>
        <p:spPr>
          <a:xfrm>
            <a:off x="4389120" y="2029230"/>
            <a:ext cx="6949440" cy="28790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7347707">
            <a:off x="11208506" y="930538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7417" y="1554480"/>
            <a:ext cx="4345737" cy="3561216"/>
          </a:xfrm>
          <a:prstGeom prst="rect">
            <a:avLst/>
          </a:prstGeom>
        </p:spPr>
      </p:pic>
      <p:sp>
        <p:nvSpPr>
          <p:cNvPr id="37" name="等腰三角形 36"/>
          <p:cNvSpPr/>
          <p:nvPr/>
        </p:nvSpPr>
        <p:spPr>
          <a:xfrm rot="6584551">
            <a:off x="231730" y="5757764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936526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5594" y="299720"/>
            <a:ext cx="889000" cy="889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17850" y="1021080"/>
            <a:ext cx="1261110" cy="168148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544320" y="6126480"/>
            <a:ext cx="2804160" cy="132080"/>
            <a:chOff x="1544320" y="6126480"/>
            <a:chExt cx="2804160" cy="132080"/>
          </a:xfrm>
        </p:grpSpPr>
        <p:grpSp>
          <p:nvGrpSpPr>
            <p:cNvPr id="53" name="组合 52"/>
            <p:cNvGrpSpPr/>
            <p:nvPr/>
          </p:nvGrpSpPr>
          <p:grpSpPr>
            <a:xfrm>
              <a:off x="1544320" y="6126480"/>
              <a:ext cx="792480" cy="132080"/>
              <a:chOff x="1493520" y="5994400"/>
              <a:chExt cx="792480" cy="13208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4935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6967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539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>
              <a:off x="2448560" y="6177280"/>
              <a:ext cx="1899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4999665" y="2683933"/>
            <a:ext cx="5728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延伸拓展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618472" y="621746"/>
            <a:ext cx="4094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缩写应该做到以下几点：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92051" y="1370149"/>
            <a:ext cx="8377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★缩写常用的方法有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删、留、缩、合、改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五种。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2862" y="2201723"/>
            <a:ext cx="11255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删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，即删掉一些与中心无关或关系不大的内容。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8735" y="2858948"/>
            <a:ext cx="11106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留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，即原文中的主要内容，重要情节或关键语句留下。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3834" y="3454508"/>
            <a:ext cx="10802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缩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，指原文中不必要的修饰词、限制词删掉，把句  子缩短。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3834" y="4059136"/>
            <a:ext cx="9927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合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，即把原文中有关语段进行合并。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5372" y="4658653"/>
            <a:ext cx="10895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改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”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，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原文中不是重要内容的地方用概括的语言写出来。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19723" y="1905925"/>
            <a:ext cx="75495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、照样子缩写《猎人海力布》的其他段落，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把课文缩写成一个简短的故事。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2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、选择其他民间故事进行缩写。缩写完成后，与原文比较一下，看看故事是否完整。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6223" y="2763501"/>
            <a:ext cx="2926408" cy="235342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19722" y="4208984"/>
            <a:ext cx="75495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、情节是否连贯，语句是否通顺。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99049" y="1115005"/>
            <a:ext cx="1096391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来到龙宫，老龙王十分感激海力布救了小白蛇，要重重地酬谢他。老龙王把他领进宝库，让他自己挑选珍宝，爱什么就拿什么。海力布什么珍宝也没拿，他对龙王说：“如果您真想给我点儿东西作纪念，请把您嘴里含着的那颗宝石送给我吧。”龙王低头想了一会儿，就把嘴里含的宝石吐出来，送给了海力布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海力布临走的时候，小白蛇跟了出来，再三叮嘱（zhǔ）他说：“敬爱的猎人，您要记住，动物说的什么话，千万不要对别人说。如果说了，您马上会变成石头，永远不能复活了！”海力布谢过小白蛇，就回家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海力布有了这颗宝石，打猎方便极了。他把宝石含在嘴里，能听懂飞禽（qín）走兽的语言，能知道哪座山上有哪些动物。从此以后，他每次打猎回来，分给大家的猎物更多了。这样过了几年。有一天，他正在深山里打猎，忽然听见一群鸟在商量着什么。仔细一听，那只带头的鸟说：“咱们赶快飞到别处去吧！今天晚上，这里的大山要崩塌（tā），大地要被洪水淹没，不知道要淹死多少人呢！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l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2020" y="1020475"/>
            <a:ext cx="94037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海力布听到这个消息，大吃一惊。他急忙跑回家对乡亲们说：“咱们赶快搬到别处去吧！这个地方不能住了！”大家听了很奇怪，住得好好的，为什么要搬家呢？尽管海力布焦急地催（cuī）促大家，可是谁也不相信。海力布急得掉下眼泪，说：“我可以发誓，我说的话千真万确。相信我的话吧，赶快搬走！再晚就来不及了！”有个老人对海力布说：“海力布，你是我们的好邻居，我们知道你从来不说谎话。可是今天你让我们搬家，你总得说清楚呀。咱们在这山下住了好几代啦，老老小小这么多人，搬家可不容易呀！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74001" y="4738255"/>
            <a:ext cx="1244490" cy="15797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" y="1101310"/>
            <a:ext cx="1084810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海力布知道着急也没有用，不把为什么要搬家说清楚，大家是不会相信的。再一迟延，灾难就要夺去乡亲们的生命。要救乡亲们，只有牺牲自己。他想到这里，就镇定地对大家说：“今天晚上，这里的大山要崩塌，洪水要淹没大地。你们看，鸟都飞走了。”接着，他就把怎么得到宝石，怎么听见一群鸟商量避难，以有为什么不能把听来的消息告诉别人，都原原本本照实说了。海力布刚说完，就变成了一块僵硬的石头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大家看见海力布变成了石头，都非常后悔，非常悲痛。他们含着眼泪，念着海力布的名字，扶着老人，领着孩子，赶着牛羊，往很远的地方走去。他们走在路上，忽然乌云密布，狂风怒号，接着就是倾（qīng）盆大雨。半夜里，听见一声震天动地的巨响，大山崩塌了，地下涌出洪水，把他们住的村子淹没（mò）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人们世世代代纪念海力布。据说现在还能找到那块叫做“海力布”的石头呢。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矩形: 圆角 33"/>
          <p:cNvSpPr/>
          <p:nvPr/>
        </p:nvSpPr>
        <p:spPr>
          <a:xfrm>
            <a:off x="4389120" y="2029230"/>
            <a:ext cx="6949440" cy="28790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7347707">
            <a:off x="11208506" y="930538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7417" y="1554480"/>
            <a:ext cx="4345737" cy="3561216"/>
          </a:xfrm>
          <a:prstGeom prst="rect">
            <a:avLst/>
          </a:prstGeom>
        </p:spPr>
      </p:pic>
      <p:sp>
        <p:nvSpPr>
          <p:cNvPr id="37" name="等腰三角形 36"/>
          <p:cNvSpPr/>
          <p:nvPr/>
        </p:nvSpPr>
        <p:spPr>
          <a:xfrm rot="6584551">
            <a:off x="231730" y="5757764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936526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5594" y="299720"/>
            <a:ext cx="889000" cy="889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17850" y="1021080"/>
            <a:ext cx="1261110" cy="168148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544320" y="6126480"/>
            <a:ext cx="2804160" cy="132080"/>
            <a:chOff x="1544320" y="6126480"/>
            <a:chExt cx="2804160" cy="132080"/>
          </a:xfrm>
        </p:grpSpPr>
        <p:grpSp>
          <p:nvGrpSpPr>
            <p:cNvPr id="53" name="组合 52"/>
            <p:cNvGrpSpPr/>
            <p:nvPr/>
          </p:nvGrpSpPr>
          <p:grpSpPr>
            <a:xfrm>
              <a:off x="1544320" y="6126480"/>
              <a:ext cx="792480" cy="132080"/>
              <a:chOff x="1493520" y="5994400"/>
              <a:chExt cx="792480" cy="13208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4935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6967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539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>
              <a:off x="2448560" y="6177280"/>
              <a:ext cx="1899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4999665" y="2683933"/>
            <a:ext cx="5728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学习目标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中国民间故事好61684&amp;fm=26&amp;gp=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9410" y="1154430"/>
            <a:ext cx="4549140" cy="4549140"/>
          </a:xfrm>
          <a:prstGeom prst="rect">
            <a:avLst/>
          </a:prstGeom>
        </p:spPr>
      </p:pic>
      <p:pic>
        <p:nvPicPr>
          <p:cNvPr id="3" name="图片 2" descr="神笔马良6&amp;gp=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92742" y="1307133"/>
            <a:ext cx="4324985" cy="4324985"/>
          </a:xfrm>
          <a:prstGeom prst="rect">
            <a:avLst/>
          </a:prstGeom>
        </p:spPr>
      </p:pic>
      <p:pic>
        <p:nvPicPr>
          <p:cNvPr id="4" name="图片 3" descr="嫦娥奔月51&amp;fm=26&amp;gp=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7277" y="1265906"/>
            <a:ext cx="3905885" cy="42291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042283" y="1669415"/>
            <a:ext cx="81128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当你读到一个比较长的好故事，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想把这个故事简要地介绍给别人，就需要缩写故事内容，让它变得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短一些、简单一些。怎样缩写呢？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9268286" y="3503024"/>
            <a:ext cx="2029257" cy="260203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-20000"/>
                    </a14:imgEffect>
                    <a14:imgEffect>
                      <a14:colorTemperature colorTemp="5724"/>
                    </a14:imgEffect>
                    <a14:imgEffect>
                      <a14:saturation sat="28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矩形: 圆角 33"/>
          <p:cNvSpPr/>
          <p:nvPr/>
        </p:nvSpPr>
        <p:spPr>
          <a:xfrm>
            <a:off x="4389120" y="2029230"/>
            <a:ext cx="6949440" cy="287906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 rot="17347707">
            <a:off x="11208506" y="930538"/>
            <a:ext cx="657830" cy="5531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7417" y="1554480"/>
            <a:ext cx="4345737" cy="3561216"/>
          </a:xfrm>
          <a:prstGeom prst="rect">
            <a:avLst/>
          </a:prstGeom>
        </p:spPr>
      </p:pic>
      <p:sp>
        <p:nvSpPr>
          <p:cNvPr id="37" name="等腰三角形 36"/>
          <p:cNvSpPr/>
          <p:nvPr/>
        </p:nvSpPr>
        <p:spPr>
          <a:xfrm rot="6584551">
            <a:off x="231730" y="5757764"/>
            <a:ext cx="917561" cy="77158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936526" y="4366245"/>
            <a:ext cx="4597392" cy="306492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5594" y="299720"/>
            <a:ext cx="889000" cy="889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17850" y="1021080"/>
            <a:ext cx="1261110" cy="168148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544320" y="6126480"/>
            <a:ext cx="2804160" cy="132080"/>
            <a:chOff x="1544320" y="6126480"/>
            <a:chExt cx="2804160" cy="132080"/>
          </a:xfrm>
        </p:grpSpPr>
        <p:grpSp>
          <p:nvGrpSpPr>
            <p:cNvPr id="53" name="组合 52"/>
            <p:cNvGrpSpPr/>
            <p:nvPr/>
          </p:nvGrpSpPr>
          <p:grpSpPr>
            <a:xfrm>
              <a:off x="1544320" y="6126480"/>
              <a:ext cx="792480" cy="132080"/>
              <a:chOff x="1493520" y="5994400"/>
              <a:chExt cx="792480" cy="13208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4935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6967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53920" y="5994400"/>
                <a:ext cx="132080" cy="1320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>
              <a:off x="2448560" y="6177280"/>
              <a:ext cx="189992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4999665" y="2683933"/>
            <a:ext cx="57283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语文解读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942" y="1474821"/>
            <a:ext cx="2541715" cy="692621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什么叫缩写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?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13732" y="2364385"/>
            <a:ext cx="7901967" cy="270843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  所谓缩写，就是在中心思想和主要内容不变的情况下，按照一定要求，把篇幅较长的文章压缩提炼成较短文章的一种写作训练。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8229" y="5445456"/>
            <a:ext cx="1323433" cy="553994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想一想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11122" y="3533359"/>
            <a:ext cx="1912097" cy="1912097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海力布背景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33010" y="649987"/>
            <a:ext cx="9610300" cy="5429756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57930" y="2842895"/>
            <a:ext cx="27298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1736" y="794790"/>
            <a:ext cx="11039692" cy="5170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  内蒙古自治区流传着一个动人的民间故事。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有一个猎人，名叫海力布。他热心帮助别人，每次打猎回来，总是把猎物分给大家，自己只留下很少的一份。大家都非常敬重他。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有一天，海力布到深山去打猎，忽然听见天空中有喊救命的声音。他抬头一看，一只老鹰抓着一条小白蛇正从头上飞过。他急忙搭箭开弓，对准老鹰射去。老鹰受了伤，丢下小白蛇逃了。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　　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海力布对小白蛇说：“可怜的小东西，快回家去吧！”小白蛇说：“敬爱的猎人，您是我的救命恩人，我要报答您。我是龙王的女儿，您跟我去，我爸爸一定会重重地酬谢您。我爸爸的宝库里有许多珍宝，您要什么都可以。如果您都不喜欢，可以要我爸爸含在嘴里的那颗宝石。嘴里含着那颗宝石，能听懂各种动物说的话。”海力布想，珍宝倒不在乎，能听懂动物的话，对一个猎人来说，那太好了。他问小白蛇：“真有这样一颗宝石吗？”小白蛇说：“真的。但是动物说什么话，您只能自己知道。如果对别人说了，您就会变成一块僵硬的石头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。”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DOC_GUID" val="{405c62c3-1e09-4360-9336-46b84edce04b}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basmyg2">
      <a:majorFont>
        <a:latin typeface="字魂58号-创中黑"/>
        <a:ea typeface="字魂58号-创中黑"/>
        <a:cs typeface=""/>
      </a:majorFont>
      <a:minorFont>
        <a:latin typeface="字魂58号-创中黑"/>
        <a:ea typeface="字魂58号-创中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3142</Words>
  <Application>WPS 演示</Application>
  <PresentationFormat>自定义</PresentationFormat>
  <Paragraphs>163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Arial Unicode MS</vt:lpstr>
      <vt:lpstr>字魂58号-创中黑</vt:lpstr>
      <vt:lpstr>黑体</vt:lpstr>
      <vt:lpstr>Arial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第一PPT模板网-WWW.1PPT.COM第一PPT模板网-WWW.1PPT.COM</dc:title>
  <dc:creator>第一PPT模板网-WWW.1PPT.COM</dc:creator>
  <cp:lastModifiedBy>罗</cp:lastModifiedBy>
  <cp:revision>1</cp:revision>
  <dcterms:created xsi:type="dcterms:W3CDTF">2023-10-23T04:13:38Z</dcterms:created>
  <dcterms:modified xsi:type="dcterms:W3CDTF">2023-10-23T04:13:38Z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72194B9E4B3C43779E1EF541817EB00C_12</vt:lpwstr>
  </property>
</Properties>
</file>